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9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0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1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4004" r:id="rId2"/>
    <p:sldMasterId id="2147484071" r:id="rId3"/>
    <p:sldMasterId id="2147484096" r:id="rId4"/>
    <p:sldMasterId id="2147484111" r:id="rId5"/>
    <p:sldMasterId id="2147484128" r:id="rId6"/>
    <p:sldMasterId id="2147484141" r:id="rId7"/>
    <p:sldMasterId id="2147484165" r:id="rId8"/>
    <p:sldMasterId id="2147484189" r:id="rId9"/>
    <p:sldMasterId id="2147484204" r:id="rId10"/>
    <p:sldMasterId id="2147484234" r:id="rId11"/>
    <p:sldMasterId id="2147484247" r:id="rId12"/>
  </p:sldMasterIdLst>
  <p:notesMasterIdLst>
    <p:notesMasterId r:id="rId19"/>
  </p:notesMasterIdLst>
  <p:handoutMasterIdLst>
    <p:handoutMasterId r:id="rId20"/>
  </p:handoutMasterIdLst>
  <p:sldIdLst>
    <p:sldId id="539" r:id="rId13"/>
    <p:sldId id="421" r:id="rId14"/>
    <p:sldId id="537" r:id="rId15"/>
    <p:sldId id="538" r:id="rId16"/>
    <p:sldId id="534" r:id="rId17"/>
    <p:sldId id="504" r:id="rId18"/>
  </p:sldIdLst>
  <p:sldSz cx="9144000" cy="6858000" type="screen4x3"/>
  <p:notesSz cx="6797675" cy="9928225"/>
  <p:defaultTextStyle>
    <a:defPPr>
      <a:defRPr lang="en-US"/>
    </a:defPPr>
    <a:lvl1pPr marL="0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188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370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557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741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0927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111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3298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9481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a Sperle" initials="IS" lastIdx="6" clrIdx="0"/>
  <p:cmAuthor id="1" name="Rae, Caroline" initials="C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99CCFF"/>
    <a:srgbClr val="0C1B2E"/>
    <a:srgbClr val="D1E8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6" autoAdjust="0"/>
    <p:restoredTop sz="80103" autoAdjust="0"/>
  </p:normalViewPr>
  <p:slideViewPr>
    <p:cSldViewPr>
      <p:cViewPr varScale="1">
        <p:scale>
          <a:sx n="93" d="100"/>
          <a:sy n="93" d="100"/>
        </p:scale>
        <p:origin x="-21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90" d="100"/>
          <a:sy n="90" d="100"/>
        </p:scale>
        <p:origin x="-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37BD59-F03A-4BCA-9DF8-FE707AE7CE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B57310-172B-45C5-A21E-9DD2CB23AC98}">
      <dgm:prSet custT="1"/>
      <dgm:spPr>
        <a:solidFill>
          <a:srgbClr val="E9EDF4"/>
        </a:solidFill>
      </dgm:spPr>
      <dgm:t>
        <a:bodyPr/>
        <a:lstStyle/>
        <a:p>
          <a:pPr rtl="0">
            <a:spcAft>
              <a:spcPts val="588"/>
            </a:spcAft>
          </a:pPr>
          <a:r>
            <a:rPr lang="en-GB" sz="1300" dirty="0">
              <a:solidFill>
                <a:schemeClr val="tx1"/>
              </a:solidFill>
            </a:rPr>
            <a:t>Текущий профиль эпидемии ВИЧ в Европе </a:t>
          </a:r>
        </a:p>
      </dgm:t>
    </dgm:pt>
    <dgm:pt modelId="{208920A8-D572-4D3C-A873-3BC761196B91}" type="parTrans" cxnId="{EB33C2C5-0B6E-48E1-A3F8-E80D11A572A9}">
      <dgm:prSet/>
      <dgm:spPr/>
      <dgm:t>
        <a:bodyPr/>
        <a:lstStyle/>
        <a:p>
          <a:endParaRPr lang="en-GB"/>
        </a:p>
      </dgm:t>
    </dgm:pt>
    <dgm:pt modelId="{A3C40278-07D0-44F3-A29B-F4A499C4349E}" type="sibTrans" cxnId="{EB33C2C5-0B6E-48E1-A3F8-E80D11A572A9}">
      <dgm:prSet/>
      <dgm:spPr/>
      <dgm:t>
        <a:bodyPr/>
        <a:lstStyle/>
        <a:p>
          <a:endParaRPr lang="en-GB"/>
        </a:p>
      </dgm:t>
    </dgm:pt>
    <dgm:pt modelId="{260E60F5-6056-4C73-9D1A-09DEFAA6ECF8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300" dirty="0">
              <a:solidFill>
                <a:schemeClr val="tx1"/>
              </a:solidFill>
            </a:rPr>
            <a:t>Причины проведения тестирования на ВИЧ: двусторонние задачи, связанные с недиагностированным ВИЧ и поздней диагностикой </a:t>
          </a:r>
        </a:p>
      </dgm:t>
    </dgm:pt>
    <dgm:pt modelId="{8700422F-A169-4F50-9430-344907135694}" type="parTrans" cxnId="{B100E162-7B86-4DA4-AB54-38DEE7EB9330}">
      <dgm:prSet/>
      <dgm:spPr/>
      <dgm:t>
        <a:bodyPr/>
        <a:lstStyle/>
        <a:p>
          <a:endParaRPr lang="en-GB"/>
        </a:p>
      </dgm:t>
    </dgm:pt>
    <dgm:pt modelId="{52E9EF2A-853A-4505-B087-07C87EA7E0BE}" type="sibTrans" cxnId="{B100E162-7B86-4DA4-AB54-38DEE7EB9330}">
      <dgm:prSet/>
      <dgm:spPr/>
      <dgm:t>
        <a:bodyPr/>
        <a:lstStyle/>
        <a:p>
          <a:endParaRPr lang="en-GB"/>
        </a:p>
      </dgm:t>
    </dgm:pt>
    <dgm:pt modelId="{34ED2B49-A250-4B3C-AD15-BEE126EFDD18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300" dirty="0" err="1">
              <a:solidFill>
                <a:schemeClr val="tx1"/>
              </a:solidFill>
            </a:rPr>
            <a:t>Последствия</a:t>
          </a:r>
          <a:r>
            <a:rPr lang="en-GB" sz="1300" dirty="0">
              <a:solidFill>
                <a:schemeClr val="tx1"/>
              </a:solidFill>
            </a:rPr>
            <a:t> поздней диагностики</a:t>
          </a:r>
        </a:p>
      </dgm:t>
    </dgm:pt>
    <dgm:pt modelId="{5D24F5DD-811C-4C70-B89C-4FC0D95F8EBE}" type="parTrans" cxnId="{1A128D38-3A36-4E3D-BD73-C47CCCB22B85}">
      <dgm:prSet/>
      <dgm:spPr/>
      <dgm:t>
        <a:bodyPr/>
        <a:lstStyle/>
        <a:p>
          <a:endParaRPr lang="en-GB"/>
        </a:p>
      </dgm:t>
    </dgm:pt>
    <dgm:pt modelId="{7A7498D9-1279-4560-9295-DCDC3E90BC28}" type="sibTrans" cxnId="{1A128D38-3A36-4E3D-BD73-C47CCCB22B85}">
      <dgm:prSet/>
      <dgm:spPr/>
      <dgm:t>
        <a:bodyPr/>
        <a:lstStyle/>
        <a:p>
          <a:endParaRPr lang="en-GB"/>
        </a:p>
      </dgm:t>
    </dgm:pt>
    <dgm:pt modelId="{E89025F9-D7EC-4E16-8E48-5C1FCB82F763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300" dirty="0">
              <a:solidFill>
                <a:schemeClr val="tx1"/>
              </a:solidFill>
            </a:rPr>
            <a:t>Упущенные возможности тестирования и диагностики</a:t>
          </a:r>
        </a:p>
      </dgm:t>
    </dgm:pt>
    <dgm:pt modelId="{99ED4955-0B19-4DFE-8A54-94DAD1F73E40}" type="parTrans" cxnId="{7BDFFDE0-0C87-49B8-A3DA-D1187C14F268}">
      <dgm:prSet/>
      <dgm:spPr/>
      <dgm:t>
        <a:bodyPr/>
        <a:lstStyle/>
        <a:p>
          <a:endParaRPr lang="en-GB"/>
        </a:p>
      </dgm:t>
    </dgm:pt>
    <dgm:pt modelId="{E40CA2EB-2599-4371-B482-C04A404B05EF}" type="sibTrans" cxnId="{7BDFFDE0-0C87-49B8-A3DA-D1187C14F268}">
      <dgm:prSet/>
      <dgm:spPr/>
      <dgm:t>
        <a:bodyPr/>
        <a:lstStyle/>
        <a:p>
          <a:endParaRPr lang="en-GB"/>
        </a:p>
      </dgm:t>
    </dgm:pt>
    <dgm:pt modelId="{E7E319C3-D0C1-40D5-AAC2-A5B6DD65A5F2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300" dirty="0">
              <a:solidFill>
                <a:schemeClr val="tx1"/>
              </a:solidFill>
            </a:rPr>
            <a:t>Препятствия к тестированию </a:t>
          </a:r>
        </a:p>
      </dgm:t>
    </dgm:pt>
    <dgm:pt modelId="{8C2EBECD-316D-4B36-B80F-3A947BDBB5B4}" type="parTrans" cxnId="{EE261C49-00EE-4D9A-B3D4-5D90C729E884}">
      <dgm:prSet/>
      <dgm:spPr/>
      <dgm:t>
        <a:bodyPr/>
        <a:lstStyle/>
        <a:p>
          <a:endParaRPr lang="en-GB"/>
        </a:p>
      </dgm:t>
    </dgm:pt>
    <dgm:pt modelId="{121C355E-1EBE-4781-991E-3B20AB5FEA25}" type="sibTrans" cxnId="{EE261C49-00EE-4D9A-B3D4-5D90C729E884}">
      <dgm:prSet/>
      <dgm:spPr/>
      <dgm:t>
        <a:bodyPr/>
        <a:lstStyle/>
        <a:p>
          <a:endParaRPr lang="en-GB"/>
        </a:p>
      </dgm:t>
    </dgm:pt>
    <dgm:pt modelId="{419E2D67-538B-4273-9F42-382D534417DD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300" dirty="0">
              <a:solidFill>
                <a:schemeClr val="tx1"/>
              </a:solidFill>
            </a:rPr>
            <a:t>Стратегии тестирования на ВИЧ, в том числе тестирование на ВИЧ на основе индикаторных заболеваний </a:t>
          </a:r>
        </a:p>
      </dgm:t>
    </dgm:pt>
    <dgm:pt modelId="{94760ABB-5FDC-4FC4-BD94-83A61BFEA0A2}" type="parTrans" cxnId="{E99B44CB-E465-4221-AD01-0C7E39637C5F}">
      <dgm:prSet/>
      <dgm:spPr/>
      <dgm:t>
        <a:bodyPr/>
        <a:lstStyle/>
        <a:p>
          <a:endParaRPr lang="en-GB"/>
        </a:p>
      </dgm:t>
    </dgm:pt>
    <dgm:pt modelId="{C8DEA081-A780-47FD-9CDB-9C7E75858029}" type="sibTrans" cxnId="{E99B44CB-E465-4221-AD01-0C7E39637C5F}">
      <dgm:prSet/>
      <dgm:spPr/>
      <dgm:t>
        <a:bodyPr/>
        <a:lstStyle/>
        <a:p>
          <a:endParaRPr lang="en-GB"/>
        </a:p>
      </dgm:t>
    </dgm:pt>
    <dgm:pt modelId="{59C44D7E-C7CF-4BDC-9D79-B02A7AB5C019}" type="pres">
      <dgm:prSet presAssocID="{4837BD59-F03A-4BCA-9DF8-FE707AE7CE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17CBAA-D615-48D9-91D6-41857DDF6411}" type="pres">
      <dgm:prSet presAssocID="{C6B57310-172B-45C5-A21E-9DD2CB23AC98}" presName="parentText" presStyleLbl="node1" presStyleIdx="0" presStyleCnt="6" custScaleY="713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614DF-CDB7-4F03-8152-C43F8F65ACC5}" type="pres">
      <dgm:prSet presAssocID="{A3C40278-07D0-44F3-A29B-F4A499C4349E}" presName="spacer" presStyleCnt="0"/>
      <dgm:spPr/>
    </dgm:pt>
    <dgm:pt modelId="{807D34A3-2446-4CB8-AAEB-959BA83C828B}" type="pres">
      <dgm:prSet presAssocID="{260E60F5-6056-4C73-9D1A-09DEFAA6ECF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3D8BC-B14D-4214-B87A-40BE916EB234}" type="pres">
      <dgm:prSet presAssocID="{52E9EF2A-853A-4505-B087-07C87EA7E0BE}" presName="spacer" presStyleCnt="0"/>
      <dgm:spPr/>
    </dgm:pt>
    <dgm:pt modelId="{1921AC9A-3858-4A21-B35C-29B4113E4C00}" type="pres">
      <dgm:prSet presAssocID="{34ED2B49-A250-4B3C-AD15-BEE126EFDD18}" presName="parentText" presStyleLbl="node1" presStyleIdx="2" presStyleCnt="6" custScaleY="70438" custLinFactY="-44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3F44A-8F8C-4923-9F6E-9A7AA716E370}" type="pres">
      <dgm:prSet presAssocID="{7A7498D9-1279-4560-9295-DCDC3E90BC28}" presName="spacer" presStyleCnt="0"/>
      <dgm:spPr/>
    </dgm:pt>
    <dgm:pt modelId="{5CF9C817-E263-4660-914A-8759BB221744}" type="pres">
      <dgm:prSet presAssocID="{E89025F9-D7EC-4E16-8E48-5C1FCB82F763}" presName="parentText" presStyleLbl="node1" presStyleIdx="3" presStyleCnt="6" custScaleY="70050" custLinFactY="-2392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CCC01-1B43-497E-B10F-3CB83874BCAC}" type="pres">
      <dgm:prSet presAssocID="{E40CA2EB-2599-4371-B482-C04A404B05EF}" presName="spacer" presStyleCnt="0"/>
      <dgm:spPr/>
    </dgm:pt>
    <dgm:pt modelId="{434DCAE7-CDAC-4234-9697-F2FF13FCDB6E}" type="pres">
      <dgm:prSet presAssocID="{E7E319C3-D0C1-40D5-AAC2-A5B6DD65A5F2}" presName="parentText" presStyleLbl="node1" presStyleIdx="4" presStyleCnt="6" custScaleY="68787" custLinFactY="-2977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38446-9167-4CAD-8DE6-A2A073CAFC09}" type="pres">
      <dgm:prSet presAssocID="{121C355E-1EBE-4781-991E-3B20AB5FEA25}" presName="spacer" presStyleCnt="0"/>
      <dgm:spPr/>
    </dgm:pt>
    <dgm:pt modelId="{281A882D-1DDD-41AA-9F3B-6F30CF90A857}" type="pres">
      <dgm:prSet presAssocID="{419E2D67-538B-4273-9F42-382D534417DD}" presName="parentText" presStyleLbl="node1" presStyleIdx="5" presStyleCnt="6" custScaleY="66239" custLinFactY="-476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C4C5D1-738F-42B5-A85C-775DB4E3C892}" type="presOf" srcId="{4837BD59-F03A-4BCA-9DF8-FE707AE7CE51}" destId="{59C44D7E-C7CF-4BDC-9D79-B02A7AB5C019}" srcOrd="0" destOrd="0" presId="urn:microsoft.com/office/officeart/2005/8/layout/vList2"/>
    <dgm:cxn modelId="{644EC84C-CEF9-4141-BFF6-F6E8F1D9C9A4}" type="presOf" srcId="{E89025F9-D7EC-4E16-8E48-5C1FCB82F763}" destId="{5CF9C817-E263-4660-914A-8759BB221744}" srcOrd="0" destOrd="0" presId="urn:microsoft.com/office/officeart/2005/8/layout/vList2"/>
    <dgm:cxn modelId="{28BD5F12-6E31-4AE3-8639-0A3354815539}" type="presOf" srcId="{C6B57310-172B-45C5-A21E-9DD2CB23AC98}" destId="{B217CBAA-D615-48D9-91D6-41857DDF6411}" srcOrd="0" destOrd="0" presId="urn:microsoft.com/office/officeart/2005/8/layout/vList2"/>
    <dgm:cxn modelId="{7BDFFDE0-0C87-49B8-A3DA-D1187C14F268}" srcId="{4837BD59-F03A-4BCA-9DF8-FE707AE7CE51}" destId="{E89025F9-D7EC-4E16-8E48-5C1FCB82F763}" srcOrd="3" destOrd="0" parTransId="{99ED4955-0B19-4DFE-8A54-94DAD1F73E40}" sibTransId="{E40CA2EB-2599-4371-B482-C04A404B05EF}"/>
    <dgm:cxn modelId="{7A3FD07B-D907-4B10-8513-A51EE088512E}" type="presOf" srcId="{34ED2B49-A250-4B3C-AD15-BEE126EFDD18}" destId="{1921AC9A-3858-4A21-B35C-29B4113E4C00}" srcOrd="0" destOrd="0" presId="urn:microsoft.com/office/officeart/2005/8/layout/vList2"/>
    <dgm:cxn modelId="{1A128D38-3A36-4E3D-BD73-C47CCCB22B85}" srcId="{4837BD59-F03A-4BCA-9DF8-FE707AE7CE51}" destId="{34ED2B49-A250-4B3C-AD15-BEE126EFDD18}" srcOrd="2" destOrd="0" parTransId="{5D24F5DD-811C-4C70-B89C-4FC0D95F8EBE}" sibTransId="{7A7498D9-1279-4560-9295-DCDC3E90BC28}"/>
    <dgm:cxn modelId="{EB33C2C5-0B6E-48E1-A3F8-E80D11A572A9}" srcId="{4837BD59-F03A-4BCA-9DF8-FE707AE7CE51}" destId="{C6B57310-172B-45C5-A21E-9DD2CB23AC98}" srcOrd="0" destOrd="0" parTransId="{208920A8-D572-4D3C-A873-3BC761196B91}" sibTransId="{A3C40278-07D0-44F3-A29B-F4A499C4349E}"/>
    <dgm:cxn modelId="{CE1CA1D0-20A7-41F4-8EA4-7D660EE7F985}" type="presOf" srcId="{E7E319C3-D0C1-40D5-AAC2-A5B6DD65A5F2}" destId="{434DCAE7-CDAC-4234-9697-F2FF13FCDB6E}" srcOrd="0" destOrd="0" presId="urn:microsoft.com/office/officeart/2005/8/layout/vList2"/>
    <dgm:cxn modelId="{E99B44CB-E465-4221-AD01-0C7E39637C5F}" srcId="{4837BD59-F03A-4BCA-9DF8-FE707AE7CE51}" destId="{419E2D67-538B-4273-9F42-382D534417DD}" srcOrd="5" destOrd="0" parTransId="{94760ABB-5FDC-4FC4-BD94-83A61BFEA0A2}" sibTransId="{C8DEA081-A780-47FD-9CDB-9C7E75858029}"/>
    <dgm:cxn modelId="{BBA3BA53-62AF-484F-95CD-AA065D8F6308}" type="presOf" srcId="{260E60F5-6056-4C73-9D1A-09DEFAA6ECF8}" destId="{807D34A3-2446-4CB8-AAEB-959BA83C828B}" srcOrd="0" destOrd="0" presId="urn:microsoft.com/office/officeart/2005/8/layout/vList2"/>
    <dgm:cxn modelId="{EE261C49-00EE-4D9A-B3D4-5D90C729E884}" srcId="{4837BD59-F03A-4BCA-9DF8-FE707AE7CE51}" destId="{E7E319C3-D0C1-40D5-AAC2-A5B6DD65A5F2}" srcOrd="4" destOrd="0" parTransId="{8C2EBECD-316D-4B36-B80F-3A947BDBB5B4}" sibTransId="{121C355E-1EBE-4781-991E-3B20AB5FEA25}"/>
    <dgm:cxn modelId="{B100E162-7B86-4DA4-AB54-38DEE7EB9330}" srcId="{4837BD59-F03A-4BCA-9DF8-FE707AE7CE51}" destId="{260E60F5-6056-4C73-9D1A-09DEFAA6ECF8}" srcOrd="1" destOrd="0" parTransId="{8700422F-A169-4F50-9430-344907135694}" sibTransId="{52E9EF2A-853A-4505-B087-07C87EA7E0BE}"/>
    <dgm:cxn modelId="{FD859168-D564-46F2-9AFB-943916B6843A}" type="presOf" srcId="{419E2D67-538B-4273-9F42-382D534417DD}" destId="{281A882D-1DDD-41AA-9F3B-6F30CF90A857}" srcOrd="0" destOrd="0" presId="urn:microsoft.com/office/officeart/2005/8/layout/vList2"/>
    <dgm:cxn modelId="{95936A70-B2DB-469C-8324-267B4E49AC57}" type="presParOf" srcId="{59C44D7E-C7CF-4BDC-9D79-B02A7AB5C019}" destId="{B217CBAA-D615-48D9-91D6-41857DDF6411}" srcOrd="0" destOrd="0" presId="urn:microsoft.com/office/officeart/2005/8/layout/vList2"/>
    <dgm:cxn modelId="{DAEB6C41-06A0-4F19-8B1C-623A8F79518F}" type="presParOf" srcId="{59C44D7E-C7CF-4BDC-9D79-B02A7AB5C019}" destId="{DEE614DF-CDB7-4F03-8152-C43F8F65ACC5}" srcOrd="1" destOrd="0" presId="urn:microsoft.com/office/officeart/2005/8/layout/vList2"/>
    <dgm:cxn modelId="{91F1FDFD-2907-4945-9089-86809D01D5AE}" type="presParOf" srcId="{59C44D7E-C7CF-4BDC-9D79-B02A7AB5C019}" destId="{807D34A3-2446-4CB8-AAEB-959BA83C828B}" srcOrd="2" destOrd="0" presId="urn:microsoft.com/office/officeart/2005/8/layout/vList2"/>
    <dgm:cxn modelId="{77605AE0-D54D-4C77-9D81-D872887B7CEF}" type="presParOf" srcId="{59C44D7E-C7CF-4BDC-9D79-B02A7AB5C019}" destId="{F663D8BC-B14D-4214-B87A-40BE916EB234}" srcOrd="3" destOrd="0" presId="urn:microsoft.com/office/officeart/2005/8/layout/vList2"/>
    <dgm:cxn modelId="{9BF628AC-9F90-4F6C-B528-902D47C55DAD}" type="presParOf" srcId="{59C44D7E-C7CF-4BDC-9D79-B02A7AB5C019}" destId="{1921AC9A-3858-4A21-B35C-29B4113E4C00}" srcOrd="4" destOrd="0" presId="urn:microsoft.com/office/officeart/2005/8/layout/vList2"/>
    <dgm:cxn modelId="{BDABE862-BFBF-43E0-9F84-B2ACBACA2A8A}" type="presParOf" srcId="{59C44D7E-C7CF-4BDC-9D79-B02A7AB5C019}" destId="{1A93F44A-8F8C-4923-9F6E-9A7AA716E370}" srcOrd="5" destOrd="0" presId="urn:microsoft.com/office/officeart/2005/8/layout/vList2"/>
    <dgm:cxn modelId="{83A90423-CC59-4212-AB46-92846F7A8B77}" type="presParOf" srcId="{59C44D7E-C7CF-4BDC-9D79-B02A7AB5C019}" destId="{5CF9C817-E263-4660-914A-8759BB221744}" srcOrd="6" destOrd="0" presId="urn:microsoft.com/office/officeart/2005/8/layout/vList2"/>
    <dgm:cxn modelId="{41088D64-EDAA-4959-9807-6A16AABE677D}" type="presParOf" srcId="{59C44D7E-C7CF-4BDC-9D79-B02A7AB5C019}" destId="{D59CCC01-1B43-497E-B10F-3CB83874BCAC}" srcOrd="7" destOrd="0" presId="urn:microsoft.com/office/officeart/2005/8/layout/vList2"/>
    <dgm:cxn modelId="{BC3C43B9-CEFB-4C84-9DCB-B2212D4FFF21}" type="presParOf" srcId="{59C44D7E-C7CF-4BDC-9D79-B02A7AB5C019}" destId="{434DCAE7-CDAC-4234-9697-F2FF13FCDB6E}" srcOrd="8" destOrd="0" presId="urn:microsoft.com/office/officeart/2005/8/layout/vList2"/>
    <dgm:cxn modelId="{0D64964C-7008-4E13-9DF2-7B9DFBEFC9E7}" type="presParOf" srcId="{59C44D7E-C7CF-4BDC-9D79-B02A7AB5C019}" destId="{2B338446-9167-4CAD-8DE6-A2A073CAFC09}" srcOrd="9" destOrd="0" presId="urn:microsoft.com/office/officeart/2005/8/layout/vList2"/>
    <dgm:cxn modelId="{357E7420-F5E6-4F89-89CE-EAE8C718A686}" type="presParOf" srcId="{59C44D7E-C7CF-4BDC-9D79-B02A7AB5C019}" destId="{281A882D-1DDD-41AA-9F3B-6F30CF90A85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4B3551-664B-4334-BF1F-E23996D41D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EB3F9B-2E05-4C7C-8DE6-4ABBB04CB700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2000" b="0" dirty="0">
              <a:solidFill>
                <a:schemeClr val="tx1"/>
              </a:solidFill>
            </a:rPr>
            <a:t>1. Обобщенный профиль эпидемии ВИЧ в Европе</a:t>
          </a:r>
        </a:p>
      </dgm:t>
    </dgm:pt>
    <dgm:pt modelId="{DE2C285B-3357-4DDB-9318-9CA4EA74D859}" type="parTrans" cxnId="{5B0F4E01-CCCE-4A74-A665-490717D913A9}">
      <dgm:prSet/>
      <dgm:spPr/>
      <dgm:t>
        <a:bodyPr/>
        <a:lstStyle/>
        <a:p>
          <a:endParaRPr lang="en-GB"/>
        </a:p>
      </dgm:t>
    </dgm:pt>
    <dgm:pt modelId="{8DB55BB1-F7B5-4D74-B5A4-831CBA86F5E9}" type="sibTrans" cxnId="{5B0F4E01-CCCE-4A74-A665-490717D913A9}">
      <dgm:prSet/>
      <dgm:spPr/>
      <dgm:t>
        <a:bodyPr/>
        <a:lstStyle/>
        <a:p>
          <a:endParaRPr lang="en-GB"/>
        </a:p>
      </dgm:t>
    </dgm:pt>
    <dgm:pt modelId="{DC5626C3-89EC-42E9-A8A5-2C4033403F44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2000" dirty="0">
              <a:solidFill>
                <a:schemeClr val="tx1"/>
              </a:solidFill>
            </a:rPr>
            <a:t>2. Для чего необходимо проводить тестирование на ВИЧ? </a:t>
          </a:r>
        </a:p>
      </dgm:t>
    </dgm:pt>
    <dgm:pt modelId="{53EBF0CD-8EAD-4982-B8DE-6E0351C0CAB9}" type="parTrans" cxnId="{0263B555-D34B-44E7-8E6E-FE4F7C7AB801}">
      <dgm:prSet/>
      <dgm:spPr/>
      <dgm:t>
        <a:bodyPr/>
        <a:lstStyle/>
        <a:p>
          <a:endParaRPr lang="en-GB"/>
        </a:p>
      </dgm:t>
    </dgm:pt>
    <dgm:pt modelId="{7E72F3AA-96AB-4BDA-966A-77F428A16813}" type="sibTrans" cxnId="{0263B555-D34B-44E7-8E6E-FE4F7C7AB801}">
      <dgm:prSet/>
      <dgm:spPr/>
      <dgm:t>
        <a:bodyPr/>
        <a:lstStyle/>
        <a:p>
          <a:endParaRPr lang="en-GB"/>
        </a:p>
      </dgm:t>
    </dgm:pt>
    <dgm:pt modelId="{4EA625BF-1FAA-4074-975F-44FFB7629D05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2000" dirty="0">
              <a:solidFill>
                <a:schemeClr val="tx1"/>
              </a:solidFill>
            </a:rPr>
            <a:t>3. Последствия поздней диагностики</a:t>
          </a:r>
        </a:p>
      </dgm:t>
    </dgm:pt>
    <dgm:pt modelId="{8CFDCCA7-4C6F-4D65-B99A-CB3E7F75D66B}" type="parTrans" cxnId="{56209C46-9996-439E-9D36-CFFD22D4989F}">
      <dgm:prSet/>
      <dgm:spPr/>
      <dgm:t>
        <a:bodyPr/>
        <a:lstStyle/>
        <a:p>
          <a:endParaRPr lang="en-GB"/>
        </a:p>
      </dgm:t>
    </dgm:pt>
    <dgm:pt modelId="{5149B0F2-B325-4410-B48F-2CAA44C0CA71}" type="sibTrans" cxnId="{56209C46-9996-439E-9D36-CFFD22D4989F}">
      <dgm:prSet/>
      <dgm:spPr/>
      <dgm:t>
        <a:bodyPr/>
        <a:lstStyle/>
        <a:p>
          <a:endParaRPr lang="en-GB"/>
        </a:p>
      </dgm:t>
    </dgm:pt>
    <dgm:pt modelId="{C078F39B-ABCC-4031-88AE-54B7143D90E1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2000" dirty="0">
              <a:solidFill>
                <a:schemeClr val="tx1"/>
              </a:solidFill>
            </a:rPr>
            <a:t>4. Упущенные возможности</a:t>
          </a:r>
        </a:p>
      </dgm:t>
    </dgm:pt>
    <dgm:pt modelId="{6C4966BD-2E32-42CF-9ACC-6EDE9E2EC19C}" type="parTrans" cxnId="{14E42C59-8FDA-4C55-8EDE-E1BA0704EAFC}">
      <dgm:prSet/>
      <dgm:spPr/>
      <dgm:t>
        <a:bodyPr/>
        <a:lstStyle/>
        <a:p>
          <a:endParaRPr lang="en-GB"/>
        </a:p>
      </dgm:t>
    </dgm:pt>
    <dgm:pt modelId="{F8542C47-662B-48EB-83EA-408B39DF7589}" type="sibTrans" cxnId="{14E42C59-8FDA-4C55-8EDE-E1BA0704EAFC}">
      <dgm:prSet/>
      <dgm:spPr/>
      <dgm:t>
        <a:bodyPr/>
        <a:lstStyle/>
        <a:p>
          <a:endParaRPr lang="en-GB"/>
        </a:p>
      </dgm:t>
    </dgm:pt>
    <dgm:pt modelId="{7ADBD254-F3A8-45BA-97A2-B10099EAF300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2000" dirty="0">
              <a:solidFill>
                <a:schemeClr val="tx1"/>
              </a:solidFill>
            </a:rPr>
            <a:t>6. Стратегии тестирования на ВИЧ, в том числе тестирование на ВИЧ на основе индикаторного состояния</a:t>
          </a:r>
        </a:p>
      </dgm:t>
    </dgm:pt>
    <dgm:pt modelId="{F030D52B-33C9-4CF2-BE55-4168E6C52F5E}" type="parTrans" cxnId="{F6A48313-160C-4A82-9EB4-8FFD50B63029}">
      <dgm:prSet/>
      <dgm:spPr/>
      <dgm:t>
        <a:bodyPr/>
        <a:lstStyle/>
        <a:p>
          <a:endParaRPr lang="en-GB"/>
        </a:p>
      </dgm:t>
    </dgm:pt>
    <dgm:pt modelId="{C54172BD-B7AE-4237-A2D6-CBE22CEA6D8E}" type="sibTrans" cxnId="{F6A48313-160C-4A82-9EB4-8FFD50B63029}">
      <dgm:prSet/>
      <dgm:spPr/>
      <dgm:t>
        <a:bodyPr/>
        <a:lstStyle/>
        <a:p>
          <a:endParaRPr lang="en-GB"/>
        </a:p>
      </dgm:t>
    </dgm:pt>
    <dgm:pt modelId="{878F4850-5941-4A3C-9129-2ECFE0B32ED5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2000" dirty="0">
              <a:solidFill>
                <a:schemeClr val="tx1"/>
              </a:solidFill>
            </a:rPr>
            <a:t>5. Препятствия к тестированию / Часто возникающие проблемы</a:t>
          </a:r>
        </a:p>
      </dgm:t>
    </dgm:pt>
    <dgm:pt modelId="{632BB5FA-C52A-4CF8-96A8-8717A4E2A1A6}" type="parTrans" cxnId="{1658E4CF-C173-46C6-B4DE-F995AAF31B7B}">
      <dgm:prSet/>
      <dgm:spPr/>
      <dgm:t>
        <a:bodyPr/>
        <a:lstStyle/>
        <a:p>
          <a:endParaRPr lang="en-GB"/>
        </a:p>
      </dgm:t>
    </dgm:pt>
    <dgm:pt modelId="{E7987764-A999-4E74-81FA-1C220AAA9805}" type="sibTrans" cxnId="{1658E4CF-C173-46C6-B4DE-F995AAF31B7B}">
      <dgm:prSet/>
      <dgm:spPr/>
      <dgm:t>
        <a:bodyPr/>
        <a:lstStyle/>
        <a:p>
          <a:endParaRPr lang="en-GB"/>
        </a:p>
      </dgm:t>
    </dgm:pt>
    <dgm:pt modelId="{3C98A23B-9912-4DFC-94DE-9675821665F5}" type="pres">
      <dgm:prSet presAssocID="{334B3551-664B-4334-BF1F-E23996D41D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D53F48-8A9E-4AF0-93B2-8CEBDE1BB97C}" type="pres">
      <dgm:prSet presAssocID="{76EB3F9B-2E05-4C7C-8DE6-4ABBB04CB70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A89EE-9D55-421F-8567-5EBE4D230955}" type="pres">
      <dgm:prSet presAssocID="{8DB55BB1-F7B5-4D74-B5A4-831CBA86F5E9}" presName="spacer" presStyleCnt="0"/>
      <dgm:spPr/>
    </dgm:pt>
    <dgm:pt modelId="{0363741D-5522-44EE-BA48-7952B8DF3484}" type="pres">
      <dgm:prSet presAssocID="{DC5626C3-89EC-42E9-A8A5-2C4033403F4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2AA6C-D6FE-42AE-B985-92A0D12CF2D4}" type="pres">
      <dgm:prSet presAssocID="{7E72F3AA-96AB-4BDA-966A-77F428A16813}" presName="spacer" presStyleCnt="0"/>
      <dgm:spPr/>
    </dgm:pt>
    <dgm:pt modelId="{3C1371A6-360D-4628-B6B6-D0DCC663AD7A}" type="pres">
      <dgm:prSet presAssocID="{4EA625BF-1FAA-4074-975F-44FFB7629D0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B4B09-981E-4FEF-863F-8026D8B0BDFF}" type="pres">
      <dgm:prSet presAssocID="{5149B0F2-B325-4410-B48F-2CAA44C0CA71}" presName="spacer" presStyleCnt="0"/>
      <dgm:spPr/>
    </dgm:pt>
    <dgm:pt modelId="{C60C5F13-BC11-46BA-86A0-E8C8DEBDFD2D}" type="pres">
      <dgm:prSet presAssocID="{C078F39B-ABCC-4031-88AE-54B7143D90E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223976-9EDD-44DB-B904-276081631982}" type="pres">
      <dgm:prSet presAssocID="{F8542C47-662B-48EB-83EA-408B39DF7589}" presName="spacer" presStyleCnt="0"/>
      <dgm:spPr/>
    </dgm:pt>
    <dgm:pt modelId="{8DEC646D-C5DB-4FE2-AC56-684A2AB5DB0E}" type="pres">
      <dgm:prSet presAssocID="{7ADBD254-F3A8-45BA-97A2-B10099EAF300}" presName="parentText" presStyleLbl="node1" presStyleIdx="4" presStyleCnt="6" custLinFactY="100000" custLinFactNeighborY="1580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431F-3D46-4906-93E0-CF5BE3C812E5}" type="pres">
      <dgm:prSet presAssocID="{C54172BD-B7AE-4237-A2D6-CBE22CEA6D8E}" presName="spacer" presStyleCnt="0"/>
      <dgm:spPr/>
    </dgm:pt>
    <dgm:pt modelId="{7B30A21E-1790-47E3-9E16-169E73C13270}" type="pres">
      <dgm:prSet presAssocID="{878F4850-5941-4A3C-9129-2ECFE0B32ED5}" presName="parentText" presStyleLbl="node1" presStyleIdx="5" presStyleCnt="6" custLinFactY="-943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E404D-25FB-4B7B-810E-8FD34664C302}" type="presOf" srcId="{878F4850-5941-4A3C-9129-2ECFE0B32ED5}" destId="{7B30A21E-1790-47E3-9E16-169E73C13270}" srcOrd="0" destOrd="0" presId="urn:microsoft.com/office/officeart/2005/8/layout/vList2"/>
    <dgm:cxn modelId="{DD7C7F6F-8763-473F-B6DA-738B813263E0}" type="presOf" srcId="{76EB3F9B-2E05-4C7C-8DE6-4ABBB04CB700}" destId="{27D53F48-8A9E-4AF0-93B2-8CEBDE1BB97C}" srcOrd="0" destOrd="0" presId="urn:microsoft.com/office/officeart/2005/8/layout/vList2"/>
    <dgm:cxn modelId="{9D9925CF-5AA9-4F1A-ACEC-5D746D024697}" type="presOf" srcId="{334B3551-664B-4334-BF1F-E23996D41D35}" destId="{3C98A23B-9912-4DFC-94DE-9675821665F5}" srcOrd="0" destOrd="0" presId="urn:microsoft.com/office/officeart/2005/8/layout/vList2"/>
    <dgm:cxn modelId="{FC51D136-F4AD-4871-8A55-F102EB444AA7}" type="presOf" srcId="{C078F39B-ABCC-4031-88AE-54B7143D90E1}" destId="{C60C5F13-BC11-46BA-86A0-E8C8DEBDFD2D}" srcOrd="0" destOrd="0" presId="urn:microsoft.com/office/officeart/2005/8/layout/vList2"/>
    <dgm:cxn modelId="{90F6AF36-19B0-44C7-B0E4-6D3F97C7E5AB}" type="presOf" srcId="{DC5626C3-89EC-42E9-A8A5-2C4033403F44}" destId="{0363741D-5522-44EE-BA48-7952B8DF3484}" srcOrd="0" destOrd="0" presId="urn:microsoft.com/office/officeart/2005/8/layout/vList2"/>
    <dgm:cxn modelId="{F349467F-CF3D-44EA-9D8D-A4736A6B6345}" type="presOf" srcId="{7ADBD254-F3A8-45BA-97A2-B10099EAF300}" destId="{8DEC646D-C5DB-4FE2-AC56-684A2AB5DB0E}" srcOrd="0" destOrd="0" presId="urn:microsoft.com/office/officeart/2005/8/layout/vList2"/>
    <dgm:cxn modelId="{1658E4CF-C173-46C6-B4DE-F995AAF31B7B}" srcId="{334B3551-664B-4334-BF1F-E23996D41D35}" destId="{878F4850-5941-4A3C-9129-2ECFE0B32ED5}" srcOrd="5" destOrd="0" parTransId="{632BB5FA-C52A-4CF8-96A8-8717A4E2A1A6}" sibTransId="{E7987764-A999-4E74-81FA-1C220AAA9805}"/>
    <dgm:cxn modelId="{56209C46-9996-439E-9D36-CFFD22D4989F}" srcId="{334B3551-664B-4334-BF1F-E23996D41D35}" destId="{4EA625BF-1FAA-4074-975F-44FFB7629D05}" srcOrd="2" destOrd="0" parTransId="{8CFDCCA7-4C6F-4D65-B99A-CB3E7F75D66B}" sibTransId="{5149B0F2-B325-4410-B48F-2CAA44C0CA71}"/>
    <dgm:cxn modelId="{0263B555-D34B-44E7-8E6E-FE4F7C7AB801}" srcId="{334B3551-664B-4334-BF1F-E23996D41D35}" destId="{DC5626C3-89EC-42E9-A8A5-2C4033403F44}" srcOrd="1" destOrd="0" parTransId="{53EBF0CD-8EAD-4982-B8DE-6E0351C0CAB9}" sibTransId="{7E72F3AA-96AB-4BDA-966A-77F428A16813}"/>
    <dgm:cxn modelId="{14E42C59-8FDA-4C55-8EDE-E1BA0704EAFC}" srcId="{334B3551-664B-4334-BF1F-E23996D41D35}" destId="{C078F39B-ABCC-4031-88AE-54B7143D90E1}" srcOrd="3" destOrd="0" parTransId="{6C4966BD-2E32-42CF-9ACC-6EDE9E2EC19C}" sibTransId="{F8542C47-662B-48EB-83EA-408B39DF7589}"/>
    <dgm:cxn modelId="{40CC1CD5-C2AB-4689-94EA-72EFB195241A}" type="presOf" srcId="{4EA625BF-1FAA-4074-975F-44FFB7629D05}" destId="{3C1371A6-360D-4628-B6B6-D0DCC663AD7A}" srcOrd="0" destOrd="0" presId="urn:microsoft.com/office/officeart/2005/8/layout/vList2"/>
    <dgm:cxn modelId="{F6A48313-160C-4A82-9EB4-8FFD50B63029}" srcId="{334B3551-664B-4334-BF1F-E23996D41D35}" destId="{7ADBD254-F3A8-45BA-97A2-B10099EAF300}" srcOrd="4" destOrd="0" parTransId="{F030D52B-33C9-4CF2-BE55-4168E6C52F5E}" sibTransId="{C54172BD-B7AE-4237-A2D6-CBE22CEA6D8E}"/>
    <dgm:cxn modelId="{5B0F4E01-CCCE-4A74-A665-490717D913A9}" srcId="{334B3551-664B-4334-BF1F-E23996D41D35}" destId="{76EB3F9B-2E05-4C7C-8DE6-4ABBB04CB700}" srcOrd="0" destOrd="0" parTransId="{DE2C285B-3357-4DDB-9318-9CA4EA74D859}" sibTransId="{8DB55BB1-F7B5-4D74-B5A4-831CBA86F5E9}"/>
    <dgm:cxn modelId="{04C85229-E874-4C61-8E9A-1EE6552E7E55}" type="presParOf" srcId="{3C98A23B-9912-4DFC-94DE-9675821665F5}" destId="{27D53F48-8A9E-4AF0-93B2-8CEBDE1BB97C}" srcOrd="0" destOrd="0" presId="urn:microsoft.com/office/officeart/2005/8/layout/vList2"/>
    <dgm:cxn modelId="{B3DFEB11-1FEA-4A51-84EA-C98737DCB669}" type="presParOf" srcId="{3C98A23B-9912-4DFC-94DE-9675821665F5}" destId="{B59A89EE-9D55-421F-8567-5EBE4D230955}" srcOrd="1" destOrd="0" presId="urn:microsoft.com/office/officeart/2005/8/layout/vList2"/>
    <dgm:cxn modelId="{447C80D4-15BF-4ABC-A014-431962ADD142}" type="presParOf" srcId="{3C98A23B-9912-4DFC-94DE-9675821665F5}" destId="{0363741D-5522-44EE-BA48-7952B8DF3484}" srcOrd="2" destOrd="0" presId="urn:microsoft.com/office/officeart/2005/8/layout/vList2"/>
    <dgm:cxn modelId="{A37D822D-CE2F-4933-893C-011D57A75F8B}" type="presParOf" srcId="{3C98A23B-9912-4DFC-94DE-9675821665F5}" destId="{0BF2AA6C-D6FE-42AE-B985-92A0D12CF2D4}" srcOrd="3" destOrd="0" presId="urn:microsoft.com/office/officeart/2005/8/layout/vList2"/>
    <dgm:cxn modelId="{F9A1DC6F-9ED4-44D3-96E6-9B46043F1336}" type="presParOf" srcId="{3C98A23B-9912-4DFC-94DE-9675821665F5}" destId="{3C1371A6-360D-4628-B6B6-D0DCC663AD7A}" srcOrd="4" destOrd="0" presId="urn:microsoft.com/office/officeart/2005/8/layout/vList2"/>
    <dgm:cxn modelId="{85F01D19-8B42-4B97-A8CF-66C86542076C}" type="presParOf" srcId="{3C98A23B-9912-4DFC-94DE-9675821665F5}" destId="{6F6B4B09-981E-4FEF-863F-8026D8B0BDFF}" srcOrd="5" destOrd="0" presId="urn:microsoft.com/office/officeart/2005/8/layout/vList2"/>
    <dgm:cxn modelId="{DBFA10CC-6BC4-4830-AE48-8F2C56593EBA}" type="presParOf" srcId="{3C98A23B-9912-4DFC-94DE-9675821665F5}" destId="{C60C5F13-BC11-46BA-86A0-E8C8DEBDFD2D}" srcOrd="6" destOrd="0" presId="urn:microsoft.com/office/officeart/2005/8/layout/vList2"/>
    <dgm:cxn modelId="{2862B87F-5EEC-4735-B96A-960B153EB98D}" type="presParOf" srcId="{3C98A23B-9912-4DFC-94DE-9675821665F5}" destId="{51223976-9EDD-44DB-B904-276081631982}" srcOrd="7" destOrd="0" presId="urn:microsoft.com/office/officeart/2005/8/layout/vList2"/>
    <dgm:cxn modelId="{AE04727C-8EDA-49C3-857B-696305AFF21B}" type="presParOf" srcId="{3C98A23B-9912-4DFC-94DE-9675821665F5}" destId="{8DEC646D-C5DB-4FE2-AC56-684A2AB5DB0E}" srcOrd="8" destOrd="0" presId="urn:microsoft.com/office/officeart/2005/8/layout/vList2"/>
    <dgm:cxn modelId="{E481F452-8287-4AD6-9406-110BDA097D77}" type="presParOf" srcId="{3C98A23B-9912-4DFC-94DE-9675821665F5}" destId="{4922431F-3D46-4906-93E0-CF5BE3C812E5}" srcOrd="9" destOrd="0" presId="urn:microsoft.com/office/officeart/2005/8/layout/vList2"/>
    <dgm:cxn modelId="{81D3A7B9-C53B-40B0-9303-1AA3F6632C8C}" type="presParOf" srcId="{3C98A23B-9912-4DFC-94DE-9675821665F5}" destId="{7B30A21E-1790-47E3-9E16-169E73C1327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7CBAA-D615-48D9-91D6-41857DDF6411}">
      <dsp:nvSpPr>
        <dsp:cNvPr id="0" name=""/>
        <dsp:cNvSpPr/>
      </dsp:nvSpPr>
      <dsp:spPr>
        <a:xfrm>
          <a:off x="0" y="3931"/>
          <a:ext cx="7854854" cy="367748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en-GB" sz="1300" kern="1200" dirty="0">
              <a:solidFill>
                <a:schemeClr val="tx1"/>
              </a:solidFill>
            </a:rPr>
            <a:t>Текущий профиль эпидемии ВИЧ в Европе </a:t>
          </a:r>
        </a:p>
      </dsp:txBody>
      <dsp:txXfrm>
        <a:off x="17952" y="21883"/>
        <a:ext cx="7818950" cy="331844"/>
      </dsp:txXfrm>
    </dsp:sp>
    <dsp:sp modelId="{807D34A3-2446-4CB8-AAEB-959BA83C828B}">
      <dsp:nvSpPr>
        <dsp:cNvPr id="0" name=""/>
        <dsp:cNvSpPr/>
      </dsp:nvSpPr>
      <dsp:spPr>
        <a:xfrm>
          <a:off x="0" y="391839"/>
          <a:ext cx="7854854" cy="515458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Причины проведения тестирования на ВИЧ: двусторонние задачи, связанные с недиагностированным ВИЧ и поздней диагностикой </a:t>
          </a:r>
        </a:p>
      </dsp:txBody>
      <dsp:txXfrm>
        <a:off x="25163" y="417002"/>
        <a:ext cx="7804528" cy="465132"/>
      </dsp:txXfrm>
    </dsp:sp>
    <dsp:sp modelId="{1921AC9A-3858-4A21-B35C-29B4113E4C00}">
      <dsp:nvSpPr>
        <dsp:cNvPr id="0" name=""/>
        <dsp:cNvSpPr/>
      </dsp:nvSpPr>
      <dsp:spPr>
        <a:xfrm>
          <a:off x="0" y="884504"/>
          <a:ext cx="7854854" cy="363078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err="1">
              <a:solidFill>
                <a:schemeClr val="tx1"/>
              </a:solidFill>
            </a:rPr>
            <a:t>Последствия</a:t>
          </a:r>
          <a:r>
            <a:rPr lang="en-GB" sz="1300" kern="1200" dirty="0">
              <a:solidFill>
                <a:schemeClr val="tx1"/>
              </a:solidFill>
            </a:rPr>
            <a:t> поздней диагностики</a:t>
          </a:r>
        </a:p>
      </dsp:txBody>
      <dsp:txXfrm>
        <a:off x="17724" y="902228"/>
        <a:ext cx="7819406" cy="327630"/>
      </dsp:txXfrm>
    </dsp:sp>
    <dsp:sp modelId="{5CF9C817-E263-4660-914A-8759BB221744}">
      <dsp:nvSpPr>
        <dsp:cNvPr id="0" name=""/>
        <dsp:cNvSpPr/>
      </dsp:nvSpPr>
      <dsp:spPr>
        <a:xfrm>
          <a:off x="0" y="1167212"/>
          <a:ext cx="7854854" cy="361078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Упущенные возможности тестирования и диагностики</a:t>
          </a:r>
        </a:p>
      </dsp:txBody>
      <dsp:txXfrm>
        <a:off x="17626" y="1184838"/>
        <a:ext cx="7819602" cy="325826"/>
      </dsp:txXfrm>
    </dsp:sp>
    <dsp:sp modelId="{434DCAE7-CDAC-4234-9697-F2FF13FCDB6E}">
      <dsp:nvSpPr>
        <dsp:cNvPr id="0" name=""/>
        <dsp:cNvSpPr/>
      </dsp:nvSpPr>
      <dsp:spPr>
        <a:xfrm>
          <a:off x="0" y="1518296"/>
          <a:ext cx="7854854" cy="354568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Препятствия к тестированию </a:t>
          </a:r>
        </a:p>
      </dsp:txBody>
      <dsp:txXfrm>
        <a:off x="17309" y="1535605"/>
        <a:ext cx="7820236" cy="319950"/>
      </dsp:txXfrm>
    </dsp:sp>
    <dsp:sp modelId="{281A882D-1DDD-41AA-9F3B-6F30CF90A857}">
      <dsp:nvSpPr>
        <dsp:cNvPr id="0" name=""/>
        <dsp:cNvSpPr/>
      </dsp:nvSpPr>
      <dsp:spPr>
        <a:xfrm>
          <a:off x="0" y="1801010"/>
          <a:ext cx="7854854" cy="341434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Стратегии тестирования на ВИЧ, в том числе тестирование на ВИЧ на основе индикаторных заболеваний </a:t>
          </a:r>
        </a:p>
      </dsp:txBody>
      <dsp:txXfrm>
        <a:off x="16667" y="1817677"/>
        <a:ext cx="7821520" cy="308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53F48-8A9E-4AF0-93B2-8CEBDE1BB97C}">
      <dsp:nvSpPr>
        <dsp:cNvPr id="0" name=""/>
        <dsp:cNvSpPr/>
      </dsp:nvSpPr>
      <dsp:spPr>
        <a:xfrm>
          <a:off x="0" y="1647"/>
          <a:ext cx="7776864" cy="779761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>
              <a:solidFill>
                <a:schemeClr val="tx1"/>
              </a:solidFill>
            </a:rPr>
            <a:t>1. Обобщенный профиль эпидемии ВИЧ в Европе</a:t>
          </a:r>
        </a:p>
      </dsp:txBody>
      <dsp:txXfrm>
        <a:off x="38065" y="39712"/>
        <a:ext cx="7700734" cy="703631"/>
      </dsp:txXfrm>
    </dsp:sp>
    <dsp:sp modelId="{0363741D-5522-44EE-BA48-7952B8DF3484}">
      <dsp:nvSpPr>
        <dsp:cNvPr id="0" name=""/>
        <dsp:cNvSpPr/>
      </dsp:nvSpPr>
      <dsp:spPr>
        <a:xfrm>
          <a:off x="0" y="795542"/>
          <a:ext cx="7776864" cy="779761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2. Для чего необходимо проводить тестирование на ВИЧ? </a:t>
          </a:r>
        </a:p>
      </dsp:txBody>
      <dsp:txXfrm>
        <a:off x="38065" y="833607"/>
        <a:ext cx="7700734" cy="703631"/>
      </dsp:txXfrm>
    </dsp:sp>
    <dsp:sp modelId="{3C1371A6-360D-4628-B6B6-D0DCC663AD7A}">
      <dsp:nvSpPr>
        <dsp:cNvPr id="0" name=""/>
        <dsp:cNvSpPr/>
      </dsp:nvSpPr>
      <dsp:spPr>
        <a:xfrm>
          <a:off x="0" y="1589436"/>
          <a:ext cx="7776864" cy="779761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3. Последствия поздней диагностики</a:t>
          </a:r>
        </a:p>
      </dsp:txBody>
      <dsp:txXfrm>
        <a:off x="38065" y="1627501"/>
        <a:ext cx="7700734" cy="703631"/>
      </dsp:txXfrm>
    </dsp:sp>
    <dsp:sp modelId="{C60C5F13-BC11-46BA-86A0-E8C8DEBDFD2D}">
      <dsp:nvSpPr>
        <dsp:cNvPr id="0" name=""/>
        <dsp:cNvSpPr/>
      </dsp:nvSpPr>
      <dsp:spPr>
        <a:xfrm>
          <a:off x="0" y="2383330"/>
          <a:ext cx="7776864" cy="779761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4. Упущенные возможности</a:t>
          </a:r>
        </a:p>
      </dsp:txBody>
      <dsp:txXfrm>
        <a:off x="38065" y="2421395"/>
        <a:ext cx="7700734" cy="703631"/>
      </dsp:txXfrm>
    </dsp:sp>
    <dsp:sp modelId="{8DEC646D-C5DB-4FE2-AC56-684A2AB5DB0E}">
      <dsp:nvSpPr>
        <dsp:cNvPr id="0" name=""/>
        <dsp:cNvSpPr/>
      </dsp:nvSpPr>
      <dsp:spPr>
        <a:xfrm>
          <a:off x="0" y="3972766"/>
          <a:ext cx="7776864" cy="779761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6. Стратегии тестирования на ВИЧ, в том числе тестирование на ВИЧ на основе индикаторного состояния</a:t>
          </a:r>
        </a:p>
      </dsp:txBody>
      <dsp:txXfrm>
        <a:off x="38065" y="4010831"/>
        <a:ext cx="7700734" cy="703631"/>
      </dsp:txXfrm>
    </dsp:sp>
    <dsp:sp modelId="{7B30A21E-1790-47E3-9E16-169E73C13270}">
      <dsp:nvSpPr>
        <dsp:cNvPr id="0" name=""/>
        <dsp:cNvSpPr/>
      </dsp:nvSpPr>
      <dsp:spPr>
        <a:xfrm>
          <a:off x="0" y="3221008"/>
          <a:ext cx="7776864" cy="779761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5. Препятствия к тестированию / Часто возникающие проблемы</a:t>
          </a:r>
        </a:p>
      </dsp:txBody>
      <dsp:txXfrm>
        <a:off x="38065" y="3259073"/>
        <a:ext cx="7700734" cy="703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226D-42EA-4542-AAF8-61505A5703FC}" type="datetimeFigureOut">
              <a:rPr lang="en-GB" smtClean="0"/>
              <a:t>13/07/2017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ИНСТРУМЕНТ 1 OptTEST - ОКОНЧАТЕЛЬНАЯ ВЕРСИЯ ПРОЕКТА 18 января 2016 (согласно эл. письму от 18 января 2016)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BFB43-ADDF-47AA-9F1B-797E580A5EF8}" type="slidenum">
              <a:rPr lang="en-GB" smtClean="0"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8100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F8F93-3666-4E93-A625-5B485895C95D}" type="datetimeFigureOut">
              <a:rPr lang="en-GB" smtClean="0"/>
              <a:t>13/07/2017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ИНСТРУМЕНТ 1 OptTEST - ОКОНЧАТЕЛЬНАЯ ВЕРСИЯ ПРОЕКТА 18 января 2016 (согласно эл. письму от 18 января 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BBA69-F71B-400F-8057-BFFCF0B37730}" type="slidenum">
              <a:rPr lang="en-GB" smtClean="0"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790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188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370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557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741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0927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111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3298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481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Не писать индикаторные заболевания с заглавной буквы.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4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83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05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05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96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82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2.xml"/><Relationship Id="rId4" Type="http://schemas.openxmlformats.org/officeDocument/2006/relationships/image" Target="../media/image8.png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E36AB-069C-4B41-889D-2FAAB2F366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345D6-6F9D-4127-B7B0-9F4BF39FE4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6055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4DE7-8332-4ADE-8394-2954FB918A1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08129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735-FBD4-433E-B783-7D8D514C87C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6400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E44F-FE59-4455-8FE5-98A5A7177C0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657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9D00-6186-4EA5-A203-4DD7162D84A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25575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169D-E5DE-4420-8D74-991DF13A828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4448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BE9C8-21AC-44B6-9FCF-3A90BB05B8B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190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0705-30EB-4543-A056-C49A5578287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4700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2361-A632-4902-B1A3-2AB29E8EE59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1821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AC-7239-442B-9590-7B2D54F925A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3812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18" y="2122488"/>
            <a:ext cx="7624763" cy="1465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idx="10"/>
          </p:nvPr>
        </p:nvSpPr>
        <p:spPr>
          <a:xfrm>
            <a:off x="457200" y="6308744"/>
            <a:ext cx="2128838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A1C21-7E79-4545-81FA-C372CF05AAAA}" type="datetime1">
              <a:rPr lang="en-GB" altLang="en-US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546869" y="6308744"/>
            <a:ext cx="2138363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1339-392C-4C7A-969C-400CD5546DE9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1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20"/>
            <a:ext cx="2057400" cy="4754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20"/>
            <a:ext cx="6019800" cy="4754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7903-0D23-4B41-BE06-70D7E39B45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72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13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 anchor="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E809568-1FB0-4664-B930-CCC9295283A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7507C0-32C9-45EF-99D1-75FAF175621A}" type="datetime1">
              <a:rPr lang="en-GB" smtClean="0"/>
              <a:t>13/07/2017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1951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6998" y="273041"/>
            <a:ext cx="8228659" cy="11440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456998" y="6247978"/>
            <a:ext cx="2129747" cy="471774"/>
          </a:xfrm>
        </p:spPr>
        <p:txBody>
          <a:bodyPr/>
          <a:lstStyle>
            <a:lvl1pPr>
              <a:defRPr/>
            </a:lvl1pPr>
          </a:lstStyle>
          <a:p>
            <a:endParaRPr lang="es-ES" alt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>
          <a:xfrm>
            <a:off x="3127079" y="6247978"/>
            <a:ext cx="2897907" cy="471774"/>
          </a:xfrm>
        </p:spPr>
        <p:txBody>
          <a:bodyPr/>
          <a:lstStyle>
            <a:lvl1pPr>
              <a:defRPr/>
            </a:lvl1pPr>
          </a:lstStyle>
          <a:p>
            <a:endParaRPr lang="es-ES" alt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>
          <a:xfrm>
            <a:off x="6555911" y="6247978"/>
            <a:ext cx="2129747" cy="471774"/>
          </a:xfrm>
        </p:spPr>
        <p:txBody>
          <a:bodyPr/>
          <a:lstStyle>
            <a:lvl1pPr>
              <a:defRPr/>
            </a:lvl1pPr>
          </a:lstStyle>
          <a:p>
            <a:fld id="{6732ACFD-EB96-4BC2-84C7-678D503CFE6E}" type="slidenum">
              <a:rPr lang="es-ES" altLang="pl-PL"/>
              <a:pPr/>
              <a:t>‹nr.›</a:t>
            </a:fld>
            <a:endParaRPr lang="es-ES" altLang="pl-PL" dirty="0"/>
          </a:p>
        </p:txBody>
      </p:sp>
    </p:spTree>
    <p:extLst>
      <p:ext uri="{BB962C8B-B14F-4D97-AF65-F5344CB8AC3E}">
        <p14:creationId xmlns:p14="http://schemas.microsoft.com/office/powerpoint/2010/main" val="23413425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41233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560679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23614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57194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484472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31549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279851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1587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0413-5542-42AC-9F32-DAEE39CF95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5748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831161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06721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260353"/>
            <a:ext cx="2070100" cy="5599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3"/>
            <a:ext cx="6057900" cy="5599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78359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69"/>
            <a:ext cx="8280400" cy="504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162598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733" y="2840744"/>
            <a:ext cx="9211868" cy="19596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66" y="5181443"/>
            <a:ext cx="7586402" cy="2337153"/>
          </a:xfrm>
        </p:spPr>
        <p:txBody>
          <a:bodyPr/>
          <a:lstStyle>
            <a:lvl1pPr marL="0" indent="0" algn="ctr">
              <a:buNone/>
              <a:defRPr/>
            </a:lvl1pPr>
            <a:lvl2pPr marL="109503" indent="0" algn="ctr">
              <a:buNone/>
              <a:defRPr/>
            </a:lvl2pPr>
            <a:lvl3pPr marL="219006" indent="0" algn="ctr">
              <a:buNone/>
              <a:defRPr/>
            </a:lvl3pPr>
            <a:lvl4pPr marL="328517" indent="0" algn="ctr">
              <a:buNone/>
              <a:defRPr/>
            </a:lvl4pPr>
            <a:lvl5pPr marL="438023" indent="0" algn="ctr">
              <a:buNone/>
              <a:defRPr/>
            </a:lvl5pPr>
            <a:lvl6pPr marL="547527" indent="0" algn="ctr">
              <a:buNone/>
              <a:defRPr/>
            </a:lvl6pPr>
            <a:lvl7pPr marL="657034" indent="0" algn="ctr">
              <a:buNone/>
              <a:defRPr/>
            </a:lvl7pPr>
            <a:lvl8pPr marL="766540" indent="0" algn="ctr">
              <a:buNone/>
              <a:defRPr/>
            </a:lvl8pPr>
            <a:lvl9pPr marL="87604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043B3-7DC0-439A-8322-6FFA37F9B703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DDFCB-0F69-47DE-9671-4326B36B3BAE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1301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39A8B-E890-4D9E-ABAD-2D55EE0966B0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A926C0-8991-4734-860C-FE61A98C6800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0847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4" y="5875957"/>
            <a:ext cx="9211868" cy="1815924"/>
          </a:xfrm>
        </p:spPr>
        <p:txBody>
          <a:bodyPr anchor="t"/>
          <a:lstStyle>
            <a:lvl1pPr algn="l">
              <a:defRPr sz="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4" y="3875706"/>
            <a:ext cx="9211868" cy="2000250"/>
          </a:xfrm>
        </p:spPr>
        <p:txBody>
          <a:bodyPr anchor="b"/>
          <a:lstStyle>
            <a:lvl1pPr marL="0" indent="0">
              <a:buNone/>
              <a:defRPr sz="500"/>
            </a:lvl1pPr>
            <a:lvl2pPr marL="109503" indent="0">
              <a:buNone/>
              <a:defRPr sz="400"/>
            </a:lvl2pPr>
            <a:lvl3pPr marL="219006" indent="0">
              <a:buNone/>
              <a:defRPr sz="400"/>
            </a:lvl3pPr>
            <a:lvl4pPr marL="328517" indent="0">
              <a:buNone/>
              <a:defRPr sz="300"/>
            </a:lvl4pPr>
            <a:lvl5pPr marL="438023" indent="0">
              <a:buNone/>
              <a:defRPr sz="300"/>
            </a:lvl5pPr>
            <a:lvl6pPr marL="547527" indent="0">
              <a:buNone/>
              <a:defRPr sz="300"/>
            </a:lvl6pPr>
            <a:lvl7pPr marL="657034" indent="0">
              <a:buNone/>
              <a:defRPr sz="300"/>
            </a:lvl7pPr>
            <a:lvl8pPr marL="766540" indent="0">
              <a:buNone/>
              <a:defRPr sz="300"/>
            </a:lvl8pPr>
            <a:lvl9pPr marL="876044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67482-5322-4E88-8C20-41FBDADDA5EC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6F0B0-8B43-4602-A7D3-0365E00C88FC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7525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736" y="2641865"/>
            <a:ext cx="4589807" cy="548613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4797" y="2641865"/>
            <a:ext cx="4589807" cy="548613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C8B07-ECA6-465A-B187-3FC57C41FA04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7CF30-B416-4101-9732-A28F202EE249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71414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34" y="366008"/>
            <a:ext cx="9753466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934" y="2046994"/>
            <a:ext cx="4788370" cy="852840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9503" indent="0">
              <a:buNone/>
              <a:defRPr sz="500" b="1"/>
            </a:lvl2pPr>
            <a:lvl3pPr marL="219006" indent="0">
              <a:buNone/>
              <a:defRPr sz="400" b="1"/>
            </a:lvl3pPr>
            <a:lvl4pPr marL="328517" indent="0">
              <a:buNone/>
              <a:defRPr sz="400" b="1"/>
            </a:lvl4pPr>
            <a:lvl5pPr marL="438023" indent="0">
              <a:buNone/>
              <a:defRPr sz="400" b="1"/>
            </a:lvl5pPr>
            <a:lvl6pPr marL="547527" indent="0">
              <a:buNone/>
              <a:defRPr sz="400" b="1"/>
            </a:lvl6pPr>
            <a:lvl7pPr marL="657034" indent="0">
              <a:buNone/>
              <a:defRPr sz="400" b="1"/>
            </a:lvl7pPr>
            <a:lvl8pPr marL="766540" indent="0">
              <a:buNone/>
              <a:defRPr sz="400" b="1"/>
            </a:lvl8pPr>
            <a:lvl9pPr marL="876044" indent="0">
              <a:buNone/>
              <a:defRPr sz="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34" y="2899835"/>
            <a:ext cx="4788370" cy="526829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350" y="2046994"/>
            <a:ext cx="4790050" cy="852840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9503" indent="0">
              <a:buNone/>
              <a:defRPr sz="500" b="1"/>
            </a:lvl2pPr>
            <a:lvl3pPr marL="219006" indent="0">
              <a:buNone/>
              <a:defRPr sz="400" b="1"/>
            </a:lvl3pPr>
            <a:lvl4pPr marL="328517" indent="0">
              <a:buNone/>
              <a:defRPr sz="400" b="1"/>
            </a:lvl4pPr>
            <a:lvl5pPr marL="438023" indent="0">
              <a:buNone/>
              <a:defRPr sz="400" b="1"/>
            </a:lvl5pPr>
            <a:lvl6pPr marL="547527" indent="0">
              <a:buNone/>
              <a:defRPr sz="400" b="1"/>
            </a:lvl6pPr>
            <a:lvl7pPr marL="657034" indent="0">
              <a:buNone/>
              <a:defRPr sz="400" b="1"/>
            </a:lvl7pPr>
            <a:lvl8pPr marL="766540" indent="0">
              <a:buNone/>
              <a:defRPr sz="400" b="1"/>
            </a:lvl8pPr>
            <a:lvl9pPr marL="876044" indent="0">
              <a:buNone/>
              <a:defRPr sz="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350" y="2899835"/>
            <a:ext cx="4790050" cy="526829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538F4-1ADB-4FC4-9759-4303978BC1C1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45B54-F645-41D5-B715-A7B6C7290124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5537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7D8F1-B1CA-4FF1-A5FB-4578B64888D9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DEB58-566A-4AB2-8D88-783B81F1C6AE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23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590800"/>
            <a:ext cx="4038600" cy="1690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433900"/>
            <a:ext cx="4038600" cy="1692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4D5CA-DF97-449A-B593-C6A0CF58835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6370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8750E5-A1BE-4833-A96B-05267696619B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63600-0F16-477E-A5D2-110840DA71C9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563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34" y="364248"/>
            <a:ext cx="3565408" cy="1549135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30" y="364263"/>
            <a:ext cx="6058370" cy="7803885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934" y="1913379"/>
            <a:ext cx="3565408" cy="6254750"/>
          </a:xfrm>
        </p:spPr>
        <p:txBody>
          <a:bodyPr/>
          <a:lstStyle>
            <a:lvl1pPr marL="0" indent="0">
              <a:buNone/>
              <a:defRPr sz="300"/>
            </a:lvl1pPr>
            <a:lvl2pPr marL="109503" indent="0">
              <a:buNone/>
              <a:defRPr sz="300"/>
            </a:lvl2pPr>
            <a:lvl3pPr marL="219006" indent="0">
              <a:buNone/>
              <a:defRPr sz="300"/>
            </a:lvl3pPr>
            <a:lvl4pPr marL="328517" indent="0">
              <a:buNone/>
              <a:defRPr sz="200"/>
            </a:lvl4pPr>
            <a:lvl5pPr marL="438023" indent="0">
              <a:buNone/>
              <a:defRPr sz="200"/>
            </a:lvl5pPr>
            <a:lvl6pPr marL="547527" indent="0">
              <a:buNone/>
              <a:defRPr sz="200"/>
            </a:lvl6pPr>
            <a:lvl7pPr marL="657034" indent="0">
              <a:buNone/>
              <a:defRPr sz="200"/>
            </a:lvl7pPr>
            <a:lvl8pPr marL="766540" indent="0">
              <a:buNone/>
              <a:defRPr sz="200"/>
            </a:lvl8pPr>
            <a:lvl9pPr marL="876044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4B956-0AD1-4244-9F08-E20626CD53B8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48DA5-F5BD-4070-A92D-523A8A29C5DF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268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59" y="6400713"/>
            <a:ext cx="6502534" cy="755826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059" y="817122"/>
            <a:ext cx="6502534" cy="5486135"/>
          </a:xfrm>
        </p:spPr>
        <p:txBody>
          <a:bodyPr lIns="97616" tIns="48809" rIns="97616" bIns="48809"/>
          <a:lstStyle>
            <a:lvl1pPr marL="0" indent="0">
              <a:buNone/>
              <a:defRPr sz="800"/>
            </a:lvl1pPr>
            <a:lvl2pPr marL="109503" indent="0">
              <a:buNone/>
              <a:defRPr sz="700"/>
            </a:lvl2pPr>
            <a:lvl3pPr marL="219006" indent="0">
              <a:buNone/>
              <a:defRPr sz="600"/>
            </a:lvl3pPr>
            <a:lvl4pPr marL="328517" indent="0">
              <a:buNone/>
              <a:defRPr sz="500"/>
            </a:lvl4pPr>
            <a:lvl5pPr marL="438023" indent="0">
              <a:buNone/>
              <a:defRPr sz="500"/>
            </a:lvl5pPr>
            <a:lvl6pPr marL="547527" indent="0">
              <a:buNone/>
              <a:defRPr sz="500"/>
            </a:lvl6pPr>
            <a:lvl7pPr marL="657034" indent="0">
              <a:buNone/>
              <a:defRPr sz="500"/>
            </a:lvl7pPr>
            <a:lvl8pPr marL="766540" indent="0">
              <a:buNone/>
              <a:defRPr sz="500"/>
            </a:lvl8pPr>
            <a:lvl9pPr marL="876044" indent="0">
              <a:buNone/>
              <a:defRPr sz="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059" y="7156540"/>
            <a:ext cx="6502534" cy="1072885"/>
          </a:xfrm>
        </p:spPr>
        <p:txBody>
          <a:bodyPr/>
          <a:lstStyle>
            <a:lvl1pPr marL="0" indent="0">
              <a:buNone/>
              <a:defRPr sz="300"/>
            </a:lvl1pPr>
            <a:lvl2pPr marL="109503" indent="0">
              <a:buNone/>
              <a:defRPr sz="300"/>
            </a:lvl2pPr>
            <a:lvl3pPr marL="219006" indent="0">
              <a:buNone/>
              <a:defRPr sz="300"/>
            </a:lvl3pPr>
            <a:lvl4pPr marL="328517" indent="0">
              <a:buNone/>
              <a:defRPr sz="200"/>
            </a:lvl4pPr>
            <a:lvl5pPr marL="438023" indent="0">
              <a:buNone/>
              <a:defRPr sz="200"/>
            </a:lvl5pPr>
            <a:lvl6pPr marL="547527" indent="0">
              <a:buNone/>
              <a:defRPr sz="200"/>
            </a:lvl6pPr>
            <a:lvl7pPr marL="657034" indent="0">
              <a:buNone/>
              <a:defRPr sz="200"/>
            </a:lvl7pPr>
            <a:lvl8pPr marL="766540" indent="0">
              <a:buNone/>
              <a:defRPr sz="200"/>
            </a:lvl8pPr>
            <a:lvl9pPr marL="876044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6C778-2A5A-4AC5-A45E-CB731219C404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812A7-4C74-4AF9-BDBB-AD67658908CB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1790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06E96-0E81-4D14-ADDB-A32F0DE39A7D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5A4A31-45A1-4B92-8B90-DBAAF99A056C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7505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1821" y="812713"/>
            <a:ext cx="2302799" cy="731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52" y="812713"/>
            <a:ext cx="6876815" cy="731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CB9A8-F1CD-4998-9CEB-00B12A99187B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3996E-D51A-4E2A-B2E5-B79518FFAFF4}" type="slidenum">
              <a:rPr lang="en-US" altLang="en-US">
                <a:solidFill>
                  <a:srgbClr val="000000"/>
                </a:solidFill>
              </a:rPr>
              <a:pPr/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0666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18" y="2122488"/>
            <a:ext cx="7624763" cy="1465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idx="10"/>
          </p:nvPr>
        </p:nvSpPr>
        <p:spPr>
          <a:xfrm>
            <a:off x="457200" y="6308744"/>
            <a:ext cx="2128838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ADF56-1CE2-46D5-8EE3-6EEAD822F953}" type="datetime1">
              <a:rPr lang="en-GB" altLang="en-US" smtClean="0">
                <a:solidFill>
                  <a:srgbClr val="000000"/>
                </a:solidFill>
              </a:rPr>
              <a:t>13/07/2017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546869" y="6308744"/>
            <a:ext cx="2138363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1339-392C-4C7A-969C-400CD5546DE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3924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9618" name="Picture 2" descr="Presentation_Template_Title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</p:spPr>
      </p:pic>
      <p:sp>
        <p:nvSpPr>
          <p:cNvPr id="879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3598863"/>
            <a:ext cx="8456613" cy="51435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79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318000"/>
            <a:ext cx="8456613" cy="1006475"/>
          </a:xfrm>
        </p:spPr>
        <p:txBody>
          <a:bodyPr/>
          <a:lstStyle>
            <a:lvl1pPr marL="0" indent="0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458148" y="251974"/>
            <a:ext cx="1474059" cy="459051"/>
            <a:chOff x="5130570" y="323655"/>
            <a:chExt cx="3926637" cy="1136650"/>
          </a:xfrm>
        </p:grpSpPr>
        <p:pic>
          <p:nvPicPr>
            <p:cNvPr id="15" name="Picture 12"/>
            <p:cNvPicPr>
              <a:picLocks noChangeArrowheads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6" name="Picture 15" descr="EURO-WHO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54419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CBDE59-00ED-4C78-9B6A-0FD4905A5D20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387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100419-19C9-4DB6-AB2B-A83608467DDA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3525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79500"/>
            <a:ext cx="4186238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079500"/>
            <a:ext cx="4187825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BC06F8-1BF1-4BB6-9C74-6FD027CA7C93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9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3142-A75D-45FE-A26A-18AD2E87172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573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18B4C4-04E7-4C30-AF1D-67D602EBA05C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358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8F40D-DF44-4376-87E6-83296D875BB4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7781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8762FE-D3F5-4D44-BF1A-11B5879B10BB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0643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143039-995B-42D6-9E50-096FC2137DF4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53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774AA-4DA7-4A25-A8C8-73DF64F09F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31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28726" y="16430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9D36-C095-4034-87E5-CD0A80A135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83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4123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56067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2361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1910-8C3C-4965-959E-C87FD786DE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24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571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48447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3154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27985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15873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83116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0672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260353"/>
            <a:ext cx="2070100" cy="5599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3"/>
            <a:ext cx="6057900" cy="5599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7835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69"/>
            <a:ext cx="8280400" cy="504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16259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9618" name="Picture 2" descr="Presentation_Template_Title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</p:spPr>
      </p:pic>
      <p:sp>
        <p:nvSpPr>
          <p:cNvPr id="879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3598863"/>
            <a:ext cx="8456613" cy="51435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79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318000"/>
            <a:ext cx="8456613" cy="1006475"/>
          </a:xfrm>
        </p:spPr>
        <p:txBody>
          <a:bodyPr/>
          <a:lstStyle>
            <a:lvl1pPr marL="0" indent="0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458148" y="251974"/>
            <a:ext cx="1474059" cy="459051"/>
            <a:chOff x="5130570" y="323655"/>
            <a:chExt cx="3926637" cy="1136650"/>
          </a:xfrm>
        </p:grpSpPr>
        <p:pic>
          <p:nvPicPr>
            <p:cNvPr id="15" name="Picture 12"/>
            <p:cNvPicPr>
              <a:picLocks noChangeArrowheads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6" name="Picture 15" descr="EURO-WHO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544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B153-AE05-4F4C-9819-1DD60A526E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85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CBDE59-00ED-4C78-9B6A-0FD4905A5D20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387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100419-19C9-4DB6-AB2B-A83608467DDA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35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79500"/>
            <a:ext cx="4186238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079500"/>
            <a:ext cx="4187825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BC06F8-1BF1-4BB6-9C74-6FD027CA7C93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98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18B4C4-04E7-4C30-AF1D-67D602EBA05C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35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8F40D-DF44-4376-87E6-83296D875BB4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778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8762FE-D3F5-4D44-BF1A-11B5879B10BB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064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143039-995B-42D6-9E50-096FC2137DF4}" type="slidenum">
              <a:rPr lang="en-GB">
                <a:solidFill>
                  <a:srgbClr val="FFFFFF"/>
                </a:solidFill>
              </a:rPr>
              <a:pPr/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538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122C-94AA-4A6F-BCEC-C99851202EB9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0380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381328"/>
            <a:ext cx="2133600" cy="365125"/>
          </a:xfrm>
        </p:spPr>
        <p:txBody>
          <a:bodyPr/>
          <a:lstStyle/>
          <a:p>
            <a:fld id="{2F1B5D14-C2F7-4984-B084-0E64E1AC36C6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1518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48E1-A167-48E6-BC5E-D6DCC1CB9396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34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45E0D-3CA3-4C91-B5CD-103641E59E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996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CAC6-6FAB-4788-A6E5-E2E089CACA19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8335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375E-D7B2-4C43-89DA-03C98DF610E9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2805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121D-7277-4FE4-8FAB-83E95F128BA3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3595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76E0-1A77-4B22-9C59-CA5BE156FB71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3615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7DC-F962-47BD-AAEB-33330809AE85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4581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FBBA-A58A-4A64-B2D4-74B58880D1F1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4576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E2A72-54F8-47C1-8B40-A2B222068F98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9789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E6E6-5612-4AE4-85C2-FD1CA5C12B4E}" type="datetime1">
              <a:rPr lang="en-GB" smtClean="0"/>
              <a:t>13/07/2017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001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E36AB-069C-4B41-889D-2FAAB2F366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29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1910-8C3C-4965-959E-C87FD786DE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2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19F9-CC4C-4C4E-ACF4-E60A6B93E2C2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37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B153-AE05-4F4C-9819-1DD60A526E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859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45E0D-3CA3-4C91-B5CD-103641E59E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996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19F9-CC4C-4C4E-ACF4-E60A6B93E2C2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37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41C1-2CBD-402C-B2BB-02B5D1C6D1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667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F718-C30B-4210-A4A0-AAFDC6FAA531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282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8EF3-77B2-4915-A21C-B75B95E786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590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70F61-E392-4775-AD3F-E6BD1BC0B079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357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345D6-6F9D-4127-B7B0-9F4BF39FE4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605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20"/>
            <a:ext cx="2057400" cy="4754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20"/>
            <a:ext cx="6019800" cy="4754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7903-0D23-4B41-BE06-70D7E39B45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7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0413-5542-42AC-9F32-DAEE39CF95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5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41C1-2CBD-402C-B2BB-02B5D1C6D1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667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590800"/>
            <a:ext cx="4038600" cy="1690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433900"/>
            <a:ext cx="4038600" cy="1692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4D5CA-DF97-449A-B593-C6A0CF58835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637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3142-A75D-45FE-A26A-18AD2E87172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57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774AA-4DA7-4A25-A8C8-73DF64F09F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310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28726" y="16430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9D36-C095-4034-87E5-CD0A80A135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833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AD23-18C8-4F34-99F8-D3125C266D1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047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B4A2-0C26-4954-9C73-1CAEA076AB5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913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2A0-D3C6-402D-BF2F-E97D7E094B8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1481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D1B-DE43-43D4-A250-2D142442F46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043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E9AA-1F2B-4F9C-B577-502025B88DC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162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C8A9-DA0A-45F4-862B-9B36A84D48D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5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F718-C30B-4210-A4A0-AAFDC6FAA531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2826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6F1E-6256-4EE5-9696-69B40BDFFE8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2609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F6FD-F44D-4C60-B8C4-6E636155B68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02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2FC1-8B0E-464A-B0C1-673C1A33EDB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504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326-7331-4997-8ABB-2FB0C49C88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1354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1F69-8D71-41EE-AA12-8BDDFCD8CF5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2811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13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 anchor="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E809568-1FB0-4664-B930-CCC9295283A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42DF76-3791-4D85-93B8-9BE0CCCAA09C}" type="datetime1">
              <a:rPr lang="en-GB" smtClean="0"/>
              <a:t>13/07/2017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315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30B3-EBD1-487F-9532-79F2725AB27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272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DCE7F-8C77-4A70-AE66-8377945E615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046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8BDC-4349-4122-A9AF-B16016E4699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945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A9EE-CE46-4D74-9163-86727657DC2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57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8EF3-77B2-4915-A21C-B75B95E786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590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D1D-3C83-4CD1-94BF-5214570D2D5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2421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A35C-3AEF-45F5-88E5-8D792FD3301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4977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2250-745E-4310-B0BA-9E8601E5245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233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D627-7BCF-49E4-B2F6-4CBFA3634A2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775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E512-BEF7-472A-89B1-A3B25A3006D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3539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2F16-5E5D-492F-9649-2AE7FA5D205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50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ECAB-4FBE-4EEB-BC59-A6762C89A15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1597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C6E1-C238-41B8-9935-72BBBFFC9F1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5775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9854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0992-C391-4C20-B1F6-9A57F05AB39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8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70F61-E392-4775-AD3F-E6BD1BC0B079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3577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BC1C-2717-4D94-B3A5-A81F60D614C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729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89E6-37FE-4442-A530-0A60C20B4E2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273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2556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5110-1EA5-4820-AFE8-EC5F029B88F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2609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4817-1D5F-489B-B0B5-0325277B5D8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689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E8FB-BC7E-47FE-AB48-D667F166A92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8082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DAE4-44A5-4A35-B6EC-C52107D8F34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5928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EA6E-044B-40A5-9E62-CBD8D511D8A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812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24B8-B3E5-4EE4-BCF2-A6F777E734E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260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4B43-6EDB-44B8-98ED-0CD13012A35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2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Relationship Id="rId14" Type="http://schemas.openxmlformats.org/officeDocument/2006/relationships/image" Target="../media/image3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image" Target="../media/image7.jpeg"/><Relationship Id="rId5" Type="http://schemas.openxmlformats.org/officeDocument/2006/relationships/slideLayout" Target="../slideLayouts/slideLayout140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139.xml"/><Relationship Id="rId9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7.jpeg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32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8001000" cy="1066800"/>
          </a:xfrm>
          <a:prstGeom prst="rect">
            <a:avLst/>
          </a:prstGeom>
          <a:solidFill>
            <a:srgbClr val="95006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2"/>
            <a:ext cx="8001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357313"/>
            <a:ext cx="8229600" cy="46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1029" name="Picture 7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9" y="228631"/>
            <a:ext cx="1116012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8" descr="mfshlogo+"/>
          <p:cNvPicPr preferRelativeResize="0"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79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524656"/>
            <a:ext cx="5397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CC7189-4D07-4BDB-9860-E959BCC86FD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2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5pPr>
      <a:lvl6pPr marL="456188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6pPr>
      <a:lvl7pPr marL="91237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7pPr>
      <a:lvl8pPr marL="1368557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8pPr>
      <a:lvl9pPr marL="1824741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9pPr>
    </p:titleStyle>
    <p:bodyStyle>
      <a:lvl1pPr marL="342139" indent="-342139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0463" indent="-22809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96650" indent="-22809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2833" indent="-22809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09020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65206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1391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77573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/>
          <p:cNvSpPr txBox="1">
            <a:spLocks noChangeArrowheads="1"/>
          </p:cNvSpPr>
          <p:nvPr/>
        </p:nvSpPr>
        <p:spPr bwMode="auto">
          <a:xfrm>
            <a:off x="4787900" y="6402388"/>
            <a:ext cx="3600450" cy="339725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u="none" dirty="0"/>
              <a:t>Отделение ВИЧ и ЗППП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4" y="1295400"/>
            <a:ext cx="9142413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8" name="Oval 6"/>
          <p:cNvSpPr>
            <a:spLocks noChangeArrowheads="1"/>
          </p:cNvSpPr>
          <p:nvPr/>
        </p:nvSpPr>
        <p:spPr bwMode="auto">
          <a:xfrm>
            <a:off x="6227782" y="4868882"/>
            <a:ext cx="765175" cy="3698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69"/>
            <a:ext cx="828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2144" y="1439863"/>
            <a:ext cx="818356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408001" y="6405563"/>
            <a:ext cx="1392237" cy="308028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/>
              <a:t> </a:t>
            </a:r>
          </a:p>
        </p:txBody>
      </p:sp>
      <p:pic>
        <p:nvPicPr>
          <p:cNvPr id="1032" name="Picture 12" descr="mmmmmmm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7" y="6105544"/>
            <a:ext cx="827087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5" descr="Line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237291"/>
            <a:ext cx="7862888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4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transition/>
  <p:hf hdr="0" ftr="0" dt="0"/>
  <p:txStyles>
    <p:titleStyle>
      <a:lvl1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6188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6pPr>
      <a:lvl7pPr marL="912370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7pPr>
      <a:lvl8pPr marL="1368557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8pPr>
      <a:lvl9pPr marL="1824741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9pPr>
    </p:titleStyle>
    <p:bodyStyle>
      <a:lvl1pPr marL="342139" indent="-342139" algn="l" defTabSz="760309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1299" indent="-285114" algn="l" defTabSz="760309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0463" indent="-228098" algn="l" defTabSz="760309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596650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2833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5pPr>
      <a:lvl6pPr marL="2509020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6pPr>
      <a:lvl7pPr marL="2965206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7pPr>
      <a:lvl8pPr marL="3421391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8pPr>
      <a:lvl9pPr marL="3877573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738" y="609466"/>
            <a:ext cx="777253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172" tIns="39086" rIns="78172" bIns="390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738" y="1981622"/>
            <a:ext cx="7772534" cy="411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733" y="6248554"/>
            <a:ext cx="1905000" cy="45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BD5824-EF3C-4BA2-86D7-89FD85A2D390}" type="datetime1">
              <a:rPr lang="en-GB" altLang="en-US" smtClean="0">
                <a:solidFill>
                  <a:srgbClr val="000000"/>
                </a:solidFill>
                <a:ea typeface="ＭＳ Ｐゴシック" charset="-128"/>
              </a:rPr>
              <a:t>13/07/2017</a:t>
            </a:fld>
            <a:endParaRPr lang="es-ES" alt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72" y="6248554"/>
            <a:ext cx="2895466" cy="45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67" y="6248554"/>
            <a:ext cx="1905000" cy="45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E17D19-4C17-4445-A030-A431A300392A}" type="slidenum">
              <a:rPr lang="en-US" altLang="en-US" smtClean="0">
                <a:solidFill>
                  <a:srgbClr val="000000"/>
                </a:solidFill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 altLang="en-U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00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</p:sldLayoutIdLst>
  <p:hf hdr="0" ftr="0" dt="0"/>
  <p:txStyles>
    <p:titleStyle>
      <a:lvl1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charset="-128"/>
          <a:cs typeface="ＭＳ Ｐゴシック" pitchFamily="-65" charset="-128"/>
        </a:defRPr>
      </a:lvl1pPr>
      <a:lvl2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2pPr>
      <a:lvl3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3pPr>
      <a:lvl4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4pPr>
      <a:lvl5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5pPr>
      <a:lvl6pPr marL="109503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6pPr>
      <a:lvl7pPr marL="219006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7pPr>
      <a:lvl8pPr marL="328517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8pPr>
      <a:lvl9pPr marL="438023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9pPr>
    </p:titleStyle>
    <p:bodyStyle>
      <a:lvl1pPr marL="292928" indent="-292928" algn="l" defTabSz="781616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pitchFamily="-65" charset="-128"/>
        </a:defRPr>
      </a:lvl1pPr>
      <a:lvl2pPr marL="635147" indent="-244005" algn="l" defTabSz="781616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977024" indent="-195406" algn="l" defTabSz="781616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3pPr>
      <a:lvl4pPr marL="1368162" indent="-195406" algn="l" defTabSz="781616" rtl="0" eaLnBrk="1" fontAlgn="base" hangingPunct="1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ＭＳ Ｐゴシック" charset="-128"/>
        </a:defRPr>
      </a:lvl4pPr>
      <a:lvl5pPr marL="1758637" indent="-195070" algn="l" defTabSz="781616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ＭＳ Ｐゴシック" charset="-128"/>
        </a:defRPr>
      </a:lvl5pPr>
      <a:lvl6pPr marL="2305704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6pPr>
      <a:lvl7pPr marL="2415207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7pPr>
      <a:lvl8pPr marL="2524713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8pPr>
      <a:lvl9pPr marL="2634221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9503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006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28517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38023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47527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57034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66540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76044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8594" name="Picture 2" descr="Presentation_Template_Innerpage_new"/>
          <p:cNvPicPr>
            <a:picLocks noChangeAspect="1" noChangeArrowheads="1"/>
          </p:cNvPicPr>
          <p:nvPr/>
        </p:nvPicPr>
        <p:blipFill>
          <a:blip r:embed="rId10" cstate="print"/>
          <a:srcRect t="45416"/>
          <a:stretch>
            <a:fillRect/>
          </a:stretch>
        </p:blipFill>
        <p:spPr bwMode="auto">
          <a:xfrm>
            <a:off x="0" y="3114675"/>
            <a:ext cx="9144000" cy="3743325"/>
          </a:xfrm>
          <a:prstGeom prst="rect">
            <a:avLst/>
          </a:prstGeom>
          <a:noFill/>
        </p:spPr>
      </p:pic>
      <p:sp>
        <p:nvSpPr>
          <p:cNvPr id="8785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42875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785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79500"/>
            <a:ext cx="8526463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7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564313"/>
            <a:ext cx="4619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48312F0-C64C-41B3-85DE-E0FD688DE493}" type="slidenum">
              <a:rPr lang="en-GB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471479" y="229144"/>
            <a:ext cx="1474059" cy="459051"/>
            <a:chOff x="5130570" y="323655"/>
            <a:chExt cx="3926637" cy="1136650"/>
          </a:xfrm>
        </p:grpSpPr>
        <p:pic>
          <p:nvPicPr>
            <p:cNvPr id="11" name="Picture 12"/>
            <p:cNvPicPr>
              <a:picLocks noChangeArrowheads="1"/>
            </p:cNvPicPr>
            <p:nvPr userDrawn="1"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2" name="Picture 11" descr="EURO-WHO.png"/>
            <p:cNvPicPr>
              <a:picLocks noChangeAspect="1"/>
            </p:cNvPicPr>
            <p:nvPr userDrawn="1"/>
          </p:nvPicPr>
          <p:blipFill>
            <a:blip r:embed="rId12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600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269875" indent="-269875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/>
          <p:cNvSpPr txBox="1">
            <a:spLocks noChangeArrowheads="1"/>
          </p:cNvSpPr>
          <p:nvPr/>
        </p:nvSpPr>
        <p:spPr bwMode="auto">
          <a:xfrm>
            <a:off x="4787900" y="6402388"/>
            <a:ext cx="3600450" cy="339725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u="none" dirty="0"/>
              <a:t>Отделение ВИЧ и ЗППП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4" y="1295400"/>
            <a:ext cx="9142413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8" name="Oval 6"/>
          <p:cNvSpPr>
            <a:spLocks noChangeArrowheads="1"/>
          </p:cNvSpPr>
          <p:nvPr/>
        </p:nvSpPr>
        <p:spPr bwMode="auto">
          <a:xfrm>
            <a:off x="6227782" y="4868882"/>
            <a:ext cx="765175" cy="3698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69"/>
            <a:ext cx="828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2144" y="1439863"/>
            <a:ext cx="818356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  <a:p>
            <a:pPr lvl="0"/>
            <a:endParaRPr lang="en-GB" alt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408001" y="6405563"/>
            <a:ext cx="1392237" cy="308028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/>
              <a:t> </a:t>
            </a:r>
          </a:p>
        </p:txBody>
      </p:sp>
      <p:pic>
        <p:nvPicPr>
          <p:cNvPr id="1032" name="Picture 12" descr="mmmmmmm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7" y="6105544"/>
            <a:ext cx="827087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5" descr="Line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237291"/>
            <a:ext cx="7862888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4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</p:sldLayoutIdLst>
  <p:transition/>
  <p:hf hdr="0" ftr="0" dt="0"/>
  <p:txStyles>
    <p:titleStyle>
      <a:lvl1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6188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6pPr>
      <a:lvl7pPr marL="912370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7pPr>
      <a:lvl8pPr marL="1368557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8pPr>
      <a:lvl9pPr marL="1824741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9pPr>
    </p:titleStyle>
    <p:bodyStyle>
      <a:lvl1pPr marL="342139" indent="-342139" algn="l" defTabSz="760309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1299" indent="-285114" algn="l" defTabSz="760309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0463" indent="-228098" algn="l" defTabSz="760309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596650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2833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5pPr>
      <a:lvl6pPr marL="2509020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6pPr>
      <a:lvl7pPr marL="2965206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7pPr>
      <a:lvl8pPr marL="3421391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8pPr>
      <a:lvl9pPr marL="3877573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8594" name="Picture 2" descr="Presentation_Template_Innerpage_new"/>
          <p:cNvPicPr>
            <a:picLocks noChangeAspect="1" noChangeArrowheads="1"/>
          </p:cNvPicPr>
          <p:nvPr/>
        </p:nvPicPr>
        <p:blipFill>
          <a:blip r:embed="rId10" cstate="print"/>
          <a:srcRect t="45416"/>
          <a:stretch>
            <a:fillRect/>
          </a:stretch>
        </p:blipFill>
        <p:spPr bwMode="auto">
          <a:xfrm>
            <a:off x="0" y="3114675"/>
            <a:ext cx="9144000" cy="3743325"/>
          </a:xfrm>
          <a:prstGeom prst="rect">
            <a:avLst/>
          </a:prstGeom>
          <a:noFill/>
        </p:spPr>
      </p:pic>
      <p:sp>
        <p:nvSpPr>
          <p:cNvPr id="8785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42875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785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79500"/>
            <a:ext cx="8526463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7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564313"/>
            <a:ext cx="4619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48312F0-C64C-41B3-85DE-E0FD688DE493}" type="slidenum">
              <a:rPr lang="en-GB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GB" dirty="0">
              <a:solidFill>
                <a:srgbClr val="FFFFFF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471479" y="229144"/>
            <a:ext cx="1474059" cy="459051"/>
            <a:chOff x="5130570" y="323655"/>
            <a:chExt cx="3926637" cy="1136650"/>
          </a:xfrm>
        </p:grpSpPr>
        <p:pic>
          <p:nvPicPr>
            <p:cNvPr id="11" name="Picture 12"/>
            <p:cNvPicPr>
              <a:picLocks noChangeArrowheads="1"/>
            </p:cNvPicPr>
            <p:nvPr userDrawn="1"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2" name="Picture 11" descr="EURO-WHO.png"/>
            <p:cNvPicPr>
              <a:picLocks noChangeAspect="1"/>
            </p:cNvPicPr>
            <p:nvPr userDrawn="1"/>
          </p:nvPicPr>
          <p:blipFill>
            <a:blip r:embed="rId12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600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269875" indent="-269875" algn="l" rtl="0" fontAlgn="base">
        <a:lnSpc>
          <a:spcPct val="90000"/>
        </a:lnSpc>
        <a:spcBef>
          <a:spcPct val="0"/>
        </a:spcBef>
        <a:spcAft>
          <a:spcPct val="25000"/>
        </a:spcAft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5113" algn="l" rtl="0" fontAlgn="base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25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7" name="Picture 3" descr="E:\Work\1___CPH_HIV\HiE\1. OptTEST start\text for optest\Logo\Optest full_cropped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37312"/>
            <a:ext cx="1261876" cy="50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7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8001000" cy="1066800"/>
          </a:xfrm>
          <a:prstGeom prst="rect">
            <a:avLst/>
          </a:prstGeom>
          <a:solidFill>
            <a:srgbClr val="95006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2"/>
            <a:ext cx="8001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357313"/>
            <a:ext cx="8229600" cy="46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9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9" y="228631"/>
            <a:ext cx="1116012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8" descr="mfshlogo+"/>
          <p:cNvPicPr preferRelativeResize="0"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79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524656"/>
            <a:ext cx="5397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CC7189-4D07-4BDB-9860-E959BCC86FD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2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  <p:sldLayoutId id="2147484124" r:id="rId13"/>
    <p:sldLayoutId id="2147484125" r:id="rId14"/>
    <p:sldLayoutId id="2147484126" r:id="rId15"/>
    <p:sldLayoutId id="2147484127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5pPr>
      <a:lvl6pPr marL="456188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6pPr>
      <a:lvl7pPr marL="91237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7pPr>
      <a:lvl8pPr marL="1368557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8pPr>
      <a:lvl9pPr marL="1824741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9pPr>
    </p:titleStyle>
    <p:bodyStyle>
      <a:lvl1pPr marL="342139" indent="-342139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0463" indent="-2280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96650" indent="-22809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2833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09020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65206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1391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77573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E76A-08D5-4B62-93C9-8FE86DEDB30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2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0" r:id="rId12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AFD50-15C9-46B9-AC6C-FEF5FE0A2E4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2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46367-4657-4931-B2C1-83598E8784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27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D183-7B13-4E01-8725-441712131FB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13/07/2017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03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  <p:sldLayoutId id="2147484201" r:id="rId12"/>
    <p:sldLayoutId id="2147484202" r:id="rId13"/>
    <p:sldLayoutId id="2147484203" r:id="rId14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ТЕСТИРОВАНИЕ НА ВИЧ НА ОСНОВЕ ИНДИКАТОРНЫХ ЗАБОЛЕВАНИЙ: НАБОР СЛАЙДОВ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38" y="836712"/>
            <a:ext cx="7941568" cy="864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/>
              <a:t>Что представляет собой набор слайдов?</a:t>
            </a:r>
            <a:endParaRPr lang="ru-RU" sz="1400" dirty="0"/>
          </a:p>
          <a:p>
            <a:pPr marL="0" indent="0">
              <a:buNone/>
            </a:pPr>
            <a:r>
              <a:rPr lang="ru-RU" sz="1400" dirty="0"/>
              <a:t>Это набор слайдов, составленных для поддержки инициатив, связанных с тестированием на ВИЧ, в особенности при наличии индикаторных заболеваний. Данный ресурс обеспечивает доступ к соответствующим слайдам для различных презентаций по следующим темам: </a:t>
            </a:r>
          </a:p>
          <a:p>
            <a:pPr marL="0" indent="0">
              <a:buNone/>
            </a:pPr>
            <a:r>
              <a:rPr lang="ru-RU" sz="1600" dirty="0"/>
              <a:t> </a:t>
            </a:r>
            <a:endParaRPr lang="ru-RU" sz="1600" i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53399124"/>
              </p:ext>
            </p:extLst>
          </p:nvPr>
        </p:nvGraphicFramePr>
        <p:xfrm>
          <a:off x="533570" y="1953076"/>
          <a:ext cx="7854854" cy="2412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7038" y="4365104"/>
            <a:ext cx="75924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Когда следует применять набор слайдов?</a:t>
            </a:r>
            <a:endParaRPr lang="ru-RU" sz="1400" dirty="0"/>
          </a:p>
          <a:p>
            <a:r>
              <a:rPr lang="ru-RU" sz="1400" dirty="0"/>
              <a:t>Слайды могут применяться для подготовки презентаций о тестировании на ВИЧ для различных аудиторий, в которых особое внимание уделено внедрению тестирования на ВИЧ на основе индикаторных заболеваний. </a:t>
            </a:r>
            <a:r>
              <a:rPr lang="ru-RU" sz="1400" b="1" dirty="0"/>
              <a:t> </a:t>
            </a:r>
            <a:endParaRPr lang="ru-RU" sz="1400" dirty="0"/>
          </a:p>
          <a:p>
            <a:endParaRPr lang="ru-RU" sz="1400" b="1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97038" y="5365377"/>
            <a:ext cx="77364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Кто будет использовать данный набор слайдов?</a:t>
            </a:r>
            <a:endParaRPr lang="ru-RU" sz="1400" dirty="0"/>
          </a:p>
          <a:p>
            <a:r>
              <a:rPr lang="ru-RU" sz="1400" dirty="0"/>
              <a:t>Лица, желающие проинформировать ответственных лиц о необходимости проведения тестирования на ВИЧ.</a:t>
            </a:r>
          </a:p>
          <a:p>
            <a:r>
              <a:rPr lang="ru-RU" sz="1400" dirty="0"/>
              <a:t>Практикующие врачи по вопросам ВИЧ и специалисты в других областях, к которым обращаются пациенты для лечения индикаторных заболеваний.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11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3680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ТЕСТИРОВАНИЕ НА ВИЧ НА ОСНОВЕ ИНДИКАТОРНЫХ ЗАБОЛЕВАНИЙ: НАБОР СЛАЙДОВ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20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Для разных аудиторий необходимо составлять разные презентации, в которых могут использоваться соответствующие слайды из данного расширенного набора слайдов. 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ru-RU" sz="1800" u="sng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Мы определили основной набор из 26 слайдов по ключевым областям (см. номера слайдов ниже).  Вы можете просмотреть этот набор слайдов. Для этого выберите опцию «Показ слайдов» на панели инструментов набора слайдов и просмотрите слайды. </a:t>
            </a:r>
          </a:p>
          <a:p>
            <a:pPr marL="0" indent="0">
              <a:spcBef>
                <a:spcPts val="408"/>
              </a:spcBef>
              <a:buNone/>
            </a:pPr>
            <a:endParaRPr lang="en-GB" sz="18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8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8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800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Кроме этого, мы представили образцы «меню», которые также могут быть изменены с учетом потребностей аудитории. Для стран, по которым не представлены или не доступны местные данные, можно использовать данные по Европе или стране с аналогичным уровнем эпидемии ВИЧ и медицинского обслуживания. </a:t>
            </a:r>
            <a:endParaRPr lang="ru-RU" sz="1800" u="sng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ru-RU" sz="1800" u="sng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u="sng" dirty="0"/>
              <a:t>Рекомендуемые слайды для определенных аудиторий: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Меню 1</a:t>
            </a:r>
            <a:r>
              <a:rPr lang="en-US" sz="1800" dirty="0"/>
              <a:t>	</a:t>
            </a:r>
            <a:r>
              <a:rPr lang="ru-RU" sz="1800" dirty="0" smtClean="0"/>
              <a:t>Руководящие работники </a:t>
            </a:r>
            <a:r>
              <a:rPr lang="ru-RU" sz="1800" dirty="0"/>
              <a:t>в сфере здравоохранения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Меню 2</a:t>
            </a:r>
            <a:r>
              <a:rPr lang="en-US" sz="1800" dirty="0"/>
              <a:t>	</a:t>
            </a:r>
            <a:r>
              <a:rPr lang="ru-RU" sz="1800" dirty="0"/>
              <a:t>Практикующие врачи, занимающиеся лечением одного из индикаторных заболеваний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Меню 3</a:t>
            </a:r>
            <a:r>
              <a:rPr lang="en-US" sz="1800" dirty="0"/>
              <a:t>	</a:t>
            </a:r>
            <a:r>
              <a:rPr lang="ru-RU" sz="1800" dirty="0"/>
              <a:t>Специалисты в области здравоохранения, занимающиеся лечением индикаторных заболеваний и предлагающие проведение тестирования на ВИЧ 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ru-RU" sz="1800" dirty="0"/>
              <a:t>Меню 4</a:t>
            </a:r>
            <a:r>
              <a:rPr lang="en-US" sz="1800" dirty="0"/>
              <a:t>	</a:t>
            </a:r>
            <a:r>
              <a:rPr lang="ru-RU" sz="1800" dirty="0"/>
              <a:t>Специалисты не из области здравоохранения </a:t>
            </a:r>
          </a:p>
          <a:p>
            <a:pPr marL="0" indent="0">
              <a:buNone/>
            </a:pPr>
            <a:endParaRPr lang="ru-RU" sz="1800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083598"/>
              </p:ext>
            </p:extLst>
          </p:nvPr>
        </p:nvGraphicFramePr>
        <p:xfrm>
          <a:off x="597516" y="2636912"/>
          <a:ext cx="8064911" cy="547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4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60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63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7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6203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anchor="t">
            <a:noAutofit/>
          </a:bodyPr>
          <a:lstStyle/>
          <a:p>
            <a:pPr algn="l"/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ТЕСТИРОВАНИЕ НА ВИЧ НА ОСНОВЕ ИНДИКАТОРНЫХ ЗАБОЛЕВАНИЙ: НАБОР СЛАЙДОВ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2493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400" u="sng" dirty="0"/>
          </a:p>
          <a:p>
            <a:pPr marL="0" indent="0">
              <a:buNone/>
            </a:pPr>
            <a:r>
              <a:rPr lang="ru-RU" sz="1300" u="sng" dirty="0"/>
              <a:t>Меню 1</a:t>
            </a:r>
            <a:r>
              <a:rPr lang="ru-RU" sz="1300" dirty="0"/>
              <a:t>: </a:t>
            </a:r>
            <a:r>
              <a:rPr lang="ru-RU" sz="1300" dirty="0" smtClean="0"/>
              <a:t>Руководящие работники </a:t>
            </a:r>
            <a:r>
              <a:rPr lang="ru-RU" sz="1300" dirty="0"/>
              <a:t>в сфере здравоохранения:</a:t>
            </a:r>
          </a:p>
          <a:p>
            <a:pPr marL="0" indent="0">
              <a:buNone/>
            </a:pPr>
            <a:r>
              <a:rPr lang="ru-RU" sz="1300" dirty="0"/>
              <a:t>Цель — оказать влияние на аудиторию для внедрения тестирования на ВИЧ на основе индикаторных заболеваний. Вероятно, Вы захотите пояснить, почему требуется чаще проводить тестирование, а также описать потенциальные преимущества для организации и </a:t>
            </a:r>
            <a:r>
              <a:rPr lang="ru-RU" sz="1300" dirty="0" smtClean="0"/>
              <a:t>здоровья, обслуживаемой ею населения</a:t>
            </a:r>
            <a:r>
              <a:rPr lang="ru-RU" sz="1300" dirty="0"/>
              <a:t> </a:t>
            </a:r>
            <a:r>
              <a:rPr lang="ru-RU" sz="1300" dirty="0" smtClean="0"/>
              <a:t> </a:t>
            </a:r>
            <a:r>
              <a:rPr lang="ru-RU" sz="1300" dirty="0"/>
              <a:t>для получения поддержки и/или финансирования тестирования на ВИЧ.  </a:t>
            </a:r>
          </a:p>
          <a:p>
            <a:pPr marL="0" indent="0">
              <a:buNone/>
            </a:pPr>
            <a:endParaRPr lang="ru-RU" sz="13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1300" dirty="0">
              <a:solidFill>
                <a:srgbClr val="00B050"/>
              </a:solidFill>
            </a:endParaRPr>
          </a:p>
          <a:p>
            <a:pPr marL="271463" indent="-271463">
              <a:buNone/>
            </a:pPr>
            <a:endParaRPr lang="ru-RU" sz="1300" u="sng" dirty="0"/>
          </a:p>
          <a:p>
            <a:pPr marL="271463" indent="-271463">
              <a:buNone/>
            </a:pPr>
            <a:endParaRPr lang="ru-RU" sz="1300" u="sng" dirty="0"/>
          </a:p>
          <a:p>
            <a:pPr marL="271463" indent="-271463">
              <a:buNone/>
            </a:pPr>
            <a:endParaRPr lang="ru-RU" sz="1300" u="sng" dirty="0"/>
          </a:p>
          <a:p>
            <a:pPr marL="271463" indent="-271463">
              <a:buNone/>
            </a:pPr>
            <a:endParaRPr lang="ru-RU" sz="1300" u="sng" dirty="0"/>
          </a:p>
          <a:p>
            <a:pPr marL="271463" indent="-271463">
              <a:buNone/>
            </a:pPr>
            <a:r>
              <a:rPr lang="ru-RU" sz="1300" u="sng" dirty="0"/>
              <a:t>Меню 2</a:t>
            </a:r>
            <a:r>
              <a:rPr lang="ru-RU" sz="1300" dirty="0"/>
              <a:t>: Для практикующих врачей, занимающихся лечением одного из индикаторных заболеваний: </a:t>
            </a:r>
          </a:p>
          <a:p>
            <a:pPr marL="0" indent="0">
              <a:buNone/>
            </a:pPr>
            <a:r>
              <a:rPr lang="ru-RU" sz="1300" dirty="0"/>
              <a:t>Цель — продемонстрировать практикующим врачам потребность в проведении тестирования на ВИЧ при индикаторных заболеваниях в целом и при конкретном индикаторном заболевании, лечением которого они занимаются. Данная презентация может входить в повестку стандартного совещания по клиническим вопросам / вопросам отделения. </a:t>
            </a:r>
          </a:p>
          <a:p>
            <a:pPr marL="0" indent="0">
              <a:buNone/>
            </a:pPr>
            <a:endParaRPr lang="ru-RU" sz="1300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400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127775"/>
              </p:ext>
            </p:extLst>
          </p:nvPr>
        </p:nvGraphicFramePr>
        <p:xfrm>
          <a:off x="467556" y="2492896"/>
          <a:ext cx="8208900" cy="864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ctr" defTabSz="912370" rtl="0" eaLnBrk="1" latinLnBrk="0" hangingPunct="1"/>
                      <a:r>
                        <a:rPr lang="ru-RU" sz="1100" dirty="0">
                          <a:latin typeface="+mn-lt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8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41733"/>
              </p:ext>
            </p:extLst>
          </p:nvPr>
        </p:nvGraphicFramePr>
        <p:xfrm>
          <a:off x="518944" y="4797152"/>
          <a:ext cx="8136891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47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anchor="t">
            <a:noAutofit/>
          </a:bodyPr>
          <a:lstStyle/>
          <a:p>
            <a:pPr algn="l"/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ТЕСТИРОВАНИЕ НА ВИЧ НА ОСНОВЕ ИНДИКАТОРНЫХ ЗАБОЛЕВАНИЙ: НАБОР СЛАЙДОВ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2493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400" u="sng" dirty="0"/>
          </a:p>
          <a:p>
            <a:pPr marL="0" indent="0">
              <a:buNone/>
            </a:pPr>
            <a:endParaRPr lang="ru-RU" sz="1400" u="sng" dirty="0"/>
          </a:p>
          <a:p>
            <a:pPr marL="0" indent="0">
              <a:buNone/>
            </a:pPr>
            <a:r>
              <a:rPr lang="ru-RU" sz="1300" u="sng" dirty="0"/>
              <a:t>Меню 3</a:t>
            </a:r>
            <a:r>
              <a:rPr lang="ru-RU" sz="1300" dirty="0"/>
              <a:t>: Для специалистов в области здравоохранения, связанных с обслуживанием лиц с индикаторным заболеванием и предлагающих пациентам тестирование на ВИЧ:</a:t>
            </a:r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endParaRPr lang="ru-RU" sz="1300" u="sng" dirty="0"/>
          </a:p>
          <a:p>
            <a:pPr marL="0" indent="0">
              <a:buNone/>
            </a:pPr>
            <a:r>
              <a:rPr lang="ru-RU" sz="1300" u="sng" dirty="0"/>
              <a:t>Меню 4</a:t>
            </a:r>
            <a:r>
              <a:rPr lang="ru-RU" sz="1300" dirty="0"/>
              <a:t>: Для специалистов не из области здравоохранения, связанных с тестированием на ВИЧ, проводящих информационно-разъяснительную работу для пациентов и общественности.  Набор слайдов, предложенный рецензентом </a:t>
            </a:r>
            <a:r>
              <a:rPr lang="ru-RU" sz="1300" dirty="0" smtClean="0"/>
              <a:t>Европейской группы по тестированию</a:t>
            </a:r>
            <a:r>
              <a:rPr lang="ru-RU" sz="1400" dirty="0" smtClean="0"/>
              <a:t>: 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94274"/>
              </p:ext>
            </p:extLst>
          </p:nvPr>
        </p:nvGraphicFramePr>
        <p:xfrm>
          <a:off x="487371" y="4509120"/>
          <a:ext cx="8208904" cy="806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1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  <a:gridCol w="373132">
                  <a:extLst>
                    <a:ext uri="{9D8B030D-6E8A-4147-A177-3AD203B41FA5}">
                      <a16:colId xmlns="" xmlns:a16="http://schemas.microsoft.com/office/drawing/2014/main" val="2002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497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60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59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63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8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314557"/>
              </p:ext>
            </p:extLst>
          </p:nvPr>
        </p:nvGraphicFramePr>
        <p:xfrm>
          <a:off x="539556" y="2060848"/>
          <a:ext cx="8136891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55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94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ТЕСТИРОВАНИЕ НА ВИЧ НА ОСНОВЕ ИНДИКАТОРНЫХ ЗАБОЛЕВАНИЙ: НАБОР СЛАЙДОВ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8092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500" u="sng" dirty="0"/>
              <a:t>Как использовать данный набор слайдов</a:t>
            </a:r>
          </a:p>
          <a:p>
            <a:pPr marL="0" indent="0">
              <a:buNone/>
            </a:pPr>
            <a:endParaRPr lang="ru-RU" sz="1500" dirty="0"/>
          </a:p>
          <a:p>
            <a:pPr marL="0" indent="0">
              <a:buNone/>
            </a:pPr>
            <a:r>
              <a:rPr lang="ru-RU" sz="1500" dirty="0"/>
              <a:t>После загрузки набора слайдов просмотрите все слайды. Если аудитория описана в списке меню, Вы можете использовать соответствующий список слайдов с предыдущих страниц, который поможет определить, какие слайды наилучшим образом подходят для включения в презентацию.</a:t>
            </a:r>
          </a:p>
          <a:p>
            <a:pPr marL="0" indent="0">
              <a:buNone/>
            </a:pPr>
            <a:r>
              <a:rPr lang="ru-RU" sz="1500" dirty="0"/>
              <a:t> </a:t>
            </a:r>
          </a:p>
          <a:p>
            <a:pPr marL="0" indent="0">
              <a:buNone/>
            </a:pPr>
            <a:r>
              <a:rPr lang="ru-RU" sz="1500" dirty="0"/>
              <a:t>Запуск слайдов в режиме «Просмотра слайдов» покажет только основной набор слайдов. Вы можете внести изменения и составить свою презентацию, удаляя или «скрывая» (во вкладке «Показ слайдов» необходимо нажать кнопку «Скрыть слайд») те слайды, которые не желаете включать в презентацию. Вы также можете дополнительно добавить любые собственные слайды, которые необходимо включить в презентацию.</a:t>
            </a:r>
          </a:p>
          <a:p>
            <a:pPr marL="0" indent="0">
              <a:buNone/>
            </a:pPr>
            <a:endParaRPr lang="ru-RU" sz="1500" dirty="0"/>
          </a:p>
          <a:p>
            <a:pPr marL="0" indent="0">
              <a:buNone/>
            </a:pPr>
            <a:r>
              <a:rPr lang="ru-RU" sz="1500" dirty="0"/>
              <a:t>Прочтите комментарии к каждому слайду, который Вы собираетесь использовать (нажмите «Вид», а затем «Страница заметок»). Для некоторых слайдов мы также добавили текст </a:t>
            </a:r>
            <a:r>
              <a:rPr lang="ru-RU" sz="1500" dirty="0" smtClean="0"/>
              <a:t>к презентации, </a:t>
            </a:r>
            <a:r>
              <a:rPr lang="ru-RU" sz="1500" dirty="0"/>
              <a:t>который можно использовать или изменить по Вашему желанию.</a:t>
            </a:r>
          </a:p>
          <a:p>
            <a:pPr marL="0" indent="0">
              <a:buNone/>
            </a:pPr>
            <a:endParaRPr lang="ru-RU" sz="1500" dirty="0"/>
          </a:p>
          <a:p>
            <a:pPr marL="0" indent="0">
              <a:buNone/>
            </a:pPr>
            <a:r>
              <a:rPr lang="ru-RU" sz="1500" u="sng" dirty="0"/>
              <a:t>После использования набора слайдов</a:t>
            </a:r>
          </a:p>
          <a:p>
            <a:pPr marL="0" indent="0">
              <a:buNone/>
            </a:pPr>
            <a:r>
              <a:rPr lang="ru-RU" sz="1500" dirty="0"/>
              <a:t>Мы будем рады получить от Вас отзывы для дальнейшего улучшения и доработки набора слайдов. Нажмите вкладку «Отзывы и оценка» рядом с набором слайдов на веб-сайте и заполните краткую форму обратной связи.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5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199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dirty="0">
                <a:latin typeface="Corbel" panose="020B0503020204020204" pitchFamily="34" charset="0"/>
              </a:rPr>
              <a:t/>
            </a:r>
            <a:br>
              <a:rPr lang="en-GB" sz="2700" dirty="0">
                <a:latin typeface="Corbel" panose="020B0503020204020204" pitchFamily="34" charset="0"/>
              </a:rPr>
            </a:br>
            <a:endParaRPr lang="en-GB" dirty="0">
              <a:latin typeface="Corbel" panose="020B0503020204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748092"/>
              </p:ext>
            </p:extLst>
          </p:nvPr>
        </p:nvGraphicFramePr>
        <p:xfrm>
          <a:off x="539552" y="1390093"/>
          <a:ext cx="777686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539552" y="18864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Calibri" panose="020F0502020204030204" pitchFamily="34" charset="0"/>
              </a:rPr>
              <a:t>Слайды разделены на следующие разделы: общеевропейские данные и дополнительные национальные данные, если доступны. Основной набор содержит только 1,2,3 и 6: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8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06698954"/>
      </p:ext>
    </p:extLst>
  </p:cSld>
  <p:clrMapOvr>
    <a:masterClrMapping/>
  </p:clrMapOvr>
</p:sld>
</file>

<file path=ppt/theme/theme1.xml><?xml version="1.0" encoding="utf-8"?>
<a:theme xmlns:a="http://schemas.openxmlformats.org/drawingml/2006/main" name="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CfI Review - HIV &amp; STI Dept Nov 2005">
  <a:themeElements>
    <a:clrScheme name="CfI Review - HIV &amp; STI Dept Nov 200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fI Review - HIV &amp; STI Dept Nov 20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CfI Review - HIV &amp; STI Dept Nov 200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I Review - HIV &amp; STI Dept Nov 200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8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_ECDC_PowerPoint_Template_2009_rev_1_4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PowerPoint_Template_2009_rev_1_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fI Review - HIV &amp; STI Dept Nov 2005">
  <a:themeElements>
    <a:clrScheme name="CfI Review - HIV &amp; STI Dept Nov 200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fI Review - HIV &amp; STI Dept Nov 20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CfI Review - HIV &amp; STI Dept Nov 200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I Review - HIV &amp; STI Dept Nov 200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8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CDC_PowerPoint_Template_2009_rev_1_4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PowerPoint_Template_2009_rev_1_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11342</TotalTime>
  <Words>914</Words>
  <Application>Microsoft Office PowerPoint</Application>
  <PresentationFormat>Skærmshow (4:3)</PresentationFormat>
  <Paragraphs>317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12</vt:i4>
      </vt:variant>
      <vt:variant>
        <vt:lpstr>Diastitler</vt:lpstr>
      </vt:variant>
      <vt:variant>
        <vt:i4>6</vt:i4>
      </vt:variant>
    </vt:vector>
  </HeadingPairs>
  <TitlesOfParts>
    <vt:vector size="18" baseType="lpstr">
      <vt:lpstr>7_Custom Design</vt:lpstr>
      <vt:lpstr>CfI Review - HIV &amp; STI Dept Nov 2005</vt:lpstr>
      <vt:lpstr>ECDC_PowerPoint_Template_2009_rev_1_4</vt:lpstr>
      <vt:lpstr>Theme2</vt:lpstr>
      <vt:lpstr>8_Custom Design</vt:lpstr>
      <vt:lpstr>3_Office Theme</vt:lpstr>
      <vt:lpstr>10_Office Theme</vt:lpstr>
      <vt:lpstr>12_Office Theme</vt:lpstr>
      <vt:lpstr>18_Office Theme</vt:lpstr>
      <vt:lpstr>1_CfI Review - HIV &amp; STI Dept Nov 2005</vt:lpstr>
      <vt:lpstr>2_Default Design</vt:lpstr>
      <vt:lpstr>1_ECDC_PowerPoint_Template_2009_rev_1_4</vt:lpstr>
      <vt:lpstr>ТЕСТИРОВАНИЕ НА ВИЧ НА ОСНОВЕ ИНДИКАТОРНЫХ ЗАБОЛЕВАНИЙ: НАБОР СЛАЙДОВ</vt:lpstr>
      <vt:lpstr>ТЕСТИРОВАНИЕ НА ВИЧ НА ОСНОВЕ ИНДИКАТОРНЫХ ЗАБОЛЕВАНИЙ: НАБОР СЛАЙДОВ</vt:lpstr>
      <vt:lpstr>ТЕСТИРОВАНИЕ НА ВИЧ НА ОСНОВЕ ИНДИКАТОРНЫХ ЗАБОЛЕВАНИЙ: НАБОР СЛАЙДОВ</vt:lpstr>
      <vt:lpstr>ТЕСТИРОВАНИЕ НА ВИЧ НА ОСНОВЕ ИНДИКАТОРНЫХ ЗАБОЛЕВАНИЙ: НАБОР СЛАЙДОВ</vt:lpstr>
      <vt:lpstr>ТЕСТИРОВАНИЕ НА ВИЧ НА ОСНОВЕ ИНДИКАТОРНЫХ ЗАБОЛЕВАНИЙ: НАБОР СЛАЙДОВ</vt:lpstr>
      <vt:lpstr> </vt:lpstr>
    </vt:vector>
  </TitlesOfParts>
  <Company>Chelsea and Westminster Healthcare NHS Fdn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Rae, Caroline</dc:creator>
  <cp:lastModifiedBy>Ida Sperle</cp:lastModifiedBy>
  <cp:revision>917</cp:revision>
  <cp:lastPrinted>2016-01-18T14:43:28Z</cp:lastPrinted>
  <dcterms:created xsi:type="dcterms:W3CDTF">2015-10-06T09:45:17Z</dcterms:created>
  <dcterms:modified xsi:type="dcterms:W3CDTF">2017-07-13T11:39:35Z</dcterms:modified>
</cp:coreProperties>
</file>