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omments/comment3.xml" ContentType="application/vnd.openxmlformats-officedocument.presentationml.comments+xml"/>
  <Override PartName="/ppt/notesSlides/notesSlide4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4.xml" ContentType="application/vnd.openxmlformats-officedocument.presentationml.notesSlide+xml"/>
  <Override PartName="/ppt/comments/comment4.xml" ContentType="application/vnd.openxmlformats-officedocument.presentationml.comment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omments/comment5.xml" ContentType="application/vnd.openxmlformats-officedocument.presentationml.comment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71.xml" ContentType="application/vnd.openxmlformats-officedocument.presentationml.notesSlide+xml"/>
  <Override PartName="/ppt/charts/chart5.xml" ContentType="application/vnd.openxmlformats-officedocument.drawingml.chart+xml"/>
  <Override PartName="/ppt/notesSlides/notesSlide7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omments/comment6.xml" ContentType="application/vnd.openxmlformats-officedocument.presentationml.comments+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4004" r:id="rId2"/>
    <p:sldMasterId id="2147484071" r:id="rId3"/>
    <p:sldMasterId id="2147484096" r:id="rId4"/>
    <p:sldMasterId id="2147484111" r:id="rId5"/>
    <p:sldMasterId id="2147484128" r:id="rId6"/>
    <p:sldMasterId id="2147484141" r:id="rId7"/>
    <p:sldMasterId id="2147484165" r:id="rId8"/>
    <p:sldMasterId id="2147484189" r:id="rId9"/>
    <p:sldMasterId id="2147484204" r:id="rId10"/>
    <p:sldMasterId id="2147484234" r:id="rId11"/>
    <p:sldMasterId id="2147484247" r:id="rId12"/>
  </p:sldMasterIdLst>
  <p:notesMasterIdLst>
    <p:notesMasterId r:id="rId86"/>
  </p:notesMasterIdLst>
  <p:handoutMasterIdLst>
    <p:handoutMasterId r:id="rId87"/>
  </p:handoutMasterIdLst>
  <p:sldIdLst>
    <p:sldId id="551" r:id="rId13"/>
    <p:sldId id="552" r:id="rId14"/>
    <p:sldId id="556" r:id="rId15"/>
    <p:sldId id="296" r:id="rId16"/>
    <p:sldId id="464" r:id="rId17"/>
    <p:sldId id="439" r:id="rId18"/>
    <p:sldId id="531" r:id="rId19"/>
    <p:sldId id="309" r:id="rId20"/>
    <p:sldId id="827" r:id="rId21"/>
    <p:sldId id="820" r:id="rId22"/>
    <p:sldId id="519" r:id="rId23"/>
    <p:sldId id="440" r:id="rId24"/>
    <p:sldId id="441" r:id="rId25"/>
    <p:sldId id="530" r:id="rId26"/>
    <p:sldId id="828" r:id="rId27"/>
    <p:sldId id="829" r:id="rId28"/>
    <p:sldId id="830" r:id="rId29"/>
    <p:sldId id="831" r:id="rId30"/>
    <p:sldId id="832" r:id="rId31"/>
    <p:sldId id="502" r:id="rId32"/>
    <p:sldId id="557" r:id="rId33"/>
    <p:sldId id="821" r:id="rId34"/>
    <p:sldId id="532" r:id="rId35"/>
    <p:sldId id="511" r:id="rId36"/>
    <p:sldId id="537" r:id="rId37"/>
    <p:sldId id="833" r:id="rId38"/>
    <p:sldId id="533" r:id="rId39"/>
    <p:sldId id="516" r:id="rId40"/>
    <p:sldId id="264" r:id="rId41"/>
    <p:sldId id="445" r:id="rId42"/>
    <p:sldId id="834" r:id="rId43"/>
    <p:sldId id="822" r:id="rId44"/>
    <p:sldId id="448" r:id="rId45"/>
    <p:sldId id="501" r:id="rId46"/>
    <p:sldId id="558" r:id="rId47"/>
    <p:sldId id="449" r:id="rId48"/>
    <p:sldId id="823" r:id="rId49"/>
    <p:sldId id="386" r:id="rId50"/>
    <p:sldId id="332" r:id="rId51"/>
    <p:sldId id="825" r:id="rId52"/>
    <p:sldId id="391" r:id="rId53"/>
    <p:sldId id="435" r:id="rId54"/>
    <p:sldId id="835" r:id="rId55"/>
    <p:sldId id="510" r:id="rId56"/>
    <p:sldId id="714" r:id="rId57"/>
    <p:sldId id="826" r:id="rId58"/>
    <p:sldId id="451" r:id="rId59"/>
    <p:sldId id="500" r:id="rId60"/>
    <p:sldId id="452" r:id="rId61"/>
    <p:sldId id="499" r:id="rId62"/>
    <p:sldId id="486" r:id="rId63"/>
    <p:sldId id="547" r:id="rId64"/>
    <p:sldId id="715" r:id="rId65"/>
    <p:sldId id="548" r:id="rId66"/>
    <p:sldId id="545" r:id="rId67"/>
    <p:sldId id="498" r:id="rId68"/>
    <p:sldId id="559" r:id="rId69"/>
    <p:sldId id="436" r:id="rId70"/>
    <p:sldId id="419" r:id="rId71"/>
    <p:sldId id="420" r:id="rId72"/>
    <p:sldId id="836" r:id="rId73"/>
    <p:sldId id="397" r:id="rId74"/>
    <p:sldId id="549" r:id="rId75"/>
    <p:sldId id="484" r:id="rId76"/>
    <p:sldId id="485" r:id="rId77"/>
    <p:sldId id="301" r:id="rId78"/>
    <p:sldId id="553" r:id="rId79"/>
    <p:sldId id="554" r:id="rId80"/>
    <p:sldId id="555" r:id="rId81"/>
    <p:sldId id="303" r:id="rId82"/>
    <p:sldId id="304" r:id="rId83"/>
    <p:sldId id="540" r:id="rId84"/>
    <p:sldId id="550" r:id="rId85"/>
  </p:sldIdLst>
  <p:sldSz cx="9144000" cy="6858000" type="screen4x3"/>
  <p:notesSz cx="6797675" cy="9928225"/>
  <p:defaultText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da Sperle" initials="IS" lastIdx="12" clrIdx="0"/>
  <p:cmAuthor id="1" name="Rae, Caroline" initials="CR" lastIdx="2" clrIdx="1"/>
  <p:cmAuthor id="2" name="Liis Lemsalu" initials="LL" lastIdx="8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99CCFF"/>
    <a:srgbClr val="0C1B2E"/>
    <a:srgbClr val="D1E8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9" autoAdjust="0"/>
    <p:restoredTop sz="84050" autoAdjust="0"/>
  </p:normalViewPr>
  <p:slideViewPr>
    <p:cSldViewPr>
      <p:cViewPr>
        <p:scale>
          <a:sx n="100" d="100"/>
          <a:sy n="100" d="100"/>
        </p:scale>
        <p:origin x="-1944" y="-72"/>
      </p:cViewPr>
      <p:guideLst>
        <p:guide orient="horz" pos="2160"/>
        <p:guide pos="2880"/>
      </p:guideLst>
    </p:cSldViewPr>
  </p:slideViewPr>
  <p:outlineViewPr>
    <p:cViewPr>
      <p:scale>
        <a:sx n="33" d="100"/>
        <a:sy n="33" d="100"/>
      </p:scale>
      <p:origin x="0" y="20130"/>
    </p:cViewPr>
  </p:outlineViewPr>
  <p:notesTextViewPr>
    <p:cViewPr>
      <p:scale>
        <a:sx n="1" d="1"/>
        <a:sy n="1" d="1"/>
      </p:scale>
      <p:origin x="0" y="0"/>
    </p:cViewPr>
  </p:notesTextViewPr>
  <p:sorterViewPr>
    <p:cViewPr>
      <p:scale>
        <a:sx n="130" d="100"/>
        <a:sy n="130" d="100"/>
      </p:scale>
      <p:origin x="0" y="9756"/>
    </p:cViewPr>
  </p:sorterViewPr>
  <p:notesViewPr>
    <p:cSldViewPr>
      <p:cViewPr>
        <p:scale>
          <a:sx n="90" d="100"/>
          <a:sy n="90" d="100"/>
        </p:scale>
        <p:origin x="-3714"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viewProps" Target="view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1831901694106473E-2"/>
          <c:y val="9.851709818693434E-2"/>
          <c:w val="0.93301658315437841"/>
          <c:h val="0.75993124418525493"/>
        </c:manualLayout>
      </c:layout>
      <c:lineChart>
        <c:grouping val="standard"/>
        <c:varyColors val="0"/>
        <c:ser>
          <c:idx val="0"/>
          <c:order val="0"/>
          <c:tx>
            <c:strRef>
              <c:f>'Figure A-Adj'!$R$2</c:f>
              <c:strCache>
                <c:ptCount val="1"/>
                <c:pt idx="0">
                  <c:v>Adjusted for reporting delay</c:v>
                </c:pt>
              </c:strCache>
            </c:strRef>
          </c:tx>
          <c:spPr>
            <a:ln>
              <a:solidFill>
                <a:schemeClr val="accent3"/>
              </a:solidFill>
              <a:prstDash val="sysDash"/>
            </a:ln>
          </c:spPr>
          <c:marker>
            <c:symbol val="none"/>
          </c:marker>
          <c:cat>
            <c:numRef>
              <c:f>'Figure A-Adj'!$Q$3:$Q$32</c:f>
              <c:numCache>
                <c:formatCode>General</c:formatCode>
                <c:ptCount val="30"/>
                <c:pt idx="0">
                  <c:v>1984</c:v>
                </c:pt>
                <c:pt idx="6">
                  <c:v>1990</c:v>
                </c:pt>
                <c:pt idx="11">
                  <c:v>1995</c:v>
                </c:pt>
                <c:pt idx="16">
                  <c:v>2000</c:v>
                </c:pt>
                <c:pt idx="21">
                  <c:v>2005</c:v>
                </c:pt>
                <c:pt idx="26">
                  <c:v>2010</c:v>
                </c:pt>
                <c:pt idx="29">
                  <c:v>2013</c:v>
                </c:pt>
              </c:numCache>
            </c:numRef>
          </c:cat>
          <c:val>
            <c:numRef>
              <c:f>'Figure A-Adj'!$R$3:$R$32</c:f>
              <c:numCache>
                <c:formatCode>General</c:formatCode>
                <c:ptCount val="30"/>
                <c:pt idx="0">
                  <c:v>0.68979057591623061</c:v>
                </c:pt>
                <c:pt idx="1">
                  <c:v>2.7021927587965386</c:v>
                </c:pt>
                <c:pt idx="2">
                  <c:v>2.4433040078201405</c:v>
                </c:pt>
                <c:pt idx="3">
                  <c:v>2.1212378126324758</c:v>
                </c:pt>
                <c:pt idx="4">
                  <c:v>1.8825411334552113</c:v>
                </c:pt>
                <c:pt idx="5">
                  <c:v>2.0873455475074612</c:v>
                </c:pt>
                <c:pt idx="6">
                  <c:v>2.4764207980652961</c:v>
                </c:pt>
                <c:pt idx="7">
                  <c:v>2.6047446722959409</c:v>
                </c:pt>
                <c:pt idx="8">
                  <c:v>2.8749999999999987</c:v>
                </c:pt>
                <c:pt idx="9">
                  <c:v>2.8059339993944876</c:v>
                </c:pt>
                <c:pt idx="10">
                  <c:v>2.7093268940537278</c:v>
                </c:pt>
                <c:pt idx="11">
                  <c:v>2.8855421686746987</c:v>
                </c:pt>
                <c:pt idx="12">
                  <c:v>2.8781954887218038</c:v>
                </c:pt>
                <c:pt idx="13">
                  <c:v>3.0967257434665072</c:v>
                </c:pt>
                <c:pt idx="14">
                  <c:v>3.1422142214221442</c:v>
                </c:pt>
                <c:pt idx="15">
                  <c:v>3.4342223554090476</c:v>
                </c:pt>
                <c:pt idx="16">
                  <c:v>4.3052726183343362</c:v>
                </c:pt>
                <c:pt idx="17">
                  <c:v>4.9022713687985684</c:v>
                </c:pt>
                <c:pt idx="18">
                  <c:v>5.1986834230999408</c:v>
                </c:pt>
                <c:pt idx="19">
                  <c:v>5.6872005475701526</c:v>
                </c:pt>
                <c:pt idx="20">
                  <c:v>6.5</c:v>
                </c:pt>
                <c:pt idx="21">
                  <c:v>6.6</c:v>
                </c:pt>
                <c:pt idx="22">
                  <c:v>6.5</c:v>
                </c:pt>
                <c:pt idx="23">
                  <c:v>6.7</c:v>
                </c:pt>
                <c:pt idx="24">
                  <c:v>6.8</c:v>
                </c:pt>
                <c:pt idx="25">
                  <c:v>6.4</c:v>
                </c:pt>
                <c:pt idx="26">
                  <c:v>6.6</c:v>
                </c:pt>
                <c:pt idx="27">
                  <c:v>6.5</c:v>
                </c:pt>
                <c:pt idx="28">
                  <c:v>6.7</c:v>
                </c:pt>
                <c:pt idx="29">
                  <c:v>6.2</c:v>
                </c:pt>
              </c:numCache>
            </c:numRef>
          </c:val>
          <c:smooth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0-48A1-4028-8F10-CD075EA44725}"/>
            </c:ext>
          </c:extLst>
        </c:ser>
        <c:ser>
          <c:idx val="1"/>
          <c:order val="1"/>
          <c:tx>
            <c:strRef>
              <c:f>'Figure A-Adj'!$S$2</c:f>
              <c:strCache>
                <c:ptCount val="1"/>
                <c:pt idx="0">
                  <c:v>Reported</c:v>
                </c:pt>
              </c:strCache>
            </c:strRef>
          </c:tx>
          <c:spPr>
            <a:ln>
              <a:solidFill>
                <a:schemeClr val="accent3">
                  <a:lumMod val="75000"/>
                </a:schemeClr>
              </a:solidFill>
            </a:ln>
          </c:spPr>
          <c:marker>
            <c:symbol val="none"/>
          </c:marker>
          <c:cat>
            <c:numRef>
              <c:f>'Figure A-Adj'!$Q$3:$Q$32</c:f>
              <c:numCache>
                <c:formatCode>General</c:formatCode>
                <c:ptCount val="30"/>
                <c:pt idx="0">
                  <c:v>1984</c:v>
                </c:pt>
                <c:pt idx="6">
                  <c:v>1990</c:v>
                </c:pt>
                <c:pt idx="11">
                  <c:v>1995</c:v>
                </c:pt>
                <c:pt idx="16">
                  <c:v>2000</c:v>
                </c:pt>
                <c:pt idx="21">
                  <c:v>2005</c:v>
                </c:pt>
                <c:pt idx="26">
                  <c:v>2010</c:v>
                </c:pt>
                <c:pt idx="29">
                  <c:v>2013</c:v>
                </c:pt>
              </c:numCache>
            </c:numRef>
          </c:cat>
          <c:val>
            <c:numRef>
              <c:f>'Figure A-Adj'!$S$3:$S$32</c:f>
              <c:numCache>
                <c:formatCode>General</c:formatCode>
                <c:ptCount val="30"/>
                <c:pt idx="0">
                  <c:v>0.68979057591623061</c:v>
                </c:pt>
                <c:pt idx="1">
                  <c:v>2.7021927587965386</c:v>
                </c:pt>
                <c:pt idx="2">
                  <c:v>2.4433040078201405</c:v>
                </c:pt>
                <c:pt idx="3">
                  <c:v>2.1212378126324758</c:v>
                </c:pt>
                <c:pt idx="4">
                  <c:v>1.8825411334552113</c:v>
                </c:pt>
                <c:pt idx="5">
                  <c:v>2.0873455475074612</c:v>
                </c:pt>
                <c:pt idx="6">
                  <c:v>2.4764207980652961</c:v>
                </c:pt>
                <c:pt idx="7">
                  <c:v>2.6047446722959409</c:v>
                </c:pt>
                <c:pt idx="8">
                  <c:v>2.8749999999999987</c:v>
                </c:pt>
                <c:pt idx="9">
                  <c:v>2.8059339993944876</c:v>
                </c:pt>
                <c:pt idx="10">
                  <c:v>2.7093268940537278</c:v>
                </c:pt>
                <c:pt idx="11">
                  <c:v>2.8855421686746987</c:v>
                </c:pt>
                <c:pt idx="12">
                  <c:v>2.8781954887218038</c:v>
                </c:pt>
                <c:pt idx="13">
                  <c:v>3.0967257434665072</c:v>
                </c:pt>
                <c:pt idx="14">
                  <c:v>3.1422142214221442</c:v>
                </c:pt>
                <c:pt idx="15">
                  <c:v>3.4342223554090476</c:v>
                </c:pt>
                <c:pt idx="16">
                  <c:v>4.3052726183343362</c:v>
                </c:pt>
                <c:pt idx="17">
                  <c:v>4.9022713687985684</c:v>
                </c:pt>
                <c:pt idx="18">
                  <c:v>5.1986834230999408</c:v>
                </c:pt>
                <c:pt idx="19">
                  <c:v>5.6872005475701526</c:v>
                </c:pt>
                <c:pt idx="20" formatCode="0.00E+00">
                  <c:v>6.5</c:v>
                </c:pt>
                <c:pt idx="21" formatCode="0.00E+00">
                  <c:v>6.6</c:v>
                </c:pt>
                <c:pt idx="22" formatCode="0.00E+00">
                  <c:v>6.5</c:v>
                </c:pt>
                <c:pt idx="23" formatCode="0.00E+00">
                  <c:v>6.7</c:v>
                </c:pt>
                <c:pt idx="24" formatCode="0.00E+00">
                  <c:v>6.8</c:v>
                </c:pt>
                <c:pt idx="25" formatCode="0.00E+00">
                  <c:v>6.4</c:v>
                </c:pt>
                <c:pt idx="26" formatCode="0.00E+00">
                  <c:v>6.4</c:v>
                </c:pt>
                <c:pt idx="27" formatCode="0.00E+00">
                  <c:v>6.3</c:v>
                </c:pt>
                <c:pt idx="28" formatCode="0.00E+00">
                  <c:v>6.5</c:v>
                </c:pt>
                <c:pt idx="29" formatCode="0.00E+00">
                  <c:v>5.7</c:v>
                </c:pt>
              </c:numCache>
            </c:numRef>
          </c:val>
          <c:smooth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1-48A1-4028-8F10-CD075EA44725}"/>
            </c:ext>
          </c:extLst>
        </c:ser>
        <c:dLbls>
          <c:showLegendKey val="0"/>
          <c:showVal val="0"/>
          <c:showCatName val="0"/>
          <c:showSerName val="0"/>
          <c:showPercent val="0"/>
          <c:showBubbleSize val="0"/>
        </c:dLbls>
        <c:marker val="1"/>
        <c:smooth val="0"/>
        <c:axId val="225202944"/>
        <c:axId val="225204864"/>
      </c:lineChart>
      <c:catAx>
        <c:axId val="225202944"/>
        <c:scaling>
          <c:orientation val="minMax"/>
        </c:scaling>
        <c:delete val="0"/>
        <c:axPos val="b"/>
        <c:title>
          <c:tx>
            <c:rich>
              <a:bodyPr/>
              <a:lstStyle/>
              <a:p>
                <a:pPr>
                  <a:defRPr sz="1400"/>
                </a:pPr>
                <a:r>
                  <a:rPr lang="en-GB" sz="1400" dirty="0"/>
                  <a:t>Diagnoosimise aasta</a:t>
                </a:r>
              </a:p>
            </c:rich>
          </c:tx>
          <c:layout>
            <c:manualLayout>
              <c:xMode val="edge"/>
              <c:yMode val="edge"/>
              <c:x val="0.421678349883437"/>
              <c:y val="0.91826776618869754"/>
            </c:manualLayout>
          </c:layout>
          <c:overlay val="0"/>
        </c:title>
        <c:numFmt formatCode="General" sourceLinked="1"/>
        <c:majorTickMark val="out"/>
        <c:minorTickMark val="none"/>
        <c:tickLblPos val="nextTo"/>
        <c:txPr>
          <a:bodyPr/>
          <a:lstStyle/>
          <a:p>
            <a:pPr>
              <a:defRPr sz="900"/>
            </a:pPr>
            <a:endParaRPr lang="da-DK"/>
          </a:p>
        </c:txPr>
        <c:crossAx val="225204864"/>
        <c:crosses val="autoZero"/>
        <c:auto val="1"/>
        <c:lblAlgn val="ctr"/>
        <c:lblOffset val="100"/>
        <c:noMultiLvlLbl val="0"/>
      </c:catAx>
      <c:valAx>
        <c:axId val="225204864"/>
        <c:scaling>
          <c:orientation val="minMax"/>
        </c:scaling>
        <c:delete val="0"/>
        <c:axPos val="l"/>
        <c:majorGridlines>
          <c:spPr>
            <a:ln>
              <a:noFill/>
            </a:ln>
          </c:spPr>
        </c:majorGridlines>
        <c:title>
          <c:tx>
            <c:rich>
              <a:bodyPr rot="-5400000" vert="horz"/>
              <a:lstStyle/>
              <a:p>
                <a:pPr>
                  <a:defRPr sz="1200"/>
                </a:pPr>
                <a:r>
                  <a:rPr lang="en-US" sz="1200" dirty="0"/>
                  <a:t>Määr 100 000 elaniku kohta</a:t>
                </a:r>
              </a:p>
            </c:rich>
          </c:tx>
          <c:layout/>
          <c:overlay val="0"/>
        </c:title>
        <c:numFmt formatCode="General" sourceLinked="1"/>
        <c:majorTickMark val="out"/>
        <c:minorTickMark val="none"/>
        <c:tickLblPos val="nextTo"/>
        <c:crossAx val="225202944"/>
        <c:crosses val="autoZero"/>
        <c:crossBetween val="between"/>
      </c:valAx>
    </c:plotArea>
    <c:legend>
      <c:legendPos val="t"/>
      <c:layout>
        <c:manualLayout>
          <c:xMode val="edge"/>
          <c:yMode val="edge"/>
          <c:x val="7.8671474397756402E-2"/>
          <c:y val="0.10198353472202315"/>
          <c:w val="0.32680456136164904"/>
          <c:h val="0.16781042821676981"/>
        </c:manualLayout>
      </c:layout>
      <c:overlay val="0"/>
      <c:txPr>
        <a:bodyPr/>
        <a:lstStyle/>
        <a:p>
          <a:pPr>
            <a:defRPr sz="1200"/>
          </a:pPr>
          <a:endParaRPr lang="da-DK"/>
        </a:p>
      </c:txPr>
    </c:legend>
    <c:plotVisOnly val="1"/>
    <c:dispBlanksAs val="gap"/>
    <c:showDLblsOverMax val="0"/>
  </c:chart>
  <c:spPr>
    <a:ln>
      <a:noFill/>
    </a:ln>
  </c:spPr>
  <c:txPr>
    <a:bodyPr/>
    <a:lstStyle/>
    <a:p>
      <a:pPr>
        <a:defRPr sz="1100">
          <a:latin typeface="Calibri" panose="020F0502020204030204" pitchFamily="34" charset="0"/>
        </a:defRPr>
      </a:pPr>
      <a:endParaRPr lang="da-DK"/>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34098544606154885"/>
          <c:y val="1.6280242366232829E-2"/>
        </c:manualLayout>
      </c:layout>
      <c:overlay val="0"/>
    </c:title>
    <c:autoTitleDeleted val="0"/>
    <c:plotArea>
      <c:layout/>
      <c:pieChart>
        <c:varyColors val="1"/>
        <c:ser>
          <c:idx val="0"/>
          <c:order val="0"/>
          <c:tx>
            <c:strRef>
              <c:f>Sheet1!$B$1</c:f>
              <c:strCache>
                <c:ptCount val="1"/>
                <c:pt idx="0">
                  <c:v>HIV related deaths</c:v>
                </c:pt>
              </c:strCache>
            </c:strRef>
          </c:tx>
          <c:dPt>
            <c:idx val="1"/>
            <c:bubble3D val="0"/>
            <c:explosion val="1"/>
            <c:extLst xmlns:c16r2="http://schemas.microsoft.com/office/drawing/2015/06/chart">
              <c:ext xmlns:c16="http://schemas.microsoft.com/office/drawing/2014/chart" uri="{C3380CC4-5D6E-409C-BE32-E72D297353CC}">
                <c16:uniqueId val="{00000000-00D1-4AF3-95E8-00BB2E073C87}"/>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0D1-4AF3-95E8-00BB2E073C87}"/>
                </c:ext>
              </c:extLst>
            </c:dLbl>
            <c:dLbl>
              <c:idx val="1"/>
              <c:layout>
                <c:manualLayout>
                  <c:x val="-6.3625506256880543E-2"/>
                  <c:y val="0.1112921095469782"/>
                </c:manualLayout>
              </c:layout>
              <c:tx>
                <c:rich>
                  <a:bodyPr/>
                  <a:lstStyle/>
                  <a:p>
                    <a:r>
                      <a:rPr lang="en-US" sz="1600" b="1" i="0" u="none" strike="noStrike" kern="1200" baseline="0" noProof="0" dirty="0">
                        <a:solidFill>
                          <a:prstClr val="black"/>
                        </a:solidFill>
                        <a:effectLst/>
                      </a:rPr>
                      <a:t>33% </a:t>
                    </a:r>
                    <a:r>
                      <a:rPr lang="en-US" sz="1600" b="1" i="0" u="none" strike="noStrike" kern="1200" baseline="0" noProof="0" dirty="0" err="1">
                        <a:solidFill>
                          <a:prstClr val="black"/>
                        </a:solidFill>
                        <a:effectLst/>
                      </a:rPr>
                      <a:t>HIViga</a:t>
                    </a:r>
                    <a:r>
                      <a:rPr lang="en-US" sz="1600" b="1" i="0" u="none" strike="noStrike" kern="1200" baseline="0" noProof="0" dirty="0">
                        <a:solidFill>
                          <a:prstClr val="black"/>
                        </a:solidFill>
                        <a:effectLst/>
                      </a:rPr>
                      <a:t> </a:t>
                    </a:r>
                    <a:r>
                      <a:rPr lang="en-US" sz="1600" b="1" i="0" u="none" strike="noStrike" kern="1200" baseline="0" noProof="0" dirty="0" err="1">
                        <a:solidFill>
                          <a:prstClr val="black"/>
                        </a:solidFill>
                        <a:effectLst/>
                      </a:rPr>
                      <a:t>seotud</a:t>
                    </a:r>
                    <a:r>
                      <a:rPr lang="en-US" sz="1600" b="1" i="0" u="none" strike="noStrike" kern="1200" baseline="0" noProof="0" dirty="0">
                        <a:solidFill>
                          <a:prstClr val="black"/>
                        </a:solidFill>
                        <a:effectLst/>
                      </a:rPr>
                      <a:t> </a:t>
                    </a:r>
                    <a:r>
                      <a:rPr lang="en-US" sz="1600" b="1" i="0" u="none" strike="noStrike" kern="1200" baseline="0" noProof="0" dirty="0" err="1">
                        <a:solidFill>
                          <a:prstClr val="black"/>
                        </a:solidFill>
                        <a:effectLst/>
                      </a:rPr>
                      <a:t>surmadest</a:t>
                    </a:r>
                    <a:r>
                      <a:rPr lang="en-US" sz="1600" b="1" i="0" u="none" strike="noStrike" kern="1200" baseline="0" noProof="0" dirty="0">
                        <a:solidFill>
                          <a:prstClr val="black"/>
                        </a:solidFill>
                        <a:effectLst/>
                      </a:rPr>
                      <a:t> on </a:t>
                    </a:r>
                    <a:r>
                      <a:rPr lang="en-US" sz="1600" b="1" i="0" u="none" strike="noStrike" kern="1200" baseline="0" noProof="0" dirty="0" err="1">
                        <a:solidFill>
                          <a:prstClr val="black"/>
                        </a:solidFill>
                        <a:effectLst/>
                      </a:rPr>
                      <a:t>tingitud</a:t>
                    </a:r>
                    <a:r>
                      <a:rPr lang="en-US" sz="1600" b="1" i="0" u="none" strike="noStrike" kern="1200" baseline="0" noProof="0" dirty="0">
                        <a:solidFill>
                          <a:prstClr val="black"/>
                        </a:solidFill>
                        <a:effectLst/>
                      </a:rPr>
                      <a:t> </a:t>
                    </a:r>
                    <a:r>
                      <a:rPr lang="en-US" sz="1600" b="1" i="0" u="none" strike="noStrike" kern="1200" baseline="0" noProof="0" dirty="0" err="1">
                        <a:solidFill>
                          <a:prstClr val="black"/>
                        </a:solidFill>
                        <a:effectLst/>
                      </a:rPr>
                      <a:t>hilisest</a:t>
                    </a:r>
                    <a:r>
                      <a:rPr lang="en-US" sz="1600" b="1" i="0" u="none" strike="noStrike" kern="1200" baseline="0" noProof="0" dirty="0">
                        <a:solidFill>
                          <a:prstClr val="black"/>
                        </a:solidFill>
                        <a:effectLst/>
                      </a:rPr>
                      <a:t> </a:t>
                    </a:r>
                    <a:r>
                      <a:rPr lang="en-US" sz="1600" b="1" i="0" u="none" strike="noStrike" kern="1200" baseline="0" noProof="0" dirty="0" err="1">
                        <a:solidFill>
                          <a:prstClr val="black"/>
                        </a:solidFill>
                        <a:effectLst/>
                      </a:rPr>
                      <a:t>diagnoosist</a:t>
                    </a:r>
                    <a:endParaRPr lang="en-US" sz="1600" b="1" i="0" u="none" strike="noStrike" kern="1200" baseline="0" noProof="0" dirty="0">
                      <a:solidFill>
                        <a:prstClr val="black"/>
                      </a:solidFill>
                    </a:endParaRPr>
                  </a:p>
                </c:rich>
              </c:tx>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0D1-4AF3-95E8-00BB2E073C87}"/>
                </c:ext>
              </c:extLst>
            </c:dLbl>
            <c:spPr>
              <a:noFill/>
              <a:ln>
                <a:noFill/>
              </a:ln>
              <a:effectLst/>
            </c:sp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Sheet1!$A$2:$A$3</c:f>
              <c:strCache>
                <c:ptCount val="2"/>
                <c:pt idx="0">
                  <c:v>All HIV-related Deaths</c:v>
                </c:pt>
                <c:pt idx="1">
                  <c:v>HIV-related death due to late diagnosis</c:v>
                </c:pt>
              </c:strCache>
            </c:strRef>
          </c:cat>
          <c:val>
            <c:numRef>
              <c:f>Sheet1!$B$2:$B$3</c:f>
              <c:numCache>
                <c:formatCode>General</c:formatCode>
                <c:ptCount val="2"/>
                <c:pt idx="0">
                  <c:v>0.67000000000000082</c:v>
                </c:pt>
                <c:pt idx="1">
                  <c:v>0.3300000000000004</c:v>
                </c:pt>
              </c:numCache>
            </c:numRef>
          </c:val>
          <c:extLst xmlns:c16r2="http://schemas.microsoft.com/office/drawing/2015/06/chart">
            <c:ext xmlns:c16="http://schemas.microsoft.com/office/drawing/2014/chart" uri="{C3380CC4-5D6E-409C-BE32-E72D297353CC}">
              <c16:uniqueId val="{00000002-00D1-4AF3-95E8-00BB2E073C87}"/>
            </c:ext>
          </c:extLst>
        </c:ser>
        <c:dLbls>
          <c:showLegendKey val="0"/>
          <c:showVal val="0"/>
          <c:showCatName val="1"/>
          <c:showSerName val="0"/>
          <c:showPercent val="1"/>
          <c:showBubbleSize val="0"/>
          <c:showLeaderLines val="0"/>
        </c:dLbls>
        <c:firstSliceAng val="0"/>
      </c:pieChart>
    </c:plotArea>
    <c:plotVisOnly val="1"/>
    <c:dispBlanksAs val="zero"/>
    <c:showDLblsOverMax val="0"/>
  </c:chart>
  <c:txPr>
    <a:bodyPr/>
    <a:lstStyle/>
    <a:p>
      <a:pPr>
        <a:defRPr sz="1800"/>
      </a:pPr>
      <a:endParaRPr lang="da-D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Series 1</c:v>
                </c:pt>
              </c:strCache>
            </c:strRef>
          </c:tx>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effectLst>
              <a:outerShdw blurRad="50800" dist="38100" dir="2700000" algn="tl" rotWithShape="0">
                <a:prstClr val="black">
                  <a:alpha val="40000"/>
                </a:prstClr>
              </a:outerShdw>
            </a:effectLst>
            <a:scene3d>
              <a:camera prst="orthographicFront"/>
              <a:lightRig rig="threePt" dir="t"/>
            </a:scene3d>
            <a:sp3d/>
          </c:spPr>
          <c:invertIfNegative val="0"/>
          <c:dLbls>
            <c:dLbl>
              <c:idx val="0"/>
              <c:layout>
                <c:manualLayout>
                  <c:x val="3.3915836274601993E-3"/>
                  <c:y val="-4.4103539135379691E-2"/>
                </c:manualLayout>
              </c:layout>
              <c:showLegendKey val="0"/>
              <c:showVal val="1"/>
              <c:showCatName val="0"/>
              <c:showSerName val="0"/>
              <c:showPercent val="0"/>
              <c:showBubbleSize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ext xmlns:c16="http://schemas.microsoft.com/office/drawing/2014/chart" uri="{C3380CC4-5D6E-409C-BE32-E72D297353CC}">
                  <c16:uniqueId val="{00000000-A3A9-4252-BC20-7E0BA3A4B692}"/>
                </c:ext>
              </c:extLst>
            </c:dLbl>
            <c:dLbl>
              <c:idx val="1"/>
              <c:layout>
                <c:manualLayout>
                  <c:x val="0"/>
                  <c:y val="-1.1025884783844909E-2"/>
                </c:manualLayout>
              </c:layout>
              <c:numFmt formatCode="0%" sourceLinked="0"/>
              <c:spPr>
                <a:noFill/>
              </c:spPr>
              <c:txPr>
                <a:bodyPr/>
                <a:lstStyle/>
                <a:p>
                  <a:pPr>
                    <a:defRPr sz="3600" b="1">
                      <a:solidFill>
                        <a:schemeClr val="bg1"/>
                      </a:solidFill>
                    </a:defRPr>
                  </a:pPr>
                  <a:endParaRPr lang="da-DK"/>
                </a:p>
              </c:txPr>
              <c:showLegendKey val="0"/>
              <c:showVal val="1"/>
              <c:showCatName val="0"/>
              <c:showSerName val="0"/>
              <c:showPercent val="0"/>
              <c:showBubbleSize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ext xmlns:c16="http://schemas.microsoft.com/office/drawing/2014/chart" uri="{C3380CC4-5D6E-409C-BE32-E72D297353CC}">
                  <c16:uniqueId val="{00000001-A3A9-4252-BC20-7E0BA3A4B692}"/>
                </c:ext>
              </c:extLst>
            </c:dLbl>
            <c:numFmt formatCode="0%" sourceLinked="0"/>
            <c:spPr>
              <a:noFill/>
            </c:spPr>
            <c:txPr>
              <a:bodyPr/>
              <a:lstStyle/>
              <a:p>
                <a:pPr>
                  <a:defRPr sz="2400" b="1">
                    <a:solidFill>
                      <a:schemeClr val="bg1"/>
                    </a:solidFill>
                  </a:defRPr>
                </a:pPr>
                <a:endParaRPr lang="da-DK"/>
              </a:p>
            </c:txPr>
            <c:showLegendKey val="0"/>
            <c:showVal val="1"/>
            <c:showCatName val="0"/>
            <c:showSerName val="0"/>
            <c:showPercent val="0"/>
            <c:showBubbleSize val="0"/>
            <c:showLeaderLines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15:showLeaderLines val="0"/>
              </c:ext>
            </c:extLst>
          </c:dLbls>
          <c:cat>
            <c:strRef>
              <c:f>Sheet1!$A$2:$A$3</c:f>
              <c:strCache>
                <c:ptCount val="2"/>
                <c:pt idx="0">
                  <c:v>HIVi/AIDSiga elavad inimesed: 1 039 000-1 185 000</c:v>
                </c:pt>
                <c:pt idx="1">
                  <c:v>Igal aastal seksuaalsel teel saadud uued nakkused: ~32 000</c:v>
                </c:pt>
              </c:strCache>
            </c:strRef>
          </c:cat>
          <c:val>
            <c:numRef>
              <c:f>Sheet1!$B$2:$B$3</c:f>
              <c:numCache>
                <c:formatCode>General</c:formatCode>
                <c:ptCount val="2"/>
                <c:pt idx="0">
                  <c:v>0.25</c:v>
                </c:pt>
                <c:pt idx="1">
                  <c:v>0.54</c:v>
                </c:pt>
              </c:numCache>
            </c:numRef>
          </c:val>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2-A3A9-4252-BC20-7E0BA3A4B692}"/>
            </c:ext>
          </c:extLst>
        </c:ser>
        <c:ser>
          <c:idx val="1"/>
          <c:order val="1"/>
          <c:tx>
            <c:strRef>
              <c:f>Sheet1!$C$1</c:f>
              <c:strCache>
                <c:ptCount val="1"/>
                <c:pt idx="0">
                  <c:v>Series 2</c:v>
                </c:pt>
              </c:strCache>
            </c:strRef>
          </c:tx>
          <c:sp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effectLst>
              <a:outerShdw blurRad="50800" dist="38100" dir="2700000" algn="tl" rotWithShape="0">
                <a:prstClr val="black">
                  <a:alpha val="40000"/>
                </a:prstClr>
              </a:outerShdw>
            </a:effectLst>
            <a:scene3d>
              <a:camera prst="orthographicFront"/>
              <a:lightRig rig="threePt" dir="t"/>
            </a:scene3d>
            <a:sp3d/>
          </c:spPr>
          <c:invertIfNegative val="0"/>
          <c:dLbls>
            <c:dLbl>
              <c:idx val="0"/>
              <c:layout>
                <c:manualLayout>
                  <c:x val="0"/>
                  <c:y val="-0.13782355979806135"/>
                </c:manualLayout>
              </c:layout>
              <c:showLegendKey val="0"/>
              <c:showVal val="1"/>
              <c:showCatName val="0"/>
              <c:showSerName val="0"/>
              <c:showPercent val="0"/>
              <c:showBubbleSize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ext xmlns:c16="http://schemas.microsoft.com/office/drawing/2014/chart" uri="{C3380CC4-5D6E-409C-BE32-E72D297353CC}">
                  <c16:uniqueId val="{00000003-A3A9-4252-BC20-7E0BA3A4B692}"/>
                </c:ext>
              </c:extLst>
            </c:dLbl>
            <c:dLbl>
              <c:idx val="1"/>
              <c:layout>
                <c:manualLayout>
                  <c:x val="0"/>
                  <c:y val="5.5129423919224848E-3"/>
                </c:manualLayout>
              </c:layout>
              <c:showLegendKey val="0"/>
              <c:showVal val="1"/>
              <c:showCatName val="0"/>
              <c:showSerName val="0"/>
              <c:showPercent val="0"/>
              <c:showBubbleSize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ext xmlns:c16="http://schemas.microsoft.com/office/drawing/2014/chart" uri="{C3380CC4-5D6E-409C-BE32-E72D297353CC}">
                  <c16:uniqueId val="{00000004-A3A9-4252-BC20-7E0BA3A4B692}"/>
                </c:ext>
              </c:extLst>
            </c:dLbl>
            <c:numFmt formatCode="0%" sourceLinked="0"/>
            <c:spPr>
              <a:noFill/>
              <a:ln>
                <a:noFill/>
              </a:ln>
              <a:effectLst/>
            </c:spPr>
            <c:txPr>
              <a:bodyPr/>
              <a:lstStyle/>
              <a:p>
                <a:pPr>
                  <a:defRPr sz="3600" b="1">
                    <a:solidFill>
                      <a:schemeClr val="bg1"/>
                    </a:solidFill>
                  </a:defRPr>
                </a:pPr>
                <a:endParaRPr lang="da-DK"/>
              </a:p>
            </c:txPr>
            <c:showLegendKey val="0"/>
            <c:showVal val="1"/>
            <c:showCatName val="0"/>
            <c:showSerName val="0"/>
            <c:showPercent val="0"/>
            <c:showBubbleSize val="0"/>
            <c:showLeaderLines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15:showLeaderLines val="0"/>
              </c:ext>
            </c:extLst>
          </c:dLbls>
          <c:cat>
            <c:strRef>
              <c:f>Sheet1!$A$2:$A$3</c:f>
              <c:strCache>
                <c:ptCount val="2"/>
                <c:pt idx="0">
                  <c:v>HIVi/AIDSiga elavad inimesed: 1 039 000-1 185 000</c:v>
                </c:pt>
                <c:pt idx="1">
                  <c:v>Igal aastal seksuaalsel teel saadud uued nakkused: ~32 000</c:v>
                </c:pt>
              </c:strCache>
            </c:strRef>
          </c:cat>
          <c:val>
            <c:numRef>
              <c:f>Sheet1!$C$2:$C$3</c:f>
              <c:numCache>
                <c:formatCode>General</c:formatCode>
                <c:ptCount val="2"/>
                <c:pt idx="0">
                  <c:v>0.75000000000000056</c:v>
                </c:pt>
                <c:pt idx="1">
                  <c:v>0.46</c:v>
                </c:pt>
              </c:numCache>
            </c:numRef>
          </c:val>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5-A3A9-4252-BC20-7E0BA3A4B692}"/>
            </c:ext>
          </c:extLst>
        </c:ser>
        <c:dLbls>
          <c:showLegendKey val="0"/>
          <c:showVal val="1"/>
          <c:showCatName val="0"/>
          <c:showSerName val="0"/>
          <c:showPercent val="0"/>
          <c:showBubbleSize val="0"/>
        </c:dLbls>
        <c:gapWidth val="150"/>
        <c:overlap val="100"/>
        <c:axId val="228643584"/>
        <c:axId val="228645120"/>
      </c:barChart>
      <c:catAx>
        <c:axId val="228643584"/>
        <c:scaling>
          <c:orientation val="minMax"/>
        </c:scaling>
        <c:delete val="0"/>
        <c:axPos val="b"/>
        <c:numFmt formatCode="General" sourceLinked="0"/>
        <c:majorTickMark val="out"/>
        <c:minorTickMark val="none"/>
        <c:tickLblPos val="nextTo"/>
        <c:txPr>
          <a:bodyPr/>
          <a:lstStyle/>
          <a:p>
            <a:pPr>
              <a:defRPr b="0"/>
            </a:pPr>
            <a:endParaRPr lang="da-DK"/>
          </a:p>
        </c:txPr>
        <c:crossAx val="228645120"/>
        <c:crosses val="autoZero"/>
        <c:auto val="1"/>
        <c:lblAlgn val="ctr"/>
        <c:lblOffset val="100"/>
        <c:noMultiLvlLbl val="0"/>
      </c:catAx>
      <c:valAx>
        <c:axId val="228645120"/>
        <c:scaling>
          <c:orientation val="minMax"/>
        </c:scaling>
        <c:delete val="1"/>
        <c:axPos val="l"/>
        <c:numFmt formatCode="0%" sourceLinked="1"/>
        <c:majorTickMark val="out"/>
        <c:minorTickMark val="none"/>
        <c:tickLblPos val="none"/>
        <c:crossAx val="228643584"/>
        <c:crosses val="autoZero"/>
        <c:crossBetween val="between"/>
      </c:valAx>
    </c:plotArea>
    <c:plotVisOnly val="1"/>
    <c:dispBlanksAs val="gap"/>
    <c:showDLblsOverMax val="0"/>
  </c:chart>
  <c:txPr>
    <a:bodyPr/>
    <a:lstStyle/>
    <a:p>
      <a:pPr>
        <a:defRPr sz="1800"/>
      </a:pPr>
      <a:endParaRPr lang="da-DK"/>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094990323297135E-2"/>
          <c:y val="2.5419192962010301E-2"/>
          <c:w val="0.94046753750524859"/>
          <c:h val="0.64553342324011065"/>
        </c:manualLayout>
      </c:layout>
      <c:lineChart>
        <c:grouping val="standard"/>
        <c:varyColors val="0"/>
        <c:ser>
          <c:idx val="0"/>
          <c:order val="0"/>
          <c:tx>
            <c:strRef>
              <c:f>Sheet1!$B$1</c:f>
              <c:strCache>
                <c:ptCount val="1"/>
                <c:pt idx="0">
                  <c:v>Column1</c:v>
                </c:pt>
              </c:strCache>
            </c:strRef>
          </c:tx>
          <c:spPr>
            <a:ln>
              <a:noFill/>
            </a:ln>
          </c:spPr>
          <c:marker>
            <c:symbol val="dash"/>
            <c:size val="10"/>
            <c:spPr>
              <a:solidFill>
                <a:schemeClr val="tx1"/>
              </a:solidFill>
              <a:ln>
                <a:solidFill>
                  <a:schemeClr val="tx1"/>
                </a:solidFill>
              </a:ln>
            </c:spPr>
          </c:marker>
          <c:cat>
            <c:strRef>
              <c:f>Sheet1!$A$2:$A$17</c:f>
              <c:strCache>
                <c:ptCount val="15"/>
                <c:pt idx="0">
                  <c:v>Hep B &amp; C</c:v>
                </c:pt>
                <c:pt idx="1">
                  <c:v>Mononucleosis</c:v>
                </c:pt>
                <c:pt idx="2">
                  <c:v>Lymphadenopathy</c:v>
                </c:pt>
                <c:pt idx="3">
                  <c:v>Leuco / thrombocytopenia</c:v>
                </c:pt>
                <c:pt idx="4">
                  <c:v>Pneumonia</c:v>
                </c:pt>
                <c:pt idx="5">
                  <c:v>Neuropathy</c:v>
                </c:pt>
                <c:pt idx="6">
                  <c:v>Hep C</c:v>
                </c:pt>
                <c:pt idx="7">
                  <c:v>Seborrhoeic dermatitis</c:v>
                </c:pt>
                <c:pt idx="8">
                  <c:v>Hep B </c:v>
                </c:pt>
                <c:pt idx="9">
                  <c:v>Cervical dysplasia / cancer</c:v>
                </c:pt>
                <c:pt idx="10">
                  <c:v>Lymphoma</c:v>
                </c:pt>
                <c:pt idx="11">
                  <c:v>Psoriasis</c:v>
                </c:pt>
                <c:pt idx="12">
                  <c:v>Anal dysplasia / cancer</c:v>
                </c:pt>
                <c:pt idx="13">
                  <c:v>Lung cancer</c:v>
                </c:pt>
                <c:pt idx="14">
                  <c:v> </c:v>
                </c:pt>
              </c:strCache>
            </c:strRef>
          </c:cat>
          <c:val>
            <c:numRef>
              <c:f>Sheet1!$B$2:$B$17</c:f>
              <c:numCache>
                <c:formatCode>General</c:formatCode>
                <c:ptCount val="16"/>
                <c:pt idx="0">
                  <c:v>2.8</c:v>
                </c:pt>
                <c:pt idx="1">
                  <c:v>3.7</c:v>
                </c:pt>
                <c:pt idx="2">
                  <c:v>2.9</c:v>
                </c:pt>
                <c:pt idx="3">
                  <c:v>2.1</c:v>
                </c:pt>
                <c:pt idx="4">
                  <c:v>2.4</c:v>
                </c:pt>
                <c:pt idx="5">
                  <c:v>0</c:v>
                </c:pt>
                <c:pt idx="6">
                  <c:v>1.6</c:v>
                </c:pt>
                <c:pt idx="7">
                  <c:v>0.4</c:v>
                </c:pt>
                <c:pt idx="8">
                  <c:v>0.5</c:v>
                </c:pt>
                <c:pt idx="9">
                  <c:v>0.5</c:v>
                </c:pt>
                <c:pt idx="10">
                  <c:v>2.0000000000000011E-2</c:v>
                </c:pt>
                <c:pt idx="11">
                  <c:v>0</c:v>
                </c:pt>
                <c:pt idx="12">
                  <c:v>0</c:v>
                </c:pt>
                <c:pt idx="13">
                  <c:v>0</c:v>
                </c:pt>
              </c:numCache>
            </c:numRef>
          </c:val>
          <c:smooth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0-3F84-4C9E-B0C9-841735066EE4}"/>
            </c:ext>
          </c:extLst>
        </c:ser>
        <c:ser>
          <c:idx val="1"/>
          <c:order val="1"/>
          <c:tx>
            <c:strRef>
              <c:f>Sheet1!$C$1</c:f>
              <c:strCache>
                <c:ptCount val="1"/>
                <c:pt idx="0">
                  <c:v>Column2</c:v>
                </c:pt>
              </c:strCache>
            </c:strRef>
          </c:tx>
          <c:spPr>
            <a:ln>
              <a:noFill/>
            </a:ln>
          </c:spPr>
          <c:marker>
            <c:symbol val="circle"/>
            <c:size val="10"/>
            <c:spPr>
              <a:solidFill>
                <a:schemeClr val="tx1"/>
              </a:solidFill>
              <a:ln>
                <a:solidFill>
                  <a:schemeClr val="tx1"/>
                </a:solidFill>
              </a:ln>
            </c:spPr>
          </c:marker>
          <c:dPt>
            <c:idx val="5"/>
            <c:marker>
              <c:spPr>
                <a:solidFill>
                  <a:schemeClr val="bg1"/>
                </a:solidFill>
                <a:ln>
                  <a:solidFill>
                    <a:schemeClr val="tx1"/>
                  </a:solidFill>
                </a:ln>
              </c:spPr>
            </c:marker>
            <c:bubble3D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1-3F84-4C9E-B0C9-841735066EE4}"/>
              </c:ext>
            </c:extLst>
          </c:dPt>
          <c:dPt>
            <c:idx val="11"/>
            <c:marker>
              <c:spPr>
                <a:solidFill>
                  <a:schemeClr val="bg1"/>
                </a:solidFill>
                <a:ln>
                  <a:solidFill>
                    <a:schemeClr val="tx1"/>
                  </a:solidFill>
                </a:ln>
              </c:spPr>
            </c:marker>
            <c:bubble3D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3-3F84-4C9E-B0C9-841735066EE4}"/>
              </c:ext>
            </c:extLst>
          </c:dPt>
          <c:dPt>
            <c:idx val="12"/>
            <c:marker>
              <c:spPr>
                <a:solidFill>
                  <a:schemeClr val="bg1"/>
                </a:solidFill>
                <a:ln>
                  <a:solidFill>
                    <a:schemeClr val="tx1"/>
                  </a:solidFill>
                </a:ln>
              </c:spPr>
            </c:marker>
            <c:bubble3D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4-3F84-4C9E-B0C9-841735066EE4}"/>
              </c:ext>
            </c:extLst>
          </c:dPt>
          <c:dPt>
            <c:idx val="13"/>
            <c:marker>
              <c:spPr>
                <a:solidFill>
                  <a:schemeClr val="bg1"/>
                </a:solidFill>
                <a:ln>
                  <a:solidFill>
                    <a:schemeClr val="tx1"/>
                  </a:solidFill>
                </a:ln>
              </c:spPr>
            </c:marker>
            <c:bubble3D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5-3F84-4C9E-B0C9-841735066EE4}"/>
              </c:ext>
            </c:extLst>
          </c:dPt>
          <c:dLbls>
            <c:dLbl>
              <c:idx val="0"/>
              <c:layout>
                <c:manualLayout>
                  <c:x val="-1.7053076698746001E-3"/>
                  <c:y val="-7.9312402686455924E-2"/>
                </c:manualLayout>
              </c:layout>
              <c:dLblPos val="r"/>
              <c:showLegendKey val="0"/>
              <c:showVal val="1"/>
              <c:showCatName val="0"/>
              <c:showSerName val="0"/>
              <c:showPercent val="0"/>
              <c:showBubbleSize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ext xmlns:c16="http://schemas.microsoft.com/office/drawing/2014/chart" uri="{C3380CC4-5D6E-409C-BE32-E72D297353CC}">
                  <c16:uniqueId val="{00000006-3F84-4C9E-B0C9-841735066EE4}"/>
                </c:ext>
              </c:extLst>
            </c:dLbl>
            <c:dLbl>
              <c:idx val="1"/>
              <c:layout>
                <c:manualLayout>
                  <c:x val="-3.2569505200738799E-2"/>
                  <c:y val="-0.12420892526076771"/>
                </c:manualLayout>
              </c:layout>
              <c:dLblPos val="r"/>
              <c:showLegendKey val="0"/>
              <c:showVal val="1"/>
              <c:showCatName val="0"/>
              <c:showSerName val="0"/>
              <c:showPercent val="0"/>
              <c:showBubbleSize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ext xmlns:c16="http://schemas.microsoft.com/office/drawing/2014/chart" uri="{C3380CC4-5D6E-409C-BE32-E72D297353CC}">
                  <c16:uniqueId val="{00000007-3F84-4C9E-B0C9-841735066EE4}"/>
                </c:ext>
              </c:extLst>
            </c:dLbl>
            <c:dLbl>
              <c:idx val="2"/>
              <c:layout>
                <c:manualLayout>
                  <c:x val="-3.1026295324195596E-2"/>
                  <c:y val="-0.10737272929540077"/>
                </c:manualLayout>
              </c:layout>
              <c:dLblPos val="r"/>
              <c:showLegendKey val="0"/>
              <c:showVal val="1"/>
              <c:showCatName val="0"/>
              <c:showSerName val="0"/>
              <c:showPercent val="0"/>
              <c:showBubbleSize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ext xmlns:c16="http://schemas.microsoft.com/office/drawing/2014/chart" uri="{C3380CC4-5D6E-409C-BE32-E72D297353CC}">
                  <c16:uniqueId val="{00000008-3F84-4C9E-B0C9-841735066EE4}"/>
                </c:ext>
              </c:extLst>
            </c:dLbl>
            <c:dLbl>
              <c:idx val="3"/>
              <c:layout>
                <c:manualLayout>
                  <c:x val="-2.0146665694565941E-2"/>
                  <c:y val="-0.12420892526076771"/>
                </c:manualLayout>
              </c:layout>
              <c:dLblPos val="r"/>
              <c:showLegendKey val="0"/>
              <c:showVal val="1"/>
              <c:showCatName val="0"/>
              <c:showSerName val="0"/>
              <c:showPercent val="0"/>
              <c:showBubbleSize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ext xmlns:c16="http://schemas.microsoft.com/office/drawing/2014/chart" uri="{C3380CC4-5D6E-409C-BE32-E72D297353CC}">
                  <c16:uniqueId val="{00000009-3F84-4C9E-B0C9-841735066EE4}"/>
                </c:ext>
              </c:extLst>
            </c:dLbl>
            <c:dLbl>
              <c:idx val="4"/>
              <c:layout>
                <c:manualLayout>
                  <c:x val="-3.4112715077282009E-2"/>
                  <c:y val="-7.6506370025561404E-2"/>
                </c:manualLayout>
              </c:layout>
              <c:dLblPos val="r"/>
              <c:showLegendKey val="0"/>
              <c:showVal val="1"/>
              <c:showCatName val="0"/>
              <c:showSerName val="0"/>
              <c:showPercent val="0"/>
              <c:showBubbleSize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ext xmlns:c16="http://schemas.microsoft.com/office/drawing/2014/chart" uri="{C3380CC4-5D6E-409C-BE32-E72D297353CC}">
                  <c16:uniqueId val="{0000000A-3F84-4C9E-B0C9-841735066EE4}"/>
                </c:ext>
              </c:extLst>
            </c:dLbl>
            <c:dLbl>
              <c:idx val="5"/>
              <c:layout>
                <c:manualLayout>
                  <c:x val="-3.2569505200738799E-2"/>
                  <c:y val="-0.15788131719150172"/>
                </c:manualLayout>
              </c:layout>
              <c:dLblPos val="r"/>
              <c:showLegendKey val="0"/>
              <c:showVal val="1"/>
              <c:showCatName val="0"/>
              <c:showSerName val="0"/>
              <c:showPercent val="0"/>
              <c:showBubbleSize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ext xmlns:c16="http://schemas.microsoft.com/office/drawing/2014/chart" uri="{C3380CC4-5D6E-409C-BE32-E72D297353CC}">
                  <c16:uniqueId val="{00000001-3F84-4C9E-B0C9-841735066EE4}"/>
                </c:ext>
              </c:extLst>
            </c:dLbl>
            <c:dLbl>
              <c:idx val="6"/>
              <c:layout>
                <c:manualLayout>
                  <c:x val="-3.1026295324195645E-2"/>
                  <c:y val="-8.4924468008245116E-2"/>
                </c:manualLayout>
              </c:layout>
              <c:dLblPos val="r"/>
              <c:showLegendKey val="0"/>
              <c:showVal val="1"/>
              <c:showCatName val="0"/>
              <c:showSerName val="0"/>
              <c:showPercent val="0"/>
              <c:showBubbleSize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ext xmlns:c16="http://schemas.microsoft.com/office/drawing/2014/chart" uri="{C3380CC4-5D6E-409C-BE32-E72D297353CC}">
                  <c16:uniqueId val="{0000000B-3F84-4C9E-B0C9-841735066EE4}"/>
                </c:ext>
              </c:extLst>
            </c:dLbl>
            <c:dLbl>
              <c:idx val="7"/>
              <c:layout>
                <c:manualLayout>
                  <c:x val="-2.4776295324195591E-2"/>
                  <c:y val="-0.11298479461718976"/>
                </c:manualLayout>
              </c:layout>
              <c:dLblPos val="r"/>
              <c:showLegendKey val="0"/>
              <c:showVal val="1"/>
              <c:showCatName val="0"/>
              <c:showSerName val="0"/>
              <c:showPercent val="0"/>
              <c:showBubbleSize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ext xmlns:c16="http://schemas.microsoft.com/office/drawing/2014/chart" uri="{C3380CC4-5D6E-409C-BE32-E72D297353CC}">
                  <c16:uniqueId val="{0000000C-3F84-4C9E-B0C9-841735066EE4}"/>
                </c:ext>
              </c:extLst>
            </c:dLbl>
            <c:dLbl>
              <c:idx val="8"/>
              <c:layout>
                <c:manualLayout>
                  <c:x val="-3.2569505200738799E-2"/>
                  <c:y val="-6.8088272042877943E-2"/>
                </c:manualLayout>
              </c:layout>
              <c:dLblPos val="r"/>
              <c:showLegendKey val="0"/>
              <c:showVal val="1"/>
              <c:showCatName val="0"/>
              <c:showSerName val="0"/>
              <c:showPercent val="0"/>
              <c:showBubbleSize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ext xmlns:c16="http://schemas.microsoft.com/office/drawing/2014/chart" uri="{C3380CC4-5D6E-409C-BE32-E72D297353CC}">
                  <c16:uniqueId val="{0000000D-3F84-4C9E-B0C9-841735066EE4}"/>
                </c:ext>
              </c:extLst>
            </c:dLbl>
            <c:dLbl>
              <c:idx val="9"/>
              <c:layout>
                <c:manualLayout>
                  <c:x val="-2.3289444462070496E-2"/>
                  <c:y val="-6.2387346679556331E-2"/>
                </c:manualLayout>
              </c:layout>
              <c:dLblPos val="r"/>
              <c:showLegendKey val="0"/>
              <c:showVal val="1"/>
              <c:showCatName val="0"/>
              <c:showSerName val="0"/>
              <c:showPercent val="0"/>
              <c:showBubbleSize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ext xmlns:c16="http://schemas.microsoft.com/office/drawing/2014/chart" uri="{C3380CC4-5D6E-409C-BE32-E72D297353CC}">
                  <c16:uniqueId val="{0000000E-3F84-4C9E-B0C9-841735066EE4}"/>
                </c:ext>
              </c:extLst>
            </c:dLbl>
            <c:dLbl>
              <c:idx val="10"/>
              <c:layout>
                <c:manualLayout>
                  <c:x val="-3.565544592150769E-2"/>
                  <c:y val="-5.9754969182528726E-2"/>
                </c:manualLayout>
              </c:layout>
              <c:dLblPos val="r"/>
              <c:showLegendKey val="0"/>
              <c:showVal val="1"/>
              <c:showCatName val="0"/>
              <c:showSerName val="0"/>
              <c:showPercent val="0"/>
              <c:showBubbleSize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ext xmlns:c16="http://schemas.microsoft.com/office/drawing/2014/chart" uri="{C3380CC4-5D6E-409C-BE32-E72D297353CC}">
                  <c16:uniqueId val="{00000002-3F84-4C9E-B0C9-841735066EE4}"/>
                </c:ext>
              </c:extLst>
            </c:dLbl>
            <c:dLbl>
              <c:idx val="11"/>
              <c:layout>
                <c:manualLayout>
                  <c:x val="-3.4043719661156803E-2"/>
                  <c:y val="-6.7652101673611728E-2"/>
                </c:manualLayout>
              </c:layout>
              <c:dLblPos val="r"/>
              <c:showLegendKey val="0"/>
              <c:showVal val="1"/>
              <c:showCatName val="0"/>
              <c:showSerName val="0"/>
              <c:showPercent val="0"/>
              <c:showBubbleSize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ext xmlns:c16="http://schemas.microsoft.com/office/drawing/2014/chart" uri="{C3380CC4-5D6E-409C-BE32-E72D297353CC}">
                  <c16:uniqueId val="{00000003-3F84-4C9E-B0C9-841735066EE4}"/>
                </c:ext>
              </c:extLst>
            </c:dLbl>
            <c:spPr>
              <a:solidFill>
                <a:srgbClr val="D1E8FF"/>
              </a:solidFill>
              <a:ln>
                <a:noFill/>
              </a:ln>
            </c:spPr>
            <c:txPr>
              <a:bodyPr/>
              <a:lstStyle/>
              <a:p>
                <a:pPr>
                  <a:defRPr sz="1200"/>
                </a:pPr>
                <a:endParaRPr lang="da-DK"/>
              </a:p>
            </c:txPr>
            <c:dLblPos val="t"/>
            <c:showLegendKey val="0"/>
            <c:showVal val="1"/>
            <c:showCatName val="0"/>
            <c:showSerName val="0"/>
            <c:showPercent val="0"/>
            <c:showBubbleSize val="0"/>
            <c:showLeaderLines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5="http://schemas.microsoft.com/office/drawing/2012/chart" uri="{CE6537A1-D6FC-4f65-9D91-7224C49458BB}">
                <c15:showLeaderLines val="0"/>
              </c:ext>
            </c:extLst>
          </c:dLbls>
          <c:cat>
            <c:strRef>
              <c:f>Sheet1!$A$2:$A$17</c:f>
              <c:strCache>
                <c:ptCount val="15"/>
                <c:pt idx="0">
                  <c:v>Hep B &amp; C</c:v>
                </c:pt>
                <c:pt idx="1">
                  <c:v>Mononucleosis</c:v>
                </c:pt>
                <c:pt idx="2">
                  <c:v>Lymphadenopathy</c:v>
                </c:pt>
                <c:pt idx="3">
                  <c:v>Leuco / thrombocytopenia</c:v>
                </c:pt>
                <c:pt idx="4">
                  <c:v>Pneumonia</c:v>
                </c:pt>
                <c:pt idx="5">
                  <c:v>Neuropathy</c:v>
                </c:pt>
                <c:pt idx="6">
                  <c:v>Hep C</c:v>
                </c:pt>
                <c:pt idx="7">
                  <c:v>Seborrhoeic dermatitis</c:v>
                </c:pt>
                <c:pt idx="8">
                  <c:v>Hep B </c:v>
                </c:pt>
                <c:pt idx="9">
                  <c:v>Cervical dysplasia / cancer</c:v>
                </c:pt>
                <c:pt idx="10">
                  <c:v>Lymphoma</c:v>
                </c:pt>
                <c:pt idx="11">
                  <c:v>Psoriasis</c:v>
                </c:pt>
                <c:pt idx="12">
                  <c:v>Anal dysplasia / cancer</c:v>
                </c:pt>
                <c:pt idx="13">
                  <c:v>Lung cancer</c:v>
                </c:pt>
                <c:pt idx="14">
                  <c:v> </c:v>
                </c:pt>
              </c:strCache>
            </c:strRef>
          </c:cat>
          <c:val>
            <c:numRef>
              <c:f>Sheet1!$C$2:$C$17</c:f>
              <c:numCache>
                <c:formatCode>General</c:formatCode>
                <c:ptCount val="16"/>
                <c:pt idx="0">
                  <c:v>9.6</c:v>
                </c:pt>
                <c:pt idx="1">
                  <c:v>5.3</c:v>
                </c:pt>
                <c:pt idx="2">
                  <c:v>4.4000000000000004</c:v>
                </c:pt>
                <c:pt idx="3">
                  <c:v>4</c:v>
                </c:pt>
                <c:pt idx="4">
                  <c:v>3.2</c:v>
                </c:pt>
                <c:pt idx="5">
                  <c:v>2.4</c:v>
                </c:pt>
                <c:pt idx="6">
                  <c:v>2.2999999999999998</c:v>
                </c:pt>
                <c:pt idx="7">
                  <c:v>2</c:v>
                </c:pt>
                <c:pt idx="8">
                  <c:v>1.2</c:v>
                </c:pt>
                <c:pt idx="9">
                  <c:v>1</c:v>
                </c:pt>
                <c:pt idx="10">
                  <c:v>0.70000000000000051</c:v>
                </c:pt>
                <c:pt idx="11">
                  <c:v>0.4</c:v>
                </c:pt>
                <c:pt idx="12">
                  <c:v>0</c:v>
                </c:pt>
                <c:pt idx="13">
                  <c:v>0</c:v>
                </c:pt>
              </c:numCache>
            </c:numRef>
          </c:val>
          <c:smooth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F-3F84-4C9E-B0C9-841735066EE4}"/>
            </c:ext>
          </c:extLst>
        </c:ser>
        <c:ser>
          <c:idx val="2"/>
          <c:order val="2"/>
          <c:tx>
            <c:strRef>
              <c:f>Sheet1!$D$1</c:f>
              <c:strCache>
                <c:ptCount val="1"/>
                <c:pt idx="0">
                  <c:v>Column3</c:v>
                </c:pt>
              </c:strCache>
            </c:strRef>
          </c:tx>
          <c:spPr>
            <a:ln w="28575">
              <a:noFill/>
            </a:ln>
          </c:spPr>
          <c:marker>
            <c:symbol val="dash"/>
            <c:size val="7"/>
            <c:spPr>
              <a:solidFill>
                <a:schemeClr val="accent1"/>
              </a:solidFill>
              <a:ln>
                <a:solidFill>
                  <a:schemeClr val="tx1"/>
                </a:solidFill>
              </a:ln>
            </c:spPr>
          </c:marker>
          <c:cat>
            <c:strRef>
              <c:f>Sheet1!$A$2:$A$17</c:f>
              <c:strCache>
                <c:ptCount val="15"/>
                <c:pt idx="0">
                  <c:v>Hep B &amp; C</c:v>
                </c:pt>
                <c:pt idx="1">
                  <c:v>Mononucleosis</c:v>
                </c:pt>
                <c:pt idx="2">
                  <c:v>Lymphadenopathy</c:v>
                </c:pt>
                <c:pt idx="3">
                  <c:v>Leuco / thrombocytopenia</c:v>
                </c:pt>
                <c:pt idx="4">
                  <c:v>Pneumonia</c:v>
                </c:pt>
                <c:pt idx="5">
                  <c:v>Neuropathy</c:v>
                </c:pt>
                <c:pt idx="6">
                  <c:v>Hep C</c:v>
                </c:pt>
                <c:pt idx="7">
                  <c:v>Seborrhoeic dermatitis</c:v>
                </c:pt>
                <c:pt idx="8">
                  <c:v>Hep B </c:v>
                </c:pt>
                <c:pt idx="9">
                  <c:v>Cervical dysplasia / cancer</c:v>
                </c:pt>
                <c:pt idx="10">
                  <c:v>Lymphoma</c:v>
                </c:pt>
                <c:pt idx="11">
                  <c:v>Psoriasis</c:v>
                </c:pt>
                <c:pt idx="12">
                  <c:v>Anal dysplasia / cancer</c:v>
                </c:pt>
                <c:pt idx="13">
                  <c:v>Lung cancer</c:v>
                </c:pt>
                <c:pt idx="14">
                  <c:v> </c:v>
                </c:pt>
              </c:strCache>
            </c:strRef>
          </c:cat>
          <c:val>
            <c:numRef>
              <c:f>Sheet1!$D$2:$D$17</c:f>
              <c:numCache>
                <c:formatCode>General</c:formatCode>
                <c:ptCount val="16"/>
                <c:pt idx="0">
                  <c:v>16.3</c:v>
                </c:pt>
                <c:pt idx="1">
                  <c:v>6.9</c:v>
                </c:pt>
                <c:pt idx="2">
                  <c:v>5.9</c:v>
                </c:pt>
                <c:pt idx="3">
                  <c:v>5.9</c:v>
                </c:pt>
                <c:pt idx="4">
                  <c:v>4</c:v>
                </c:pt>
                <c:pt idx="5">
                  <c:v>5.0999999999999996</c:v>
                </c:pt>
                <c:pt idx="6">
                  <c:v>3.1</c:v>
                </c:pt>
                <c:pt idx="7">
                  <c:v>3.6</c:v>
                </c:pt>
                <c:pt idx="8">
                  <c:v>1.8</c:v>
                </c:pt>
                <c:pt idx="9">
                  <c:v>1.5</c:v>
                </c:pt>
                <c:pt idx="10">
                  <c:v>1.3</c:v>
                </c:pt>
                <c:pt idx="11">
                  <c:v>1.1000000000000001</c:v>
                </c:pt>
                <c:pt idx="12">
                  <c:v>0</c:v>
                </c:pt>
                <c:pt idx="13">
                  <c:v>0</c:v>
                </c:pt>
              </c:numCache>
            </c:numRef>
          </c:val>
          <c:smooth val="0"/>
          <c:extLst xmlns:c16r2="http://schemas.microsoft.com/office/drawing/2015/06/char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10-3F84-4C9E-B0C9-841735066EE4}"/>
            </c:ext>
          </c:extLst>
        </c:ser>
        <c:dLbls>
          <c:showLegendKey val="0"/>
          <c:showVal val="0"/>
          <c:showCatName val="0"/>
          <c:showSerName val="0"/>
          <c:showPercent val="0"/>
          <c:showBubbleSize val="0"/>
        </c:dLbls>
        <c:hiLowLines>
          <c:spPr>
            <a:ln w="25400">
              <a:solidFill>
                <a:schemeClr val="tx1"/>
              </a:solidFill>
            </a:ln>
          </c:spPr>
        </c:hiLowLines>
        <c:marker val="1"/>
        <c:smooth val="0"/>
        <c:axId val="232862464"/>
        <c:axId val="232864000"/>
      </c:lineChart>
      <c:catAx>
        <c:axId val="232862464"/>
        <c:scaling>
          <c:orientation val="minMax"/>
        </c:scaling>
        <c:delete val="0"/>
        <c:axPos val="b"/>
        <c:numFmt formatCode="General" sourceLinked="1"/>
        <c:majorTickMark val="out"/>
        <c:minorTickMark val="none"/>
        <c:tickLblPos val="nextTo"/>
        <c:txPr>
          <a:bodyPr rot="-5400000" vert="horz"/>
          <a:lstStyle/>
          <a:p>
            <a:pPr>
              <a:defRPr sz="1200"/>
            </a:pPr>
            <a:endParaRPr lang="da-DK"/>
          </a:p>
        </c:txPr>
        <c:crossAx val="232864000"/>
        <c:crosses val="autoZero"/>
        <c:auto val="1"/>
        <c:lblAlgn val="ctr"/>
        <c:lblOffset val="100"/>
        <c:noMultiLvlLbl val="0"/>
      </c:catAx>
      <c:valAx>
        <c:axId val="232864000"/>
        <c:scaling>
          <c:orientation val="minMax"/>
        </c:scaling>
        <c:delete val="0"/>
        <c:axPos val="l"/>
        <c:majorGridlines/>
        <c:numFmt formatCode="General" sourceLinked="1"/>
        <c:majorTickMark val="out"/>
        <c:minorTickMark val="none"/>
        <c:tickLblPos val="nextTo"/>
        <c:crossAx val="232862464"/>
        <c:crosses val="autoZero"/>
        <c:crossBetween val="between"/>
      </c:valAx>
    </c:plotArea>
    <c:plotVisOnly val="1"/>
    <c:dispBlanksAs val="gap"/>
    <c:showDLblsOverMax val="0"/>
  </c:chart>
  <c:txPr>
    <a:bodyPr/>
    <a:lstStyle/>
    <a:p>
      <a:pPr>
        <a:defRPr sz="1320" baseline="0">
          <a:latin typeface="Corbel" panose="020B0503020204020204" pitchFamily="34" charset="0"/>
        </a:defRPr>
      </a:pPr>
      <a:endParaRPr lang="da-DK"/>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180306115825286E-2"/>
          <c:y val="2.4282907080187412E-2"/>
          <c:w val="0.93541873921582541"/>
          <c:h val="0.8939119951778175"/>
        </c:manualLayout>
      </c:layout>
      <c:scatterChart>
        <c:scatterStyle val="lineMarker"/>
        <c:varyColors val="0"/>
        <c:ser>
          <c:idx val="0"/>
          <c:order val="0"/>
          <c:spPr>
            <a:ln w="28546">
              <a:noFill/>
            </a:ln>
          </c:spPr>
          <c:marker>
            <c:symbol val="square"/>
            <c:size val="5"/>
            <c:spPr>
              <a:solidFill>
                <a:schemeClr val="tx1"/>
              </a:solidFill>
              <a:ln>
                <a:solidFill>
                  <a:schemeClr val="tx1"/>
                </a:solidFill>
              </a:ln>
            </c:spPr>
          </c:marker>
          <c:errBars>
            <c:errDir val="x"/>
            <c:errBarType val="both"/>
            <c:errValType val="cust"/>
            <c:noEndCap val="0"/>
            <c:plus>
              <c:numRef>
                <c:f>Sheet1!$H$4:$H$25</c:f>
                <c:numCache>
                  <c:formatCode>General</c:formatCode>
                  <c:ptCount val="22"/>
                  <c:pt idx="14">
                    <c:v>0</c:v>
                  </c:pt>
                  <c:pt idx="15">
                    <c:v>0.47000000000000008</c:v>
                  </c:pt>
                  <c:pt idx="16">
                    <c:v>0.42000000000000026</c:v>
                  </c:pt>
                  <c:pt idx="17">
                    <c:v>0.49000000000000027</c:v>
                  </c:pt>
                  <c:pt idx="18">
                    <c:v>1.1099999999999988</c:v>
                  </c:pt>
                  <c:pt idx="19">
                    <c:v>1.5199999999999982</c:v>
                  </c:pt>
                  <c:pt idx="20">
                    <c:v>1.1099999999999988</c:v>
                  </c:pt>
                  <c:pt idx="21">
                    <c:v>0.37000000000000027</c:v>
                  </c:pt>
                </c:numCache>
              </c:numRef>
            </c:plus>
            <c:minus>
              <c:numRef>
                <c:f>Sheet1!$G$4:$G$25</c:f>
                <c:numCache>
                  <c:formatCode>General</c:formatCode>
                  <c:ptCount val="22"/>
                  <c:pt idx="14">
                    <c:v>0</c:v>
                  </c:pt>
                  <c:pt idx="15">
                    <c:v>0.24000000000000013</c:v>
                  </c:pt>
                  <c:pt idx="16">
                    <c:v>0.21000000000000013</c:v>
                  </c:pt>
                  <c:pt idx="17">
                    <c:v>0.31000000000000033</c:v>
                  </c:pt>
                  <c:pt idx="18">
                    <c:v>0.70000000000000051</c:v>
                  </c:pt>
                  <c:pt idx="19">
                    <c:v>0.84000000000000064</c:v>
                  </c:pt>
                  <c:pt idx="20">
                    <c:v>0.64000000000000068</c:v>
                  </c:pt>
                  <c:pt idx="21">
                    <c:v>0.21000000000000016</c:v>
                  </c:pt>
                </c:numCache>
              </c:numRef>
            </c:minus>
            <c:spPr>
              <a:ln w="3173">
                <a:solidFill>
                  <a:srgbClr val="000000"/>
                </a:solidFill>
                <a:prstDash val="solid"/>
              </a:ln>
            </c:spPr>
          </c:errBars>
          <c:xVal>
            <c:numRef>
              <c:f>Sheet1!$C$4:$C$25</c:f>
              <c:numCache>
                <c:formatCode>General</c:formatCode>
                <c:ptCount val="22"/>
                <c:pt idx="14">
                  <c:v>1</c:v>
                </c:pt>
                <c:pt idx="15">
                  <c:v>0.48000000000000026</c:v>
                </c:pt>
                <c:pt idx="16">
                  <c:v>0.43000000000000027</c:v>
                </c:pt>
                <c:pt idx="17">
                  <c:v>0.81</c:v>
                </c:pt>
                <c:pt idx="18">
                  <c:v>1.9000000000000001</c:v>
                </c:pt>
                <c:pt idx="19">
                  <c:v>1.84</c:v>
                </c:pt>
                <c:pt idx="20">
                  <c:v>1.52</c:v>
                </c:pt>
                <c:pt idx="21">
                  <c:v>0.5</c:v>
                </c:pt>
              </c:numCache>
            </c:numRef>
          </c:xVal>
          <c:yVal>
            <c:numRef>
              <c:f>Sheet1!$D$4:$D$25</c:f>
              <c:numCache>
                <c:formatCode>General</c:formatCode>
                <c:ptCount val="22"/>
                <c:pt idx="14">
                  <c:v>10</c:v>
                </c:pt>
                <c:pt idx="15">
                  <c:v>8</c:v>
                </c:pt>
                <c:pt idx="16">
                  <c:v>7</c:v>
                </c:pt>
                <c:pt idx="17">
                  <c:v>6</c:v>
                </c:pt>
                <c:pt idx="18">
                  <c:v>5</c:v>
                </c:pt>
                <c:pt idx="19">
                  <c:v>4</c:v>
                </c:pt>
                <c:pt idx="20">
                  <c:v>3</c:v>
                </c:pt>
                <c:pt idx="21">
                  <c:v>1</c:v>
                </c:pt>
              </c:numCache>
            </c:numRef>
          </c:yVal>
          <c:smooth val="0"/>
          <c:extLst xmlns:c16r2="http://schemas.microsoft.com/office/drawing/2015/06/chart">
            <c:ext xmlns:c16="http://schemas.microsoft.com/office/drawing/2014/chart" uri="{C3380CC4-5D6E-409C-BE32-E72D297353CC}">
              <c16:uniqueId val="{00000000-CF7B-4E60-BB62-AB1E5022DBFC}"/>
            </c:ext>
          </c:extLst>
        </c:ser>
        <c:dLbls>
          <c:showLegendKey val="0"/>
          <c:showVal val="0"/>
          <c:showCatName val="0"/>
          <c:showSerName val="0"/>
          <c:showPercent val="0"/>
          <c:showBubbleSize val="0"/>
        </c:dLbls>
        <c:axId val="233042304"/>
        <c:axId val="233043840"/>
      </c:scatterChart>
      <c:valAx>
        <c:axId val="233042304"/>
        <c:scaling>
          <c:logBase val="10"/>
          <c:orientation val="minMax"/>
          <c:max val="10"/>
          <c:min val="0.1"/>
        </c:scaling>
        <c:delete val="0"/>
        <c:axPos val="b"/>
        <c:numFmt formatCode="General" sourceLinked="1"/>
        <c:majorTickMark val="out"/>
        <c:minorTickMark val="out"/>
        <c:tickLblPos val="nextTo"/>
        <c:txPr>
          <a:bodyPr rot="0" vert="horz"/>
          <a:lstStyle/>
          <a:p>
            <a:pPr>
              <a:defRPr sz="1399" b="0" i="0" u="none" strike="noStrike" baseline="0">
                <a:solidFill>
                  <a:srgbClr val="000000"/>
                </a:solidFill>
                <a:latin typeface="Corbel" panose="020B0503020204020204" pitchFamily="34" charset="0"/>
                <a:ea typeface="Calibri"/>
                <a:cs typeface="Calibri"/>
              </a:defRPr>
            </a:pPr>
            <a:endParaRPr lang="da-DK"/>
          </a:p>
        </c:txPr>
        <c:crossAx val="233043840"/>
        <c:crosses val="autoZero"/>
        <c:crossBetween val="midCat"/>
        <c:majorUnit val="10"/>
        <c:minorUnit val="10"/>
      </c:valAx>
      <c:valAx>
        <c:axId val="233043840"/>
        <c:scaling>
          <c:orientation val="minMax"/>
          <c:max val="11"/>
          <c:min val="-1"/>
        </c:scaling>
        <c:delete val="0"/>
        <c:axPos val="l"/>
        <c:numFmt formatCode="General" sourceLinked="1"/>
        <c:majorTickMark val="none"/>
        <c:minorTickMark val="none"/>
        <c:tickLblPos val="none"/>
        <c:txPr>
          <a:bodyPr/>
          <a:lstStyle/>
          <a:p>
            <a:pPr>
              <a:defRPr lang="en-US"/>
            </a:pPr>
            <a:endParaRPr lang="da-DK"/>
          </a:p>
        </c:txPr>
        <c:crossAx val="233042304"/>
        <c:crossesAt val="1"/>
        <c:crossBetween val="midCat"/>
        <c:minorUnit val="1"/>
      </c:valAx>
      <c:spPr>
        <a:noFill/>
        <a:ln w="25384">
          <a:noFill/>
        </a:ln>
      </c:spPr>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2" dt="2017-06-12T15:59:38.787" idx="1">
    <p:pos x="5584" y="291"/>
    <p:text>Should this be translated?</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7-06-13T23:31:54.062" idx="5">
    <p:pos x="526" y="2602"/>
    <p:text>Määr &gt; Levimus</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17-06-27T15:47:22.708" idx="33">
    <p:pos x="5770" y="89"/>
    <p:text>Retroviirusevastase ravimi heakskiit   
&gt; Antiretroviirusravimite kasutusele võtmine</p:text>
  </p:cm>
</p:cmLst>
</file>

<file path=ppt/comments/comment4.xml><?xml version="1.0" encoding="utf-8"?>
<p:cmLst xmlns:a="http://schemas.openxmlformats.org/drawingml/2006/main" xmlns:r="http://schemas.openxmlformats.org/officeDocument/2006/relationships" xmlns:p="http://schemas.openxmlformats.org/presentationml/2006/main">
  <p:cm authorId="2" dt="2017-06-27T15:53:49.570" idx="35">
    <p:pos x="5015" y="1053"/>
    <p:text>Kaaluge institutsiooni kulusid panemata jäänud HIVi diagnoosidega seotud suuremate tulevikukulude tõttu
&gt; Arvestage suuremate kuludega tulevikus, kui HIV ei avastata piisavalt vara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7-07-14T15:31:20.550" idx="8">
    <p:pos x="1728" y="3319"/>
    <p:text>demonstreerimine igas indikaatorseisundis -&gt; demonstreerimine iga indikaatorseisundi korral</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7-07-14T15:40:20.024" idx="12">
    <p:pos x="1284" y="3312"/>
    <p:text>HIViga seotud ajalugu sümptomid 
 &gt;Varasemalt juba esinenud HIVga seotud sümptomid</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chemeClr val="accent1">
            <a:lumMod val="40000"/>
            <a:lumOff val="60000"/>
          </a:schemeClr>
        </a:solidFill>
      </dgm:spPr>
      <dgm:t>
        <a:bodyPr/>
        <a:lstStyle/>
        <a:p>
          <a:pPr rtl="0"/>
          <a:r>
            <a:rPr lang="en-GB" sz="2000" b="0" dirty="0">
              <a:solidFill>
                <a:schemeClr val="tx1"/>
              </a:solidFill>
            </a:rPr>
            <a:t>1. HIV-</a:t>
          </a:r>
          <a:r>
            <a:rPr lang="en-GB" sz="2000" b="0" dirty="0" err="1">
              <a:solidFill>
                <a:schemeClr val="tx1"/>
              </a:solidFill>
            </a:rPr>
            <a:t>epideemia</a:t>
          </a:r>
          <a:r>
            <a:rPr lang="en-GB" sz="2000" b="0" dirty="0">
              <a:solidFill>
                <a:schemeClr val="tx1"/>
              </a:solidFill>
            </a:rPr>
            <a:t> </a:t>
          </a:r>
          <a:r>
            <a:rPr lang="en-GB" sz="2000" b="0" dirty="0" err="1">
              <a:solidFill>
                <a:schemeClr val="tx1"/>
              </a:solidFill>
            </a:rPr>
            <a:t>üldine</a:t>
          </a:r>
          <a:r>
            <a:rPr lang="en-GB" sz="2000" b="0" dirty="0">
              <a:solidFill>
                <a:schemeClr val="tx1"/>
              </a:solidFill>
            </a:rPr>
            <a:t> </a:t>
          </a:r>
          <a:r>
            <a:rPr lang="en-GB" sz="2000" b="0" dirty="0" err="1">
              <a:solidFill>
                <a:schemeClr val="tx1"/>
              </a:solidFill>
            </a:rPr>
            <a:t>olukord</a:t>
          </a:r>
          <a:r>
            <a:rPr lang="en-GB" sz="2000" b="0" dirty="0">
              <a:solidFill>
                <a:schemeClr val="tx1"/>
              </a:solidFill>
            </a:rPr>
            <a:t> </a:t>
          </a:r>
          <a:r>
            <a:rPr lang="en-GB" sz="2000" b="0" dirty="0" err="1">
              <a:solidFill>
                <a:schemeClr val="tx1"/>
              </a:solidFill>
            </a:rPr>
            <a:t>Euroopas</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Milleks HIVi suhtes testida?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a:solidFill>
                <a:schemeClr val="tx1"/>
              </a:solidFill>
            </a:rPr>
            <a:t>3. Hilise diagnoosimise tagajärjed</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a:solidFill>
                <a:schemeClr val="tx1"/>
              </a:solidFill>
            </a:rPr>
            <a:t>4. Käestlastud võimalused</a:t>
          </a: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a:solidFill>
                <a:schemeClr val="tx1"/>
              </a:solidFill>
            </a:rPr>
            <a:t>6. HIV-</a:t>
          </a:r>
          <a:r>
            <a:rPr lang="en-GB" sz="2000" dirty="0" err="1">
              <a:solidFill>
                <a:schemeClr val="tx1"/>
              </a:solidFill>
            </a:rPr>
            <a:t>testimise</a:t>
          </a:r>
          <a:r>
            <a:rPr lang="en-GB" sz="2000" dirty="0">
              <a:solidFill>
                <a:schemeClr val="tx1"/>
              </a:solidFill>
            </a:rPr>
            <a:t> strateegiad – sh </a:t>
          </a:r>
          <a:r>
            <a:rPr lang="en-GB" sz="2000" dirty="0" err="1">
              <a:solidFill>
                <a:schemeClr val="tx1"/>
              </a:solidFill>
            </a:rPr>
            <a:t>indikaatorhaigustest</a:t>
          </a:r>
          <a:r>
            <a:rPr lang="en-GB" sz="2000" dirty="0">
              <a:solidFill>
                <a:schemeClr val="tx1"/>
              </a:solidFill>
            </a:rPr>
            <a:t> </a:t>
          </a:r>
          <a:r>
            <a:rPr lang="en-GB" sz="2000" dirty="0" err="1">
              <a:solidFill>
                <a:schemeClr val="tx1"/>
              </a:solidFill>
            </a:rPr>
            <a:t>juhinduv</a:t>
          </a:r>
          <a:r>
            <a:rPr lang="en-GB" sz="2000" dirty="0">
              <a:solidFill>
                <a:schemeClr val="tx1"/>
              </a:solidFill>
            </a:rPr>
            <a:t> HIV-</a:t>
          </a:r>
          <a:r>
            <a:rPr lang="en-GB" sz="2000" dirty="0" err="1">
              <a:solidFill>
                <a:schemeClr val="tx1"/>
              </a:solidFill>
            </a:rPr>
            <a:t>testimine</a:t>
          </a:r>
          <a:endParaRPr lang="en-GB" sz="200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a:solidFill>
                <a:schemeClr val="tx1"/>
              </a:solidFill>
            </a:rPr>
            <a:t>5. </a:t>
          </a:r>
          <a:r>
            <a:rPr lang="da-DK" sz="2000" dirty="0" err="1" smtClean="0">
              <a:solidFill>
                <a:schemeClr val="tx1"/>
              </a:solidFill>
            </a:rPr>
            <a:t>Testimise</a:t>
          </a:r>
          <a:r>
            <a:rPr lang="da-DK" sz="2000" dirty="0" smtClean="0">
              <a:solidFill>
                <a:schemeClr val="tx1"/>
              </a:solidFill>
            </a:rPr>
            <a:t> </a:t>
          </a:r>
          <a:r>
            <a:rPr lang="da-DK" sz="2000" dirty="0" err="1" smtClean="0">
              <a:solidFill>
                <a:schemeClr val="tx1"/>
              </a:solidFill>
            </a:rPr>
            <a:t>barjäärid</a:t>
          </a:r>
          <a:r>
            <a:rPr lang="en-GB" sz="2000" dirty="0" smtClean="0">
              <a:solidFill>
                <a:schemeClr val="tx1"/>
              </a:solidFill>
            </a:rPr>
            <a:t>/ </a:t>
          </a:r>
          <a:r>
            <a:rPr lang="en-GB" sz="2000" dirty="0">
              <a:solidFill>
                <a:schemeClr val="tx1"/>
              </a:solidFill>
            </a:rPr>
            <a:t>sageli tõstatuvad probleemid</a:t>
          </a: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t-EE"/>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t-EE"/>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t-EE"/>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t-EE"/>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t-EE"/>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t-EE"/>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t-EE"/>
        </a:p>
      </dgm:t>
    </dgm:pt>
  </dgm:ptLst>
  <dgm:cxnLst>
    <dgm:cxn modelId="{8B5ADD31-B4AC-43E7-810F-452963552CB2}" type="presOf" srcId="{C078F39B-ABCC-4031-88AE-54B7143D90E1}" destId="{C60C5F13-BC11-46BA-86A0-E8C8DEBDFD2D}"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56209C46-9996-439E-9D36-CFFD22D4989F}" srcId="{334B3551-664B-4334-BF1F-E23996D41D35}" destId="{4EA625BF-1FAA-4074-975F-44FFB7629D05}" srcOrd="2" destOrd="0" parTransId="{8CFDCCA7-4C6F-4D65-B99A-CB3E7F75D66B}" sibTransId="{5149B0F2-B325-4410-B48F-2CAA44C0CA71}"/>
    <dgm:cxn modelId="{4CEF7F8E-2B59-40EE-A992-5C4D3E8A17CD}" type="presOf" srcId="{4EA625BF-1FAA-4074-975F-44FFB7629D05}" destId="{3C1371A6-360D-4628-B6B6-D0DCC663AD7A}"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A8ADF656-2C71-4CFB-BDB6-2312B82CB34C}" type="presOf" srcId="{DC5626C3-89EC-42E9-A8A5-2C4033403F44}" destId="{0363741D-5522-44EE-BA48-7952B8DF3484}"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1658E4CF-C173-46C6-B4DE-F995AAF31B7B}" srcId="{334B3551-664B-4334-BF1F-E23996D41D35}" destId="{878F4850-5941-4A3C-9129-2ECFE0B32ED5}" srcOrd="5" destOrd="0" parTransId="{632BB5FA-C52A-4CF8-96A8-8717A4E2A1A6}" sibTransId="{E7987764-A999-4E74-81FA-1C220AAA9805}"/>
    <dgm:cxn modelId="{BAB21073-86D3-4BBD-B3A4-EB116454FB9E}" type="presOf" srcId="{76EB3F9B-2E05-4C7C-8DE6-4ABBB04CB700}" destId="{27D53F48-8A9E-4AF0-93B2-8CEBDE1BB97C}" srcOrd="0" destOrd="0" presId="urn:microsoft.com/office/officeart/2005/8/layout/vList2"/>
    <dgm:cxn modelId="{6696B444-67EE-403E-976F-A6E3B289E818}" type="presOf" srcId="{7ADBD254-F3A8-45BA-97A2-B10099EAF300}" destId="{8DEC646D-C5DB-4FE2-AC56-684A2AB5DB0E}" srcOrd="0" destOrd="0" presId="urn:microsoft.com/office/officeart/2005/8/layout/vList2"/>
    <dgm:cxn modelId="{0B5032CC-6C4A-4462-96F7-B9B3ED484B19}" type="presOf" srcId="{334B3551-664B-4334-BF1F-E23996D41D35}" destId="{3C98A23B-9912-4DFC-94DE-9675821665F5}" srcOrd="0" destOrd="0" presId="urn:microsoft.com/office/officeart/2005/8/layout/vList2"/>
    <dgm:cxn modelId="{5EE282C3-F707-44AE-AA9F-0B49C4C4D9F6}" type="presOf" srcId="{878F4850-5941-4A3C-9129-2ECFE0B32ED5}" destId="{7B30A21E-1790-47E3-9E16-169E73C13270}" srcOrd="0" destOrd="0" presId="urn:microsoft.com/office/officeart/2005/8/layout/vList2"/>
    <dgm:cxn modelId="{A8350D2B-7E50-4D7F-86C5-E8944A76B7D2}" type="presParOf" srcId="{3C98A23B-9912-4DFC-94DE-9675821665F5}" destId="{27D53F48-8A9E-4AF0-93B2-8CEBDE1BB97C}" srcOrd="0" destOrd="0" presId="urn:microsoft.com/office/officeart/2005/8/layout/vList2"/>
    <dgm:cxn modelId="{0967C14B-CF61-4868-A5C3-27B629CCE081}" type="presParOf" srcId="{3C98A23B-9912-4DFC-94DE-9675821665F5}" destId="{B59A89EE-9D55-421F-8567-5EBE4D230955}" srcOrd="1" destOrd="0" presId="urn:microsoft.com/office/officeart/2005/8/layout/vList2"/>
    <dgm:cxn modelId="{2837CDAF-C9A3-484D-826F-6ACD4E5BE8C8}" type="presParOf" srcId="{3C98A23B-9912-4DFC-94DE-9675821665F5}" destId="{0363741D-5522-44EE-BA48-7952B8DF3484}" srcOrd="2" destOrd="0" presId="urn:microsoft.com/office/officeart/2005/8/layout/vList2"/>
    <dgm:cxn modelId="{21B714EE-D9AF-4D80-90EF-1EF9E84793D2}" type="presParOf" srcId="{3C98A23B-9912-4DFC-94DE-9675821665F5}" destId="{0BF2AA6C-D6FE-42AE-B985-92A0D12CF2D4}" srcOrd="3" destOrd="0" presId="urn:microsoft.com/office/officeart/2005/8/layout/vList2"/>
    <dgm:cxn modelId="{09C6EE83-6752-495E-A011-FA2E490BEB9A}" type="presParOf" srcId="{3C98A23B-9912-4DFC-94DE-9675821665F5}" destId="{3C1371A6-360D-4628-B6B6-D0DCC663AD7A}" srcOrd="4" destOrd="0" presId="urn:microsoft.com/office/officeart/2005/8/layout/vList2"/>
    <dgm:cxn modelId="{5B4C2699-3B54-4C39-AAD2-5B4344C69417}" type="presParOf" srcId="{3C98A23B-9912-4DFC-94DE-9675821665F5}" destId="{6F6B4B09-981E-4FEF-863F-8026D8B0BDFF}" srcOrd="5" destOrd="0" presId="urn:microsoft.com/office/officeart/2005/8/layout/vList2"/>
    <dgm:cxn modelId="{42B80A40-0E5A-4707-BB9D-13271C5AD12F}" type="presParOf" srcId="{3C98A23B-9912-4DFC-94DE-9675821665F5}" destId="{C60C5F13-BC11-46BA-86A0-E8C8DEBDFD2D}" srcOrd="6" destOrd="0" presId="urn:microsoft.com/office/officeart/2005/8/layout/vList2"/>
    <dgm:cxn modelId="{0701A734-5113-45B5-ACB2-68910D55A801}" type="presParOf" srcId="{3C98A23B-9912-4DFC-94DE-9675821665F5}" destId="{51223976-9EDD-44DB-B904-276081631982}" srcOrd="7" destOrd="0" presId="urn:microsoft.com/office/officeart/2005/8/layout/vList2"/>
    <dgm:cxn modelId="{207C6B1A-2067-462D-BF56-7D2AA95C948F}" type="presParOf" srcId="{3C98A23B-9912-4DFC-94DE-9675821665F5}" destId="{8DEC646D-C5DB-4FE2-AC56-684A2AB5DB0E}" srcOrd="8" destOrd="0" presId="urn:microsoft.com/office/officeart/2005/8/layout/vList2"/>
    <dgm:cxn modelId="{F7F118A5-4931-4E0B-BCA6-CEAC562ED291}" type="presParOf" srcId="{3C98A23B-9912-4DFC-94DE-9675821665F5}" destId="{4922431F-3D46-4906-93E0-CF5BE3C812E5}" srcOrd="9" destOrd="0" presId="urn:microsoft.com/office/officeart/2005/8/layout/vList2"/>
    <dgm:cxn modelId="{E8C43D75-66B1-4653-8A23-F814A6380642}"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A44655-23BC-426B-A1D3-DBA21A5E06C1}" type="doc">
      <dgm:prSet loTypeId="urn:microsoft.com/office/officeart/2005/8/layout/default#1" loCatId="list" qsTypeId="urn:microsoft.com/office/officeart/2005/8/quickstyle/simple4" qsCatId="simple" csTypeId="urn:microsoft.com/office/officeart/2005/8/colors/accent1_1" csCatId="accent1" phldr="1"/>
      <dgm:spPr/>
      <dgm:t>
        <a:bodyPr/>
        <a:lstStyle/>
        <a:p>
          <a:endParaRPr lang="en-GB"/>
        </a:p>
      </dgm:t>
    </dgm:pt>
    <dgm:pt modelId="{83F6E7FD-70E1-4A76-A1AF-FCC388D52460}">
      <dgm:prSet custT="1"/>
      <dgm:spPr>
        <a:solidFill>
          <a:srgbClr val="E9EDF4"/>
        </a:solidFill>
      </dgm:spPr>
      <dgm:t>
        <a:bodyPr/>
        <a:lstStyle/>
        <a:p>
          <a:pPr rtl="0"/>
          <a:r>
            <a:rPr lang="en-GB" sz="2000" dirty="0"/>
            <a:t>Ebapiisav personali aeg</a:t>
          </a:r>
        </a:p>
      </dgm:t>
    </dgm:pt>
    <dgm:pt modelId="{4294D75C-FF6A-490B-89E0-D784BD5FE566}" type="parTrans" cxnId="{66506CC1-0D4F-4396-9923-C30BD11E9731}">
      <dgm:prSet/>
      <dgm:spPr/>
      <dgm:t>
        <a:bodyPr/>
        <a:lstStyle/>
        <a:p>
          <a:endParaRPr lang="en-GB"/>
        </a:p>
      </dgm:t>
    </dgm:pt>
    <dgm:pt modelId="{AB1D09F3-042E-4720-8E8A-FE010213911B}" type="sibTrans" cxnId="{66506CC1-0D4F-4396-9923-C30BD11E9731}">
      <dgm:prSet/>
      <dgm:spPr/>
      <dgm:t>
        <a:bodyPr/>
        <a:lstStyle/>
        <a:p>
          <a:endParaRPr lang="en-GB"/>
        </a:p>
      </dgm:t>
    </dgm:pt>
    <dgm:pt modelId="{B7D542DC-DCC0-41DC-80C7-9A69FEA289D3}">
      <dgm:prSet custT="1"/>
      <dgm:spPr>
        <a:solidFill>
          <a:srgbClr val="E9EDF4"/>
        </a:solidFill>
      </dgm:spPr>
      <dgm:t>
        <a:bodyPr/>
        <a:lstStyle/>
        <a:p>
          <a:pPr rtl="0"/>
          <a:r>
            <a:rPr lang="da-DK" sz="2000" dirty="0" err="1" smtClean="0"/>
            <a:t>Konkureerivad</a:t>
          </a:r>
          <a:r>
            <a:rPr lang="da-DK" sz="2000" dirty="0" smtClean="0"/>
            <a:t> </a:t>
          </a:r>
          <a:r>
            <a:rPr lang="da-DK" sz="2000" dirty="0" err="1" smtClean="0"/>
            <a:t>prioriteedid</a:t>
          </a:r>
          <a:r>
            <a:rPr lang="da-DK" sz="2000" dirty="0" smtClean="0"/>
            <a:t> </a:t>
          </a:r>
          <a:r>
            <a:rPr lang="da-DK" sz="2000" dirty="0" err="1" smtClean="0"/>
            <a:t>tervishoiuasutustes</a:t>
          </a:r>
          <a:endParaRPr lang="en-GB" sz="2000" dirty="0"/>
        </a:p>
      </dgm:t>
    </dgm:pt>
    <dgm:pt modelId="{FCAEBAE7-AC45-4F00-927E-BE62BF0017BC}" type="parTrans" cxnId="{844BDDF2-E511-4CA0-9D03-A1EBA106C7CE}">
      <dgm:prSet/>
      <dgm:spPr/>
      <dgm:t>
        <a:bodyPr/>
        <a:lstStyle/>
        <a:p>
          <a:endParaRPr lang="en-GB"/>
        </a:p>
      </dgm:t>
    </dgm:pt>
    <dgm:pt modelId="{E9F4B001-4EA5-4C05-8F49-4723F7DBCE17}" type="sibTrans" cxnId="{844BDDF2-E511-4CA0-9D03-A1EBA106C7CE}">
      <dgm:prSet/>
      <dgm:spPr/>
      <dgm:t>
        <a:bodyPr/>
        <a:lstStyle/>
        <a:p>
          <a:endParaRPr lang="en-GB"/>
        </a:p>
      </dgm:t>
    </dgm:pt>
    <dgm:pt modelId="{E9709261-A308-46C1-9C43-9678B5B6E0B5}">
      <dgm:prSet custT="1"/>
      <dgm:spPr>
        <a:solidFill>
          <a:srgbClr val="E9EDF4"/>
        </a:solidFill>
      </dgm:spPr>
      <dgm:t>
        <a:bodyPr/>
        <a:lstStyle/>
        <a:p>
          <a:pPr rtl="0"/>
          <a:r>
            <a:rPr lang="en-GB" sz="2000" dirty="0"/>
            <a:t>Koormav nõusolekuprotsess</a:t>
          </a:r>
        </a:p>
      </dgm:t>
    </dgm:pt>
    <dgm:pt modelId="{18ECF3B5-3EED-4F2D-841F-93E1E441882C}" type="parTrans" cxnId="{BD371075-5CC8-4094-96E7-5A1B665F13BE}">
      <dgm:prSet/>
      <dgm:spPr/>
      <dgm:t>
        <a:bodyPr/>
        <a:lstStyle/>
        <a:p>
          <a:endParaRPr lang="en-GB"/>
        </a:p>
      </dgm:t>
    </dgm:pt>
    <dgm:pt modelId="{175838A2-69DE-4CA1-820E-641778B6B45C}" type="sibTrans" cxnId="{BD371075-5CC8-4094-96E7-5A1B665F13BE}">
      <dgm:prSet/>
      <dgm:spPr/>
      <dgm:t>
        <a:bodyPr/>
        <a:lstStyle/>
        <a:p>
          <a:endParaRPr lang="en-GB"/>
        </a:p>
      </dgm:t>
    </dgm:pt>
    <dgm:pt modelId="{51AC771A-A265-4CC6-A2C0-1EFF4DB8AE92}">
      <dgm:prSet custT="1"/>
      <dgm:spPr>
        <a:solidFill>
          <a:srgbClr val="E9EDF4"/>
        </a:solidFill>
      </dgm:spPr>
      <dgm:t>
        <a:bodyPr/>
        <a:lstStyle/>
        <a:p>
          <a:pPr rtl="0"/>
          <a:r>
            <a:rPr lang="en-GB" sz="2000" dirty="0"/>
            <a:t>Arvatavad testieelsed nõustamisvajadused</a:t>
          </a:r>
        </a:p>
      </dgm:t>
    </dgm:pt>
    <dgm:pt modelId="{B3E120A2-95F8-4954-916B-533A0875E9CF}" type="parTrans" cxnId="{CC4850EA-AF77-4380-8929-2225B6E161A0}">
      <dgm:prSet/>
      <dgm:spPr/>
      <dgm:t>
        <a:bodyPr/>
        <a:lstStyle/>
        <a:p>
          <a:endParaRPr lang="en-GB"/>
        </a:p>
      </dgm:t>
    </dgm:pt>
    <dgm:pt modelId="{80FE0A50-E53E-426D-B8B7-14A9428094C5}" type="sibTrans" cxnId="{CC4850EA-AF77-4380-8929-2225B6E161A0}">
      <dgm:prSet/>
      <dgm:spPr/>
      <dgm:t>
        <a:bodyPr/>
        <a:lstStyle/>
        <a:p>
          <a:endParaRPr lang="en-GB"/>
        </a:p>
      </dgm:t>
    </dgm:pt>
    <dgm:pt modelId="{60BD4D27-092D-45F9-A848-E24C9EEE12DD}">
      <dgm:prSet custT="1"/>
      <dgm:spPr>
        <a:solidFill>
          <a:srgbClr val="E9EDF4"/>
        </a:solidFill>
      </dgm:spPr>
      <dgm:t>
        <a:bodyPr/>
        <a:lstStyle/>
        <a:p>
          <a:pPr rtl="0"/>
          <a:r>
            <a:rPr lang="en-GB" sz="2000" dirty="0"/>
            <a:t>Personali vähesed teadmised ja väljaõpe</a:t>
          </a:r>
        </a:p>
      </dgm:t>
    </dgm:pt>
    <dgm:pt modelId="{43506FD8-3732-4B0C-AFEB-C928D2A05786}" type="parTrans" cxnId="{64AE5A37-FD82-4C89-AF69-1BBDF67C0847}">
      <dgm:prSet/>
      <dgm:spPr/>
      <dgm:t>
        <a:bodyPr/>
        <a:lstStyle/>
        <a:p>
          <a:endParaRPr lang="en-GB"/>
        </a:p>
      </dgm:t>
    </dgm:pt>
    <dgm:pt modelId="{8F576213-9A82-4DF0-BAC6-648624AEDB73}" type="sibTrans" cxnId="{64AE5A37-FD82-4C89-AF69-1BBDF67C0847}">
      <dgm:prSet/>
      <dgm:spPr/>
      <dgm:t>
        <a:bodyPr/>
        <a:lstStyle/>
        <a:p>
          <a:endParaRPr lang="en-GB"/>
        </a:p>
      </dgm:t>
    </dgm:pt>
    <dgm:pt modelId="{401BFFEE-AD8F-4523-802F-D9A62BF2E289}">
      <dgm:prSet custT="1"/>
      <dgm:spPr>
        <a:solidFill>
          <a:srgbClr val="E9EDF4"/>
        </a:solidFill>
      </dgm:spPr>
      <dgm:t>
        <a:bodyPr/>
        <a:lstStyle/>
        <a:p>
          <a:pPr rtl="0"/>
          <a:r>
            <a:rPr lang="en-GB" sz="2000" dirty="0"/>
            <a:t>Arvatav pädevuse puudumine</a:t>
          </a:r>
        </a:p>
      </dgm:t>
    </dgm:pt>
    <dgm:pt modelId="{50071CDB-6593-4A39-8351-CBCA5313442A}" type="parTrans" cxnId="{2B64DD90-257D-418C-BF30-E31ACBD08AB5}">
      <dgm:prSet/>
      <dgm:spPr/>
      <dgm:t>
        <a:bodyPr/>
        <a:lstStyle/>
        <a:p>
          <a:endParaRPr lang="en-GB"/>
        </a:p>
      </dgm:t>
    </dgm:pt>
    <dgm:pt modelId="{ADED49C6-A8A2-499C-8E37-CBF14233B64C}" type="sibTrans" cxnId="{2B64DD90-257D-418C-BF30-E31ACBD08AB5}">
      <dgm:prSet/>
      <dgm:spPr/>
      <dgm:t>
        <a:bodyPr/>
        <a:lstStyle/>
        <a:p>
          <a:endParaRPr lang="en-GB"/>
        </a:p>
      </dgm:t>
    </dgm:pt>
    <dgm:pt modelId="{ED65AC40-0811-421A-9709-1B5F72B29F41}">
      <dgm:prSet custT="1"/>
      <dgm:spPr>
        <a:solidFill>
          <a:srgbClr val="E9EDF4"/>
        </a:solidFill>
      </dgm:spPr>
      <dgm:t>
        <a:bodyPr/>
        <a:lstStyle/>
        <a:p>
          <a:pPr rtl="0"/>
          <a:r>
            <a:rPr lang="en-GB" sz="2000" dirty="0"/>
            <a:t>Arvamus, et patsiendil risk puudub</a:t>
          </a:r>
        </a:p>
      </dgm:t>
    </dgm:pt>
    <dgm:pt modelId="{C98B3752-FAAA-4E50-9F90-FD7E97327F99}" type="parTrans" cxnId="{3617BE7D-CD22-4FAE-93C6-6251CDD0D3AA}">
      <dgm:prSet/>
      <dgm:spPr/>
      <dgm:t>
        <a:bodyPr/>
        <a:lstStyle/>
        <a:p>
          <a:endParaRPr lang="en-GB"/>
        </a:p>
      </dgm:t>
    </dgm:pt>
    <dgm:pt modelId="{330E3C11-FEC5-477A-82B2-3DE291E78E65}" type="sibTrans" cxnId="{3617BE7D-CD22-4FAE-93C6-6251CDD0D3AA}">
      <dgm:prSet/>
      <dgm:spPr/>
      <dgm:t>
        <a:bodyPr/>
        <a:lstStyle/>
        <a:p>
          <a:endParaRPr lang="en-GB"/>
        </a:p>
      </dgm:t>
    </dgm:pt>
    <dgm:pt modelId="{CFF76408-F633-4FE3-98B8-27643D5179FC}">
      <dgm:prSet custT="1"/>
      <dgm:spPr>
        <a:solidFill>
          <a:srgbClr val="E9EDF4"/>
        </a:solidFill>
      </dgm:spPr>
      <dgm:t>
        <a:bodyPr/>
        <a:lstStyle/>
        <a:p>
          <a:pPr rtl="0"/>
          <a:r>
            <a:rPr lang="en-GB" sz="2000" dirty="0"/>
            <a:t>Mure, et patsient võib olla häiritud/solvunud</a:t>
          </a:r>
        </a:p>
      </dgm:t>
    </dgm:pt>
    <dgm:pt modelId="{02C19CDD-A66C-452F-899B-21DB3EEBC21E}" type="parTrans" cxnId="{75E523DD-2A0C-402A-837B-5253BCB65958}">
      <dgm:prSet/>
      <dgm:spPr/>
      <dgm:t>
        <a:bodyPr/>
        <a:lstStyle/>
        <a:p>
          <a:endParaRPr lang="en-GB"/>
        </a:p>
      </dgm:t>
    </dgm:pt>
    <dgm:pt modelId="{449C83D1-B356-4DE0-955C-19BD781D3D27}" type="sibTrans" cxnId="{75E523DD-2A0C-402A-837B-5253BCB65958}">
      <dgm:prSet/>
      <dgm:spPr/>
      <dgm:t>
        <a:bodyPr/>
        <a:lstStyle/>
        <a:p>
          <a:endParaRPr lang="en-GB"/>
        </a:p>
      </dgm:t>
    </dgm:pt>
    <dgm:pt modelId="{A9ACFE0A-A192-462C-B105-864296622DDF}">
      <dgm:prSet custT="1"/>
      <dgm:spPr>
        <a:solidFill>
          <a:srgbClr val="E9EDF4"/>
        </a:solidFill>
      </dgm:spPr>
      <dgm:t>
        <a:bodyPr/>
        <a:lstStyle/>
        <a:p>
          <a:pPr rtl="0"/>
          <a:r>
            <a:rPr lang="da-DK" sz="2000" dirty="0" err="1" smtClean="0"/>
            <a:t>Ebapiisav</a:t>
          </a:r>
          <a:r>
            <a:rPr lang="da-DK" sz="2000" dirty="0" smtClean="0"/>
            <a:t> </a:t>
          </a:r>
          <a:r>
            <a:rPr lang="da-DK" sz="2000" dirty="0" err="1" smtClean="0"/>
            <a:t>tasustamine</a:t>
          </a:r>
          <a:endParaRPr lang="en-GB" sz="2000" dirty="0"/>
        </a:p>
      </dgm:t>
    </dgm:pt>
    <dgm:pt modelId="{63DCC565-0EDB-45BF-9D69-E489DDD5309E}" type="parTrans" cxnId="{7A944F0E-3BA7-4B86-B159-3CE4CA0CA103}">
      <dgm:prSet/>
      <dgm:spPr/>
      <dgm:t>
        <a:bodyPr/>
        <a:lstStyle/>
        <a:p>
          <a:endParaRPr lang="en-GB"/>
        </a:p>
      </dgm:t>
    </dgm:pt>
    <dgm:pt modelId="{206555FF-2C17-4C83-A198-916177E76717}" type="sibTrans" cxnId="{7A944F0E-3BA7-4B86-B159-3CE4CA0CA103}">
      <dgm:prSet/>
      <dgm:spPr/>
      <dgm:t>
        <a:bodyPr/>
        <a:lstStyle/>
        <a:p>
          <a:endParaRPr lang="en-GB"/>
        </a:p>
      </dgm:t>
    </dgm:pt>
    <dgm:pt modelId="{C543961F-9724-4356-93D6-7CA7C548C28E}" type="pres">
      <dgm:prSet presAssocID="{3CA44655-23BC-426B-A1D3-DBA21A5E06C1}" presName="diagram" presStyleCnt="0">
        <dgm:presLayoutVars>
          <dgm:dir/>
          <dgm:resizeHandles val="exact"/>
        </dgm:presLayoutVars>
      </dgm:prSet>
      <dgm:spPr/>
      <dgm:t>
        <a:bodyPr/>
        <a:lstStyle/>
        <a:p>
          <a:endParaRPr lang="et-EE"/>
        </a:p>
      </dgm:t>
    </dgm:pt>
    <dgm:pt modelId="{F1123189-F143-497B-B2C8-45A6C08A1A18}" type="pres">
      <dgm:prSet presAssocID="{83F6E7FD-70E1-4A76-A1AF-FCC388D52460}" presName="node" presStyleLbl="node1" presStyleIdx="0" presStyleCnt="9">
        <dgm:presLayoutVars>
          <dgm:bulletEnabled val="1"/>
        </dgm:presLayoutVars>
      </dgm:prSet>
      <dgm:spPr/>
      <dgm:t>
        <a:bodyPr/>
        <a:lstStyle/>
        <a:p>
          <a:endParaRPr lang="et-EE"/>
        </a:p>
      </dgm:t>
    </dgm:pt>
    <dgm:pt modelId="{A04AE286-7F55-4021-9D1F-DC6AD27FC575}" type="pres">
      <dgm:prSet presAssocID="{AB1D09F3-042E-4720-8E8A-FE010213911B}" presName="sibTrans" presStyleCnt="0"/>
      <dgm:spPr/>
    </dgm:pt>
    <dgm:pt modelId="{6FC90B51-8B25-45E6-BE39-E3F93F9669F8}" type="pres">
      <dgm:prSet presAssocID="{B7D542DC-DCC0-41DC-80C7-9A69FEA289D3}" presName="node" presStyleLbl="node1" presStyleIdx="1" presStyleCnt="9">
        <dgm:presLayoutVars>
          <dgm:bulletEnabled val="1"/>
        </dgm:presLayoutVars>
      </dgm:prSet>
      <dgm:spPr/>
      <dgm:t>
        <a:bodyPr/>
        <a:lstStyle/>
        <a:p>
          <a:endParaRPr lang="et-EE"/>
        </a:p>
      </dgm:t>
    </dgm:pt>
    <dgm:pt modelId="{A4BBACE6-26EA-418E-91AD-CEF3CB1A1D83}" type="pres">
      <dgm:prSet presAssocID="{E9F4B001-4EA5-4C05-8F49-4723F7DBCE17}" presName="sibTrans" presStyleCnt="0"/>
      <dgm:spPr/>
    </dgm:pt>
    <dgm:pt modelId="{757094CE-6C80-4F0E-9665-8BC2B2AD35BA}" type="pres">
      <dgm:prSet presAssocID="{E9709261-A308-46C1-9C43-9678B5B6E0B5}" presName="node" presStyleLbl="node1" presStyleIdx="2" presStyleCnt="9">
        <dgm:presLayoutVars>
          <dgm:bulletEnabled val="1"/>
        </dgm:presLayoutVars>
      </dgm:prSet>
      <dgm:spPr/>
      <dgm:t>
        <a:bodyPr/>
        <a:lstStyle/>
        <a:p>
          <a:endParaRPr lang="et-EE"/>
        </a:p>
      </dgm:t>
    </dgm:pt>
    <dgm:pt modelId="{880EC16C-9F87-432A-BA0F-2D5EC4AE71F8}" type="pres">
      <dgm:prSet presAssocID="{175838A2-69DE-4CA1-820E-641778B6B45C}" presName="sibTrans" presStyleCnt="0"/>
      <dgm:spPr/>
    </dgm:pt>
    <dgm:pt modelId="{1A4DEC29-3A0A-486F-84CF-402990314DD1}" type="pres">
      <dgm:prSet presAssocID="{51AC771A-A265-4CC6-A2C0-1EFF4DB8AE92}" presName="node" presStyleLbl="node1" presStyleIdx="3" presStyleCnt="9">
        <dgm:presLayoutVars>
          <dgm:bulletEnabled val="1"/>
        </dgm:presLayoutVars>
      </dgm:prSet>
      <dgm:spPr/>
      <dgm:t>
        <a:bodyPr/>
        <a:lstStyle/>
        <a:p>
          <a:endParaRPr lang="et-EE"/>
        </a:p>
      </dgm:t>
    </dgm:pt>
    <dgm:pt modelId="{0F37904F-73E1-4D83-88FF-85BE02BD85E0}" type="pres">
      <dgm:prSet presAssocID="{80FE0A50-E53E-426D-B8B7-14A9428094C5}" presName="sibTrans" presStyleCnt="0"/>
      <dgm:spPr/>
    </dgm:pt>
    <dgm:pt modelId="{6BEB5A50-E3F4-45FF-A79B-13AE80EF0E70}" type="pres">
      <dgm:prSet presAssocID="{60BD4D27-092D-45F9-A848-E24C9EEE12DD}" presName="node" presStyleLbl="node1" presStyleIdx="4" presStyleCnt="9">
        <dgm:presLayoutVars>
          <dgm:bulletEnabled val="1"/>
        </dgm:presLayoutVars>
      </dgm:prSet>
      <dgm:spPr/>
      <dgm:t>
        <a:bodyPr/>
        <a:lstStyle/>
        <a:p>
          <a:endParaRPr lang="et-EE"/>
        </a:p>
      </dgm:t>
    </dgm:pt>
    <dgm:pt modelId="{2C8E0883-8B27-4FF0-9BFD-1E60B78951A1}" type="pres">
      <dgm:prSet presAssocID="{8F576213-9A82-4DF0-BAC6-648624AEDB73}" presName="sibTrans" presStyleCnt="0"/>
      <dgm:spPr/>
    </dgm:pt>
    <dgm:pt modelId="{2A5C8191-C99A-4A7E-B82D-7872A4AC7765}" type="pres">
      <dgm:prSet presAssocID="{401BFFEE-AD8F-4523-802F-D9A62BF2E289}" presName="node" presStyleLbl="node1" presStyleIdx="5" presStyleCnt="9">
        <dgm:presLayoutVars>
          <dgm:bulletEnabled val="1"/>
        </dgm:presLayoutVars>
      </dgm:prSet>
      <dgm:spPr/>
      <dgm:t>
        <a:bodyPr/>
        <a:lstStyle/>
        <a:p>
          <a:endParaRPr lang="et-EE"/>
        </a:p>
      </dgm:t>
    </dgm:pt>
    <dgm:pt modelId="{AFA8A886-DA4D-46A6-88FB-D420E6A544FD}" type="pres">
      <dgm:prSet presAssocID="{ADED49C6-A8A2-499C-8E37-CBF14233B64C}" presName="sibTrans" presStyleCnt="0"/>
      <dgm:spPr/>
    </dgm:pt>
    <dgm:pt modelId="{9F11AC9B-08BE-4414-94F3-7DACA09C5625}" type="pres">
      <dgm:prSet presAssocID="{ED65AC40-0811-421A-9709-1B5F72B29F41}" presName="node" presStyleLbl="node1" presStyleIdx="6" presStyleCnt="9">
        <dgm:presLayoutVars>
          <dgm:bulletEnabled val="1"/>
        </dgm:presLayoutVars>
      </dgm:prSet>
      <dgm:spPr/>
      <dgm:t>
        <a:bodyPr/>
        <a:lstStyle/>
        <a:p>
          <a:endParaRPr lang="et-EE"/>
        </a:p>
      </dgm:t>
    </dgm:pt>
    <dgm:pt modelId="{50127BF1-FA9D-40FF-9788-E4435CB38B5D}" type="pres">
      <dgm:prSet presAssocID="{330E3C11-FEC5-477A-82B2-3DE291E78E65}" presName="sibTrans" presStyleCnt="0"/>
      <dgm:spPr/>
    </dgm:pt>
    <dgm:pt modelId="{17103DD4-DD83-4FB1-ACF9-6AE406429A74}" type="pres">
      <dgm:prSet presAssocID="{CFF76408-F633-4FE3-98B8-27643D5179FC}" presName="node" presStyleLbl="node1" presStyleIdx="7" presStyleCnt="9">
        <dgm:presLayoutVars>
          <dgm:bulletEnabled val="1"/>
        </dgm:presLayoutVars>
      </dgm:prSet>
      <dgm:spPr/>
      <dgm:t>
        <a:bodyPr/>
        <a:lstStyle/>
        <a:p>
          <a:endParaRPr lang="et-EE"/>
        </a:p>
      </dgm:t>
    </dgm:pt>
    <dgm:pt modelId="{FE932FFF-DF40-4442-8A55-8D625FABDF99}" type="pres">
      <dgm:prSet presAssocID="{449C83D1-B356-4DE0-955C-19BD781D3D27}" presName="sibTrans" presStyleCnt="0"/>
      <dgm:spPr/>
    </dgm:pt>
    <dgm:pt modelId="{64532116-9E00-4FA9-A95D-A740105CDBE4}" type="pres">
      <dgm:prSet presAssocID="{A9ACFE0A-A192-462C-B105-864296622DDF}" presName="node" presStyleLbl="node1" presStyleIdx="8" presStyleCnt="9">
        <dgm:presLayoutVars>
          <dgm:bulletEnabled val="1"/>
        </dgm:presLayoutVars>
      </dgm:prSet>
      <dgm:spPr/>
      <dgm:t>
        <a:bodyPr/>
        <a:lstStyle/>
        <a:p>
          <a:endParaRPr lang="et-EE"/>
        </a:p>
      </dgm:t>
    </dgm:pt>
  </dgm:ptLst>
  <dgm:cxnLst>
    <dgm:cxn modelId="{75E523DD-2A0C-402A-837B-5253BCB65958}" srcId="{3CA44655-23BC-426B-A1D3-DBA21A5E06C1}" destId="{CFF76408-F633-4FE3-98B8-27643D5179FC}" srcOrd="7" destOrd="0" parTransId="{02C19CDD-A66C-452F-899B-21DB3EEBC21E}" sibTransId="{449C83D1-B356-4DE0-955C-19BD781D3D27}"/>
    <dgm:cxn modelId="{A0452CBF-54CE-4D6C-9D3E-A2A47D802346}" type="presOf" srcId="{B7D542DC-DCC0-41DC-80C7-9A69FEA289D3}" destId="{6FC90B51-8B25-45E6-BE39-E3F93F9669F8}" srcOrd="0" destOrd="0" presId="urn:microsoft.com/office/officeart/2005/8/layout/default#1"/>
    <dgm:cxn modelId="{4EA37E63-4ECB-48F2-B772-24D3C50CDB3A}" type="presOf" srcId="{83F6E7FD-70E1-4A76-A1AF-FCC388D52460}" destId="{F1123189-F143-497B-B2C8-45A6C08A1A18}" srcOrd="0" destOrd="0" presId="urn:microsoft.com/office/officeart/2005/8/layout/default#1"/>
    <dgm:cxn modelId="{5A338639-916F-4182-B333-B0C29DD83E33}" type="presOf" srcId="{CFF76408-F633-4FE3-98B8-27643D5179FC}" destId="{17103DD4-DD83-4FB1-ACF9-6AE406429A74}" srcOrd="0" destOrd="0" presId="urn:microsoft.com/office/officeart/2005/8/layout/default#1"/>
    <dgm:cxn modelId="{3617BE7D-CD22-4FAE-93C6-6251CDD0D3AA}" srcId="{3CA44655-23BC-426B-A1D3-DBA21A5E06C1}" destId="{ED65AC40-0811-421A-9709-1B5F72B29F41}" srcOrd="6" destOrd="0" parTransId="{C98B3752-FAAA-4E50-9F90-FD7E97327F99}" sibTransId="{330E3C11-FEC5-477A-82B2-3DE291E78E65}"/>
    <dgm:cxn modelId="{94C2A209-928A-44F2-BBE6-32FEB3BBE125}" type="presOf" srcId="{51AC771A-A265-4CC6-A2C0-1EFF4DB8AE92}" destId="{1A4DEC29-3A0A-486F-84CF-402990314DD1}" srcOrd="0" destOrd="0" presId="urn:microsoft.com/office/officeart/2005/8/layout/default#1"/>
    <dgm:cxn modelId="{23E8AF8E-0B1E-4727-BA60-EB7F1E17B851}" type="presOf" srcId="{ED65AC40-0811-421A-9709-1B5F72B29F41}" destId="{9F11AC9B-08BE-4414-94F3-7DACA09C5625}" srcOrd="0" destOrd="0" presId="urn:microsoft.com/office/officeart/2005/8/layout/default#1"/>
    <dgm:cxn modelId="{C3A0F3AA-578A-4DC4-AC22-45919E4AC291}" type="presOf" srcId="{60BD4D27-092D-45F9-A848-E24C9EEE12DD}" destId="{6BEB5A50-E3F4-45FF-A79B-13AE80EF0E70}" srcOrd="0" destOrd="0" presId="urn:microsoft.com/office/officeart/2005/8/layout/default#1"/>
    <dgm:cxn modelId="{2A469341-CEA0-41A7-B25B-A29047ABAE64}" type="presOf" srcId="{E9709261-A308-46C1-9C43-9678B5B6E0B5}" destId="{757094CE-6C80-4F0E-9665-8BC2B2AD35BA}" srcOrd="0" destOrd="0" presId="urn:microsoft.com/office/officeart/2005/8/layout/default#1"/>
    <dgm:cxn modelId="{2B64DD90-257D-418C-BF30-E31ACBD08AB5}" srcId="{3CA44655-23BC-426B-A1D3-DBA21A5E06C1}" destId="{401BFFEE-AD8F-4523-802F-D9A62BF2E289}" srcOrd="5" destOrd="0" parTransId="{50071CDB-6593-4A39-8351-CBCA5313442A}" sibTransId="{ADED49C6-A8A2-499C-8E37-CBF14233B64C}"/>
    <dgm:cxn modelId="{CC4850EA-AF77-4380-8929-2225B6E161A0}" srcId="{3CA44655-23BC-426B-A1D3-DBA21A5E06C1}" destId="{51AC771A-A265-4CC6-A2C0-1EFF4DB8AE92}" srcOrd="3" destOrd="0" parTransId="{B3E120A2-95F8-4954-916B-533A0875E9CF}" sibTransId="{80FE0A50-E53E-426D-B8B7-14A9428094C5}"/>
    <dgm:cxn modelId="{7E2D5D5C-4AF2-4AC4-9953-C1083A835120}" type="presOf" srcId="{A9ACFE0A-A192-462C-B105-864296622DDF}" destId="{64532116-9E00-4FA9-A95D-A740105CDBE4}" srcOrd="0" destOrd="0" presId="urn:microsoft.com/office/officeart/2005/8/layout/default#1"/>
    <dgm:cxn modelId="{64AE5A37-FD82-4C89-AF69-1BBDF67C0847}" srcId="{3CA44655-23BC-426B-A1D3-DBA21A5E06C1}" destId="{60BD4D27-092D-45F9-A848-E24C9EEE12DD}" srcOrd="4" destOrd="0" parTransId="{43506FD8-3732-4B0C-AFEB-C928D2A05786}" sibTransId="{8F576213-9A82-4DF0-BAC6-648624AEDB73}"/>
    <dgm:cxn modelId="{7A944F0E-3BA7-4B86-B159-3CE4CA0CA103}" srcId="{3CA44655-23BC-426B-A1D3-DBA21A5E06C1}" destId="{A9ACFE0A-A192-462C-B105-864296622DDF}" srcOrd="8" destOrd="0" parTransId="{63DCC565-0EDB-45BF-9D69-E489DDD5309E}" sibTransId="{206555FF-2C17-4C83-A198-916177E76717}"/>
    <dgm:cxn modelId="{844BDDF2-E511-4CA0-9D03-A1EBA106C7CE}" srcId="{3CA44655-23BC-426B-A1D3-DBA21A5E06C1}" destId="{B7D542DC-DCC0-41DC-80C7-9A69FEA289D3}" srcOrd="1" destOrd="0" parTransId="{FCAEBAE7-AC45-4F00-927E-BE62BF0017BC}" sibTransId="{E9F4B001-4EA5-4C05-8F49-4723F7DBCE17}"/>
    <dgm:cxn modelId="{94C85F08-E42B-4C95-B71A-1E1B86D5D6EC}" type="presOf" srcId="{3CA44655-23BC-426B-A1D3-DBA21A5E06C1}" destId="{C543961F-9724-4356-93D6-7CA7C548C28E}" srcOrd="0" destOrd="0" presId="urn:microsoft.com/office/officeart/2005/8/layout/default#1"/>
    <dgm:cxn modelId="{BD371075-5CC8-4094-96E7-5A1B665F13BE}" srcId="{3CA44655-23BC-426B-A1D3-DBA21A5E06C1}" destId="{E9709261-A308-46C1-9C43-9678B5B6E0B5}" srcOrd="2" destOrd="0" parTransId="{18ECF3B5-3EED-4F2D-841F-93E1E441882C}" sibTransId="{175838A2-69DE-4CA1-820E-641778B6B45C}"/>
    <dgm:cxn modelId="{66506CC1-0D4F-4396-9923-C30BD11E9731}" srcId="{3CA44655-23BC-426B-A1D3-DBA21A5E06C1}" destId="{83F6E7FD-70E1-4A76-A1AF-FCC388D52460}" srcOrd="0" destOrd="0" parTransId="{4294D75C-FF6A-490B-89E0-D784BD5FE566}" sibTransId="{AB1D09F3-042E-4720-8E8A-FE010213911B}"/>
    <dgm:cxn modelId="{BDBF7FB8-EB96-4ABD-B4E7-1FCDC0B75747}" type="presOf" srcId="{401BFFEE-AD8F-4523-802F-D9A62BF2E289}" destId="{2A5C8191-C99A-4A7E-B82D-7872A4AC7765}" srcOrd="0" destOrd="0" presId="urn:microsoft.com/office/officeart/2005/8/layout/default#1"/>
    <dgm:cxn modelId="{A5C5A397-264D-4496-A699-0414C00B44C5}" type="presParOf" srcId="{C543961F-9724-4356-93D6-7CA7C548C28E}" destId="{F1123189-F143-497B-B2C8-45A6C08A1A18}" srcOrd="0" destOrd="0" presId="urn:microsoft.com/office/officeart/2005/8/layout/default#1"/>
    <dgm:cxn modelId="{E059714B-B2C7-4737-BF13-C77FA9AFB2B3}" type="presParOf" srcId="{C543961F-9724-4356-93D6-7CA7C548C28E}" destId="{A04AE286-7F55-4021-9D1F-DC6AD27FC575}" srcOrd="1" destOrd="0" presId="urn:microsoft.com/office/officeart/2005/8/layout/default#1"/>
    <dgm:cxn modelId="{5A436A11-6151-4D1B-9DED-2156CCC7C940}" type="presParOf" srcId="{C543961F-9724-4356-93D6-7CA7C548C28E}" destId="{6FC90B51-8B25-45E6-BE39-E3F93F9669F8}" srcOrd="2" destOrd="0" presId="urn:microsoft.com/office/officeart/2005/8/layout/default#1"/>
    <dgm:cxn modelId="{22219083-611C-4162-BFA7-457645C58FC8}" type="presParOf" srcId="{C543961F-9724-4356-93D6-7CA7C548C28E}" destId="{A4BBACE6-26EA-418E-91AD-CEF3CB1A1D83}" srcOrd="3" destOrd="0" presId="urn:microsoft.com/office/officeart/2005/8/layout/default#1"/>
    <dgm:cxn modelId="{23792F06-AAA0-4669-BBC4-E5DCD4C79642}" type="presParOf" srcId="{C543961F-9724-4356-93D6-7CA7C548C28E}" destId="{757094CE-6C80-4F0E-9665-8BC2B2AD35BA}" srcOrd="4" destOrd="0" presId="urn:microsoft.com/office/officeart/2005/8/layout/default#1"/>
    <dgm:cxn modelId="{A9C0A418-9980-4AF0-A37E-7BD3DFA0DECB}" type="presParOf" srcId="{C543961F-9724-4356-93D6-7CA7C548C28E}" destId="{880EC16C-9F87-432A-BA0F-2D5EC4AE71F8}" srcOrd="5" destOrd="0" presId="urn:microsoft.com/office/officeart/2005/8/layout/default#1"/>
    <dgm:cxn modelId="{8BDE5A66-FD18-4783-A1E6-EF78014EC866}" type="presParOf" srcId="{C543961F-9724-4356-93D6-7CA7C548C28E}" destId="{1A4DEC29-3A0A-486F-84CF-402990314DD1}" srcOrd="6" destOrd="0" presId="urn:microsoft.com/office/officeart/2005/8/layout/default#1"/>
    <dgm:cxn modelId="{2A240F05-4369-4DC9-888D-3D6B787D5D58}" type="presParOf" srcId="{C543961F-9724-4356-93D6-7CA7C548C28E}" destId="{0F37904F-73E1-4D83-88FF-85BE02BD85E0}" srcOrd="7" destOrd="0" presId="urn:microsoft.com/office/officeart/2005/8/layout/default#1"/>
    <dgm:cxn modelId="{08A344EB-13D8-49B8-BD6F-3C4C3444EB82}" type="presParOf" srcId="{C543961F-9724-4356-93D6-7CA7C548C28E}" destId="{6BEB5A50-E3F4-45FF-A79B-13AE80EF0E70}" srcOrd="8" destOrd="0" presId="urn:microsoft.com/office/officeart/2005/8/layout/default#1"/>
    <dgm:cxn modelId="{4A108427-83C2-4DC3-8C61-A5E6D75BFDA8}" type="presParOf" srcId="{C543961F-9724-4356-93D6-7CA7C548C28E}" destId="{2C8E0883-8B27-4FF0-9BFD-1E60B78951A1}" srcOrd="9" destOrd="0" presId="urn:microsoft.com/office/officeart/2005/8/layout/default#1"/>
    <dgm:cxn modelId="{7029AFC0-365D-407B-BA75-D7CF5915C18F}" type="presParOf" srcId="{C543961F-9724-4356-93D6-7CA7C548C28E}" destId="{2A5C8191-C99A-4A7E-B82D-7872A4AC7765}" srcOrd="10" destOrd="0" presId="urn:microsoft.com/office/officeart/2005/8/layout/default#1"/>
    <dgm:cxn modelId="{94EF3FCF-70D1-460F-B3CA-4DBE29BE3A85}" type="presParOf" srcId="{C543961F-9724-4356-93D6-7CA7C548C28E}" destId="{AFA8A886-DA4D-46A6-88FB-D420E6A544FD}" srcOrd="11" destOrd="0" presId="urn:microsoft.com/office/officeart/2005/8/layout/default#1"/>
    <dgm:cxn modelId="{C1CEF29A-FEEA-40D7-B77C-2935F84E66B3}" type="presParOf" srcId="{C543961F-9724-4356-93D6-7CA7C548C28E}" destId="{9F11AC9B-08BE-4414-94F3-7DACA09C5625}" srcOrd="12" destOrd="0" presId="urn:microsoft.com/office/officeart/2005/8/layout/default#1"/>
    <dgm:cxn modelId="{3EC28A64-C16C-4260-9B6C-50D78A5825B1}" type="presParOf" srcId="{C543961F-9724-4356-93D6-7CA7C548C28E}" destId="{50127BF1-FA9D-40FF-9788-E4435CB38B5D}" srcOrd="13" destOrd="0" presId="urn:microsoft.com/office/officeart/2005/8/layout/default#1"/>
    <dgm:cxn modelId="{85D049EF-3D44-47AA-9F0D-B25A26AA3552}" type="presParOf" srcId="{C543961F-9724-4356-93D6-7CA7C548C28E}" destId="{17103DD4-DD83-4FB1-ACF9-6AE406429A74}" srcOrd="14" destOrd="0" presId="urn:microsoft.com/office/officeart/2005/8/layout/default#1"/>
    <dgm:cxn modelId="{5E6399CE-2363-43EA-A61D-872962D98E05}" type="presParOf" srcId="{C543961F-9724-4356-93D6-7CA7C548C28E}" destId="{FE932FFF-DF40-4442-8A55-8D625FABDF99}" srcOrd="15" destOrd="0" presId="urn:microsoft.com/office/officeart/2005/8/layout/default#1"/>
    <dgm:cxn modelId="{8D7AC930-F221-4DDA-B60A-3A1A1373C637}" type="presParOf" srcId="{C543961F-9724-4356-93D6-7CA7C548C28E}" destId="{64532116-9E00-4FA9-A95D-A740105CDBE4}" srcOrd="1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HIV-</a:t>
          </a:r>
          <a:r>
            <a:rPr lang="en-GB" sz="2000" b="0" dirty="0" err="1">
              <a:solidFill>
                <a:schemeClr val="tx1"/>
              </a:solidFill>
            </a:rPr>
            <a:t>epideemia</a:t>
          </a:r>
          <a:r>
            <a:rPr lang="en-GB" sz="2000" b="0" dirty="0">
              <a:solidFill>
                <a:schemeClr val="tx1"/>
              </a:solidFill>
            </a:rPr>
            <a:t> </a:t>
          </a:r>
          <a:r>
            <a:rPr lang="en-GB" sz="2000" b="0" dirty="0" err="1">
              <a:solidFill>
                <a:schemeClr val="tx1"/>
              </a:solidFill>
            </a:rPr>
            <a:t>üldine</a:t>
          </a:r>
          <a:r>
            <a:rPr lang="en-GB" sz="2000" b="0" dirty="0">
              <a:solidFill>
                <a:schemeClr val="tx1"/>
              </a:solidFill>
            </a:rPr>
            <a:t> </a:t>
          </a:r>
          <a:r>
            <a:rPr lang="en-GB" sz="2000" b="0" dirty="0" err="1">
              <a:solidFill>
                <a:schemeClr val="tx1"/>
              </a:solidFill>
            </a:rPr>
            <a:t>olukord</a:t>
          </a:r>
          <a:r>
            <a:rPr lang="en-GB" sz="2000" b="0" dirty="0">
              <a:solidFill>
                <a:schemeClr val="tx1"/>
              </a:solidFill>
            </a:rPr>
            <a:t> </a:t>
          </a:r>
          <a:r>
            <a:rPr lang="en-GB" sz="2000" b="0" dirty="0" err="1">
              <a:solidFill>
                <a:schemeClr val="tx1"/>
              </a:solidFill>
            </a:rPr>
            <a:t>Euroopas</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Milleks HIVi suhtes testida?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a:solidFill>
                <a:schemeClr val="tx1"/>
              </a:solidFill>
            </a:rPr>
            <a:t>3. Hilise diagnoosimise tagajärjed</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a:solidFill>
                <a:schemeClr val="tx1"/>
              </a:solidFill>
            </a:rPr>
            <a:t>4. Käestlastud võimalused</a:t>
          </a: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chemeClr val="accent1">
            <a:lumMod val="40000"/>
            <a:lumOff val="60000"/>
          </a:schemeClr>
        </a:solidFill>
      </dgm:spPr>
      <dgm:t>
        <a:bodyPr/>
        <a:lstStyle/>
        <a:p>
          <a:pPr rtl="0"/>
          <a:r>
            <a:rPr lang="en-GB" sz="2000" b="0" dirty="0">
              <a:solidFill>
                <a:schemeClr val="tx1"/>
              </a:solidFill>
            </a:rPr>
            <a:t>6. HIV-</a:t>
          </a:r>
          <a:r>
            <a:rPr lang="en-GB" sz="2000" b="0" dirty="0" err="1">
              <a:solidFill>
                <a:schemeClr val="tx1"/>
              </a:solidFill>
            </a:rPr>
            <a:t>testimise</a:t>
          </a:r>
          <a:r>
            <a:rPr lang="en-GB" sz="2000" b="0" dirty="0">
              <a:solidFill>
                <a:schemeClr val="tx1"/>
              </a:solidFill>
            </a:rPr>
            <a:t> strateegiad – sh </a:t>
          </a:r>
          <a:r>
            <a:rPr lang="en-GB" sz="2000" b="0" dirty="0" err="1">
              <a:solidFill>
                <a:schemeClr val="tx1"/>
              </a:solidFill>
            </a:rPr>
            <a:t>indikaatorhaigustest</a:t>
          </a:r>
          <a:r>
            <a:rPr lang="en-GB" sz="2000" b="0" dirty="0">
              <a:solidFill>
                <a:schemeClr val="tx1"/>
              </a:solidFill>
            </a:rPr>
            <a:t> </a:t>
          </a:r>
          <a:r>
            <a:rPr lang="en-GB" sz="2000" b="0" dirty="0" err="1">
              <a:solidFill>
                <a:schemeClr val="tx1"/>
              </a:solidFill>
            </a:rPr>
            <a:t>juhinduv</a:t>
          </a:r>
          <a:r>
            <a:rPr lang="en-GB" sz="2000" b="0" dirty="0">
              <a:solidFill>
                <a:schemeClr val="tx1"/>
              </a:solidFill>
            </a:rPr>
            <a:t> HIV-</a:t>
          </a:r>
          <a:r>
            <a:rPr lang="en-GB" sz="2000" b="0" dirty="0" err="1">
              <a:solidFill>
                <a:schemeClr val="tx1"/>
              </a:solidFill>
            </a:rPr>
            <a:t>testimine</a:t>
          </a:r>
          <a:endParaRPr lang="en-GB" sz="2000" b="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a:solidFill>
                <a:schemeClr val="tx1"/>
              </a:solidFill>
            </a:rPr>
            <a:t>5. Tõrked testimise suhtes / sageli tõstatuvad probleemid</a:t>
          </a: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t-EE"/>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t-EE"/>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t-EE"/>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t-EE"/>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t-EE"/>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t-EE"/>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t-EE"/>
        </a:p>
      </dgm:t>
    </dgm:pt>
  </dgm:ptLst>
  <dgm:cxnLst>
    <dgm:cxn modelId="{046E03E8-E537-4968-A838-1C99C2E54EA9}" type="presOf" srcId="{DC5626C3-89EC-42E9-A8A5-2C4033403F44}" destId="{0363741D-5522-44EE-BA48-7952B8DF3484}" srcOrd="0" destOrd="0" presId="urn:microsoft.com/office/officeart/2005/8/layout/vList2"/>
    <dgm:cxn modelId="{646C84FF-A95D-47AA-B4EE-874E3ABC744F}" type="presOf" srcId="{76EB3F9B-2E05-4C7C-8DE6-4ABBB04CB700}" destId="{27D53F48-8A9E-4AF0-93B2-8CEBDE1BB97C}"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8305DCC2-F79B-46E0-8039-370E6096811A}" type="presOf" srcId="{4EA625BF-1FAA-4074-975F-44FFB7629D05}" destId="{3C1371A6-360D-4628-B6B6-D0DCC663AD7A}"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A978EC5D-587E-49A7-9B8D-3CA76AB7F065}" type="presOf" srcId="{878F4850-5941-4A3C-9129-2ECFE0B32ED5}" destId="{7B30A21E-1790-47E3-9E16-169E73C13270}" srcOrd="0" destOrd="0" presId="urn:microsoft.com/office/officeart/2005/8/layout/vList2"/>
    <dgm:cxn modelId="{AF9EBEDE-696B-4CFC-8CC2-E189F4154D9C}" type="presOf" srcId="{7ADBD254-F3A8-45BA-97A2-B10099EAF300}" destId="{8DEC646D-C5DB-4FE2-AC56-684A2AB5DB0E}" srcOrd="0" destOrd="0" presId="urn:microsoft.com/office/officeart/2005/8/layout/vList2"/>
    <dgm:cxn modelId="{D8B9A6CB-F0AC-428D-A469-D1DF07E5382C}" type="presOf" srcId="{C078F39B-ABCC-4031-88AE-54B7143D90E1}" destId="{C60C5F13-BC11-46BA-86A0-E8C8DEBDFD2D}"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1658E4CF-C173-46C6-B4DE-F995AAF31B7B}" srcId="{334B3551-664B-4334-BF1F-E23996D41D35}" destId="{878F4850-5941-4A3C-9129-2ECFE0B32ED5}" srcOrd="5" destOrd="0" parTransId="{632BB5FA-C52A-4CF8-96A8-8717A4E2A1A6}" sibTransId="{E7987764-A999-4E74-81FA-1C220AAA9805}"/>
    <dgm:cxn modelId="{71E66578-23E0-4C51-8B9A-07BA45D33CA6}" type="presOf" srcId="{334B3551-664B-4334-BF1F-E23996D41D35}" destId="{3C98A23B-9912-4DFC-94DE-9675821665F5}" srcOrd="0" destOrd="0" presId="urn:microsoft.com/office/officeart/2005/8/layout/vList2"/>
    <dgm:cxn modelId="{0C63661D-21FB-45DD-BB01-317D83A6B9C3}" type="presParOf" srcId="{3C98A23B-9912-4DFC-94DE-9675821665F5}" destId="{27D53F48-8A9E-4AF0-93B2-8CEBDE1BB97C}" srcOrd="0" destOrd="0" presId="urn:microsoft.com/office/officeart/2005/8/layout/vList2"/>
    <dgm:cxn modelId="{A0F0F79C-EA8C-49CA-815C-9FDEDF6FED5D}" type="presParOf" srcId="{3C98A23B-9912-4DFC-94DE-9675821665F5}" destId="{B59A89EE-9D55-421F-8567-5EBE4D230955}" srcOrd="1" destOrd="0" presId="urn:microsoft.com/office/officeart/2005/8/layout/vList2"/>
    <dgm:cxn modelId="{BA1BD5ED-BA6F-45B8-8AC7-8FA39754071A}" type="presParOf" srcId="{3C98A23B-9912-4DFC-94DE-9675821665F5}" destId="{0363741D-5522-44EE-BA48-7952B8DF3484}" srcOrd="2" destOrd="0" presId="urn:microsoft.com/office/officeart/2005/8/layout/vList2"/>
    <dgm:cxn modelId="{22A8D9EF-231D-43FC-B833-18FFE92C17DD}" type="presParOf" srcId="{3C98A23B-9912-4DFC-94DE-9675821665F5}" destId="{0BF2AA6C-D6FE-42AE-B985-92A0D12CF2D4}" srcOrd="3" destOrd="0" presId="urn:microsoft.com/office/officeart/2005/8/layout/vList2"/>
    <dgm:cxn modelId="{770D1C51-F1F9-43F2-AFE3-EA84658C64AC}" type="presParOf" srcId="{3C98A23B-9912-4DFC-94DE-9675821665F5}" destId="{3C1371A6-360D-4628-B6B6-D0DCC663AD7A}" srcOrd="4" destOrd="0" presId="urn:microsoft.com/office/officeart/2005/8/layout/vList2"/>
    <dgm:cxn modelId="{D807B4BE-E64D-4878-B8D7-1FCEBBABCE96}" type="presParOf" srcId="{3C98A23B-9912-4DFC-94DE-9675821665F5}" destId="{6F6B4B09-981E-4FEF-863F-8026D8B0BDFF}" srcOrd="5" destOrd="0" presId="urn:microsoft.com/office/officeart/2005/8/layout/vList2"/>
    <dgm:cxn modelId="{0C5D6A4C-1A02-4A9C-81D8-0F2F1C765352}" type="presParOf" srcId="{3C98A23B-9912-4DFC-94DE-9675821665F5}" destId="{C60C5F13-BC11-46BA-86A0-E8C8DEBDFD2D}" srcOrd="6" destOrd="0" presId="urn:microsoft.com/office/officeart/2005/8/layout/vList2"/>
    <dgm:cxn modelId="{EE26608B-DA97-4A0A-9943-7B21CF214EAA}" type="presParOf" srcId="{3C98A23B-9912-4DFC-94DE-9675821665F5}" destId="{51223976-9EDD-44DB-B904-276081631982}" srcOrd="7" destOrd="0" presId="urn:microsoft.com/office/officeart/2005/8/layout/vList2"/>
    <dgm:cxn modelId="{B593DA69-00EA-444D-8F9E-AF3D27DB33C9}" type="presParOf" srcId="{3C98A23B-9912-4DFC-94DE-9675821665F5}" destId="{8DEC646D-C5DB-4FE2-AC56-684A2AB5DB0E}" srcOrd="8" destOrd="0" presId="urn:microsoft.com/office/officeart/2005/8/layout/vList2"/>
    <dgm:cxn modelId="{2A4A4ACA-2E5A-4659-9273-F29CE515DCB0}" type="presParOf" srcId="{3C98A23B-9912-4DFC-94DE-9675821665F5}" destId="{4922431F-3D46-4906-93E0-CF5BE3C812E5}" srcOrd="9" destOrd="0" presId="urn:microsoft.com/office/officeart/2005/8/layout/vList2"/>
    <dgm:cxn modelId="{749C4C05-C31B-445A-B0E0-D361A1B42155}"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HIV-</a:t>
          </a:r>
          <a:r>
            <a:rPr lang="en-GB" sz="2000" b="0" dirty="0" err="1">
              <a:solidFill>
                <a:schemeClr val="tx1"/>
              </a:solidFill>
            </a:rPr>
            <a:t>epideemia</a:t>
          </a:r>
          <a:r>
            <a:rPr lang="en-GB" sz="2000" b="0" dirty="0">
              <a:solidFill>
                <a:schemeClr val="tx1"/>
              </a:solidFill>
            </a:rPr>
            <a:t> </a:t>
          </a:r>
          <a:r>
            <a:rPr lang="en-GB" sz="2000" b="0" dirty="0" err="1">
              <a:solidFill>
                <a:schemeClr val="tx1"/>
              </a:solidFill>
            </a:rPr>
            <a:t>üldine</a:t>
          </a:r>
          <a:r>
            <a:rPr lang="en-GB" sz="2000" b="0" dirty="0">
              <a:solidFill>
                <a:schemeClr val="tx1"/>
              </a:solidFill>
            </a:rPr>
            <a:t> </a:t>
          </a:r>
          <a:r>
            <a:rPr lang="en-GB" sz="2000" b="0" dirty="0" err="1">
              <a:solidFill>
                <a:schemeClr val="tx1"/>
              </a:solidFill>
            </a:rPr>
            <a:t>olukord</a:t>
          </a:r>
          <a:r>
            <a:rPr lang="en-GB" sz="2000" b="0" dirty="0">
              <a:solidFill>
                <a:schemeClr val="tx1"/>
              </a:solidFill>
            </a:rPr>
            <a:t> </a:t>
          </a:r>
          <a:r>
            <a:rPr lang="en-GB" sz="2000" b="0" dirty="0" err="1">
              <a:solidFill>
                <a:schemeClr val="tx1"/>
              </a:solidFill>
            </a:rPr>
            <a:t>Euroopas</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Milleks HIVi suhtes testida?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a:solidFill>
                <a:schemeClr val="tx1"/>
              </a:solidFill>
            </a:rPr>
            <a:t>3. Hilise diagnoosimise tagajärjed</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7ADBD254-F3A8-45BA-97A2-B10099EAF300}">
      <dgm:prSet custT="1"/>
      <dgm:spPr>
        <a:solidFill>
          <a:schemeClr val="accent1">
            <a:lumMod val="40000"/>
            <a:lumOff val="60000"/>
          </a:schemeClr>
        </a:solidFill>
      </dgm:spPr>
      <dgm:t>
        <a:bodyPr/>
        <a:lstStyle/>
        <a:p>
          <a:pPr rtl="0"/>
          <a:r>
            <a:rPr lang="en-GB" sz="2000" b="0" dirty="0">
              <a:solidFill>
                <a:schemeClr val="tx1"/>
              </a:solidFill>
            </a:rPr>
            <a:t>6. HIV-</a:t>
          </a:r>
          <a:r>
            <a:rPr lang="en-GB" sz="2000" b="0" dirty="0" err="1">
              <a:solidFill>
                <a:schemeClr val="tx1"/>
              </a:solidFill>
            </a:rPr>
            <a:t>testimise</a:t>
          </a:r>
          <a:r>
            <a:rPr lang="en-GB" sz="2000" b="0" dirty="0">
              <a:solidFill>
                <a:schemeClr val="tx1"/>
              </a:solidFill>
            </a:rPr>
            <a:t> strateegiad – sh </a:t>
          </a:r>
          <a:r>
            <a:rPr lang="en-GB" sz="2000" b="0" dirty="0" err="1">
              <a:solidFill>
                <a:schemeClr val="tx1"/>
              </a:solidFill>
            </a:rPr>
            <a:t>indikaatorhaigustest</a:t>
          </a:r>
          <a:r>
            <a:rPr lang="en-GB" sz="2000" b="0" dirty="0">
              <a:solidFill>
                <a:schemeClr val="tx1"/>
              </a:solidFill>
            </a:rPr>
            <a:t> </a:t>
          </a:r>
          <a:r>
            <a:rPr lang="en-GB" sz="2000" b="0" dirty="0" err="1">
              <a:solidFill>
                <a:schemeClr val="tx1"/>
              </a:solidFill>
            </a:rPr>
            <a:t>juhinduv</a:t>
          </a:r>
          <a:r>
            <a:rPr lang="en-GB" sz="2000" b="0" dirty="0">
              <a:solidFill>
                <a:schemeClr val="tx1"/>
              </a:solidFill>
            </a:rPr>
            <a:t> HIV-</a:t>
          </a:r>
          <a:r>
            <a:rPr lang="en-GB" sz="2000" b="0" dirty="0" err="1">
              <a:solidFill>
                <a:schemeClr val="tx1"/>
              </a:solidFill>
            </a:rPr>
            <a:t>testimine</a:t>
          </a:r>
          <a:endParaRPr lang="en-GB" sz="2000" b="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t-EE"/>
        </a:p>
      </dgm:t>
    </dgm:pt>
    <dgm:pt modelId="{27D53F48-8A9E-4AF0-93B2-8CEBDE1BB97C}" type="pres">
      <dgm:prSet presAssocID="{76EB3F9B-2E05-4C7C-8DE6-4ABBB04CB700}" presName="parentText" presStyleLbl="node1" presStyleIdx="0" presStyleCnt="4">
        <dgm:presLayoutVars>
          <dgm:chMax val="0"/>
          <dgm:bulletEnabled val="1"/>
        </dgm:presLayoutVars>
      </dgm:prSet>
      <dgm:spPr/>
      <dgm:t>
        <a:bodyPr/>
        <a:lstStyle/>
        <a:p>
          <a:endParaRPr lang="et-EE"/>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4">
        <dgm:presLayoutVars>
          <dgm:chMax val="0"/>
          <dgm:bulletEnabled val="1"/>
        </dgm:presLayoutVars>
      </dgm:prSet>
      <dgm:spPr/>
      <dgm:t>
        <a:bodyPr/>
        <a:lstStyle/>
        <a:p>
          <a:endParaRPr lang="et-EE"/>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4">
        <dgm:presLayoutVars>
          <dgm:chMax val="0"/>
          <dgm:bulletEnabled val="1"/>
        </dgm:presLayoutVars>
      </dgm:prSet>
      <dgm:spPr/>
      <dgm:t>
        <a:bodyPr/>
        <a:lstStyle/>
        <a:p>
          <a:endParaRPr lang="et-EE"/>
        </a:p>
      </dgm:t>
    </dgm:pt>
    <dgm:pt modelId="{6F6B4B09-981E-4FEF-863F-8026D8B0BDFF}" type="pres">
      <dgm:prSet presAssocID="{5149B0F2-B325-4410-B48F-2CAA44C0CA71}" presName="spacer" presStyleCnt="0"/>
      <dgm:spPr/>
    </dgm:pt>
    <dgm:pt modelId="{8DEC646D-C5DB-4FE2-AC56-684A2AB5DB0E}" type="pres">
      <dgm:prSet presAssocID="{7ADBD254-F3A8-45BA-97A2-B10099EAF300}" presName="parentText" presStyleLbl="node1" presStyleIdx="3" presStyleCnt="4" custLinFactY="100000" custLinFactNeighborY="158051">
        <dgm:presLayoutVars>
          <dgm:chMax val="0"/>
          <dgm:bulletEnabled val="1"/>
        </dgm:presLayoutVars>
      </dgm:prSet>
      <dgm:spPr/>
      <dgm:t>
        <a:bodyPr/>
        <a:lstStyle/>
        <a:p>
          <a:endParaRPr lang="et-EE"/>
        </a:p>
      </dgm:t>
    </dgm:pt>
  </dgm:ptLst>
  <dgm:cxnLst>
    <dgm:cxn modelId="{F6A48313-160C-4A82-9EB4-8FFD50B63029}" srcId="{334B3551-664B-4334-BF1F-E23996D41D35}" destId="{7ADBD254-F3A8-45BA-97A2-B10099EAF300}" srcOrd="3" destOrd="0" parTransId="{F030D52B-33C9-4CF2-BE55-4168E6C52F5E}" sibTransId="{C54172BD-B7AE-4237-A2D6-CBE22CEA6D8E}"/>
    <dgm:cxn modelId="{CF530295-F19F-495E-9F29-954F8C7732BA}" type="presOf" srcId="{DC5626C3-89EC-42E9-A8A5-2C4033403F44}" destId="{0363741D-5522-44EE-BA48-7952B8DF3484}" srcOrd="0" destOrd="0" presId="urn:microsoft.com/office/officeart/2005/8/layout/vList2"/>
    <dgm:cxn modelId="{5B0F4E01-CCCE-4A74-A665-490717D913A9}" srcId="{334B3551-664B-4334-BF1F-E23996D41D35}" destId="{76EB3F9B-2E05-4C7C-8DE6-4ABBB04CB700}" srcOrd="0" destOrd="0" parTransId="{DE2C285B-3357-4DDB-9318-9CA4EA74D859}" sibTransId="{8DB55BB1-F7B5-4D74-B5A4-831CBA86F5E9}"/>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BB0A50FE-1559-4ACD-B21E-CAA905167A58}" type="presOf" srcId="{4EA625BF-1FAA-4074-975F-44FFB7629D05}" destId="{3C1371A6-360D-4628-B6B6-D0DCC663AD7A}" srcOrd="0" destOrd="0" presId="urn:microsoft.com/office/officeart/2005/8/layout/vList2"/>
    <dgm:cxn modelId="{3AEE062D-4786-4AFC-A141-2FFB0ED2803E}" type="presOf" srcId="{7ADBD254-F3A8-45BA-97A2-B10099EAF300}" destId="{8DEC646D-C5DB-4FE2-AC56-684A2AB5DB0E}" srcOrd="0" destOrd="0" presId="urn:microsoft.com/office/officeart/2005/8/layout/vList2"/>
    <dgm:cxn modelId="{DB005C2E-503F-4C6F-A0C1-BF7A44D96735}" type="presOf" srcId="{334B3551-664B-4334-BF1F-E23996D41D35}" destId="{3C98A23B-9912-4DFC-94DE-9675821665F5}" srcOrd="0" destOrd="0" presId="urn:microsoft.com/office/officeart/2005/8/layout/vList2"/>
    <dgm:cxn modelId="{F89B7407-D180-4EDD-BE27-CFC4768CAB20}" type="presOf" srcId="{76EB3F9B-2E05-4C7C-8DE6-4ABBB04CB700}" destId="{27D53F48-8A9E-4AF0-93B2-8CEBDE1BB97C}" srcOrd="0" destOrd="0" presId="urn:microsoft.com/office/officeart/2005/8/layout/vList2"/>
    <dgm:cxn modelId="{843725B8-64BD-4F48-A2F6-D8A4F2B2A548}" type="presParOf" srcId="{3C98A23B-9912-4DFC-94DE-9675821665F5}" destId="{27D53F48-8A9E-4AF0-93B2-8CEBDE1BB97C}" srcOrd="0" destOrd="0" presId="urn:microsoft.com/office/officeart/2005/8/layout/vList2"/>
    <dgm:cxn modelId="{62C919D1-D92A-4009-82F3-A137F84B106A}" type="presParOf" srcId="{3C98A23B-9912-4DFC-94DE-9675821665F5}" destId="{B59A89EE-9D55-421F-8567-5EBE4D230955}" srcOrd="1" destOrd="0" presId="urn:microsoft.com/office/officeart/2005/8/layout/vList2"/>
    <dgm:cxn modelId="{3EFB7936-350B-4206-A0DA-72412BAB99D1}" type="presParOf" srcId="{3C98A23B-9912-4DFC-94DE-9675821665F5}" destId="{0363741D-5522-44EE-BA48-7952B8DF3484}" srcOrd="2" destOrd="0" presId="urn:microsoft.com/office/officeart/2005/8/layout/vList2"/>
    <dgm:cxn modelId="{E051E876-1649-422C-B8BD-F9D15825E397}" type="presParOf" srcId="{3C98A23B-9912-4DFC-94DE-9675821665F5}" destId="{0BF2AA6C-D6FE-42AE-B985-92A0D12CF2D4}" srcOrd="3" destOrd="0" presId="urn:microsoft.com/office/officeart/2005/8/layout/vList2"/>
    <dgm:cxn modelId="{CD14E090-3D1D-415B-A1C0-D9793A98A024}" type="presParOf" srcId="{3C98A23B-9912-4DFC-94DE-9675821665F5}" destId="{3C1371A6-360D-4628-B6B6-D0DCC663AD7A}" srcOrd="4" destOrd="0" presId="urn:microsoft.com/office/officeart/2005/8/layout/vList2"/>
    <dgm:cxn modelId="{BD904530-E765-48F1-A6A3-0DF9859C8FD8}" type="presParOf" srcId="{3C98A23B-9912-4DFC-94DE-9675821665F5}" destId="{6F6B4B09-981E-4FEF-863F-8026D8B0BDFF}" srcOrd="5" destOrd="0" presId="urn:microsoft.com/office/officeart/2005/8/layout/vList2"/>
    <dgm:cxn modelId="{CFE328F1-FEDC-408C-98CE-D9CCBEB763F7}" type="presParOf" srcId="{3C98A23B-9912-4DFC-94DE-9675821665F5}" destId="{8DEC646D-C5DB-4FE2-AC56-684A2AB5DB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1898F7F-7F93-4866-9E03-53064EFA80EF}"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GB"/>
        </a:p>
      </dgm:t>
    </dgm:pt>
    <dgm:pt modelId="{442921E1-9BC3-4F52-B432-FCF7CB474708}">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a:solidFill>
                <a:schemeClr val="tx1">
                  <a:lumMod val="50000"/>
                  <a:lumOff val="50000"/>
                </a:schemeClr>
              </a:solidFill>
            </a:rPr>
            <a:t>Raseduse katkestamise teenused</a:t>
          </a:r>
        </a:p>
      </dgm:t>
    </dgm:pt>
    <dgm:pt modelId="{DB8286FE-F803-4161-87F1-FC548823EB05}" type="parTrans" cxnId="{FF3AC39D-9929-49EE-B6C5-A53C9C87F8F4}">
      <dgm:prSet/>
      <dgm:spPr/>
      <dgm:t>
        <a:bodyPr/>
        <a:lstStyle/>
        <a:p>
          <a:endParaRPr lang="en-GB"/>
        </a:p>
      </dgm:t>
    </dgm:pt>
    <dgm:pt modelId="{C25D8C7B-7F75-4D8F-9E4D-9E3980398718}" type="sibTrans" cxnId="{FF3AC39D-9929-49EE-B6C5-A53C9C87F8F4}">
      <dgm:prSet/>
      <dgm:spPr/>
      <dgm:t>
        <a:bodyPr/>
        <a:lstStyle/>
        <a:p>
          <a:endParaRPr lang="en-GB"/>
        </a:p>
      </dgm:t>
    </dgm:pt>
    <dgm:pt modelId="{832C2865-E8AA-4263-A07D-ECFF6332113C}">
      <dgm:prSet custT="1"/>
      <dgm:spPr>
        <a:solidFill>
          <a:srgbClr val="E9EDF4"/>
        </a:solidFill>
        <a:ln>
          <a:solidFill>
            <a:schemeClr val="bg1">
              <a:lumMod val="75000"/>
            </a:schemeClr>
          </a:solidFill>
        </a:ln>
        <a:scene3d>
          <a:camera prst="orthographicFront"/>
          <a:lightRig rig="threePt" dir="t"/>
        </a:scene3d>
        <a:sp3d>
          <a:bevelT/>
        </a:sp3d>
      </dgm:spPr>
      <dgm:t>
        <a:bodyPr/>
        <a:lstStyle/>
        <a:p>
          <a:pPr rtl="0"/>
          <a:r>
            <a:rPr lang="da-DK" sz="800" dirty="0" err="1" smtClean="0">
              <a:solidFill>
                <a:schemeClr val="tx1">
                  <a:lumMod val="50000"/>
                  <a:lumOff val="50000"/>
                </a:schemeClr>
              </a:solidFill>
            </a:rPr>
            <a:t>Sõltuvushäirete</a:t>
          </a:r>
          <a:r>
            <a:rPr lang="da-DK" sz="800" dirty="0" smtClean="0">
              <a:solidFill>
                <a:schemeClr val="tx1">
                  <a:lumMod val="50000"/>
                  <a:lumOff val="50000"/>
                </a:schemeClr>
              </a:solidFill>
            </a:rPr>
            <a:t> ravi- ja </a:t>
          </a:r>
          <a:r>
            <a:rPr lang="da-DK" sz="800" dirty="0" err="1" smtClean="0">
              <a:solidFill>
                <a:schemeClr val="tx1">
                  <a:lumMod val="50000"/>
                  <a:lumOff val="50000"/>
                </a:schemeClr>
              </a:solidFill>
            </a:rPr>
            <a:t>rehabilitatsioonikeskused</a:t>
          </a:r>
          <a:endParaRPr lang="da-DK" sz="800" dirty="0" smtClean="0">
            <a:solidFill>
              <a:schemeClr val="tx1">
                <a:lumMod val="50000"/>
                <a:lumOff val="50000"/>
              </a:schemeClr>
            </a:solidFill>
          </a:endParaRPr>
        </a:p>
      </dgm:t>
    </dgm:pt>
    <dgm:pt modelId="{54D9DB59-2E7E-44FD-B07E-6EBEC9A357AC}" type="parTrans" cxnId="{1D6D8BCD-08DD-4558-A69F-FD8949C7BFFB}">
      <dgm:prSet/>
      <dgm:spPr/>
      <dgm:t>
        <a:bodyPr/>
        <a:lstStyle/>
        <a:p>
          <a:endParaRPr lang="en-GB"/>
        </a:p>
      </dgm:t>
    </dgm:pt>
    <dgm:pt modelId="{38C82827-A4E4-4B8F-83D8-486E3623638D}" type="sibTrans" cxnId="{1D6D8BCD-08DD-4558-A69F-FD8949C7BFFB}">
      <dgm:prSet/>
      <dgm:spPr/>
      <dgm:t>
        <a:bodyPr/>
        <a:lstStyle/>
        <a:p>
          <a:endParaRPr lang="en-GB"/>
        </a:p>
      </dgm:t>
    </dgm:pt>
    <dgm:pt modelId="{2B1180F8-9B5B-4875-A9AA-03CDF4D8273E}">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a:solidFill>
                <a:schemeClr val="tx1">
                  <a:lumMod val="50000"/>
                  <a:lumOff val="50000"/>
                </a:schemeClr>
              </a:solidFill>
            </a:rPr>
            <a:t>Seksuaaltervise kliinikud</a:t>
          </a:r>
        </a:p>
      </dgm:t>
    </dgm:pt>
    <dgm:pt modelId="{925CB40B-AA0F-4752-95FE-11BC0E8A6F11}" type="parTrans" cxnId="{BDA07EED-4FEB-48BA-A900-E23B34B346C5}">
      <dgm:prSet/>
      <dgm:spPr/>
      <dgm:t>
        <a:bodyPr/>
        <a:lstStyle/>
        <a:p>
          <a:endParaRPr lang="en-GB"/>
        </a:p>
      </dgm:t>
    </dgm:pt>
    <dgm:pt modelId="{76D6C3A4-C192-4F00-A7AB-5BA6A0018B77}" type="sibTrans" cxnId="{BDA07EED-4FEB-48BA-A900-E23B34B346C5}">
      <dgm:prSet/>
      <dgm:spPr/>
      <dgm:t>
        <a:bodyPr/>
        <a:lstStyle/>
        <a:p>
          <a:endParaRPr lang="en-GB"/>
        </a:p>
      </dgm:t>
    </dgm:pt>
    <dgm:pt modelId="{44CE99B7-83E6-43C4-A486-287D6B309B21}">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da-DK" dirty="0" err="1" smtClean="0">
              <a:solidFill>
                <a:schemeClr val="tx1">
                  <a:lumMod val="50000"/>
                  <a:lumOff val="50000"/>
                </a:schemeClr>
              </a:solidFill>
            </a:rPr>
            <a:t>Naistenõuandlad</a:t>
          </a:r>
          <a:endParaRPr lang="en-GB" dirty="0">
            <a:solidFill>
              <a:schemeClr val="tx1">
                <a:lumMod val="50000"/>
                <a:lumOff val="50000"/>
              </a:schemeClr>
            </a:solidFill>
          </a:endParaRPr>
        </a:p>
      </dgm:t>
    </dgm:pt>
    <dgm:pt modelId="{B7140597-6772-4448-93C7-82C64D6C986C}" type="parTrans" cxnId="{1FB838FB-A791-4AA8-9D2B-BED7DEC503C8}">
      <dgm:prSet/>
      <dgm:spPr/>
      <dgm:t>
        <a:bodyPr/>
        <a:lstStyle/>
        <a:p>
          <a:endParaRPr lang="en-GB"/>
        </a:p>
      </dgm:t>
    </dgm:pt>
    <dgm:pt modelId="{A41D66EA-8129-41B6-B2A0-06DC2378F6CE}" type="sibTrans" cxnId="{1FB838FB-A791-4AA8-9D2B-BED7DEC503C8}">
      <dgm:prSet/>
      <dgm:spPr/>
      <dgm:t>
        <a:bodyPr/>
        <a:lstStyle/>
        <a:p>
          <a:endParaRPr lang="en-GB"/>
        </a:p>
      </dgm:t>
    </dgm:pt>
    <dgm:pt modelId="{9BDF9915-0CF8-489D-9B01-20609993CC57}" type="pres">
      <dgm:prSet presAssocID="{E1898F7F-7F93-4866-9E03-53064EFA80EF}" presName="diagram" presStyleCnt="0">
        <dgm:presLayoutVars>
          <dgm:dir/>
          <dgm:resizeHandles val="exact"/>
        </dgm:presLayoutVars>
      </dgm:prSet>
      <dgm:spPr/>
      <dgm:t>
        <a:bodyPr/>
        <a:lstStyle/>
        <a:p>
          <a:endParaRPr lang="et-EE"/>
        </a:p>
      </dgm:t>
    </dgm:pt>
    <dgm:pt modelId="{DB05EEB8-ADE2-41E1-87CC-CA8832A7A9A1}" type="pres">
      <dgm:prSet presAssocID="{442921E1-9BC3-4F52-B432-FCF7CB474708}" presName="node" presStyleLbl="node1" presStyleIdx="0" presStyleCnt="4">
        <dgm:presLayoutVars>
          <dgm:bulletEnabled val="1"/>
        </dgm:presLayoutVars>
      </dgm:prSet>
      <dgm:spPr/>
      <dgm:t>
        <a:bodyPr/>
        <a:lstStyle/>
        <a:p>
          <a:endParaRPr lang="et-EE"/>
        </a:p>
      </dgm:t>
    </dgm:pt>
    <dgm:pt modelId="{0B08FA54-F5CB-4035-BBD2-C2E617DCFC43}" type="pres">
      <dgm:prSet presAssocID="{C25D8C7B-7F75-4D8F-9E4D-9E3980398718}" presName="sibTrans" presStyleCnt="0"/>
      <dgm:spPr/>
    </dgm:pt>
    <dgm:pt modelId="{50465869-4390-4CAE-84E5-87CDD5DBB3D8}" type="pres">
      <dgm:prSet presAssocID="{832C2865-E8AA-4263-A07D-ECFF6332113C}" presName="node" presStyleLbl="node1" presStyleIdx="1" presStyleCnt="4">
        <dgm:presLayoutVars>
          <dgm:bulletEnabled val="1"/>
        </dgm:presLayoutVars>
      </dgm:prSet>
      <dgm:spPr/>
      <dgm:t>
        <a:bodyPr/>
        <a:lstStyle/>
        <a:p>
          <a:endParaRPr lang="et-EE"/>
        </a:p>
      </dgm:t>
    </dgm:pt>
    <dgm:pt modelId="{D7568DF7-7F93-4EDC-9D84-CD9A9C1F933E}" type="pres">
      <dgm:prSet presAssocID="{38C82827-A4E4-4B8F-83D8-486E3623638D}" presName="sibTrans" presStyleCnt="0"/>
      <dgm:spPr/>
    </dgm:pt>
    <dgm:pt modelId="{3D73785E-725D-4B0B-954D-35A381697236}" type="pres">
      <dgm:prSet presAssocID="{2B1180F8-9B5B-4875-A9AA-03CDF4D8273E}" presName="node" presStyleLbl="node1" presStyleIdx="2" presStyleCnt="4">
        <dgm:presLayoutVars>
          <dgm:bulletEnabled val="1"/>
        </dgm:presLayoutVars>
      </dgm:prSet>
      <dgm:spPr/>
      <dgm:t>
        <a:bodyPr/>
        <a:lstStyle/>
        <a:p>
          <a:endParaRPr lang="et-EE"/>
        </a:p>
      </dgm:t>
    </dgm:pt>
    <dgm:pt modelId="{277925A7-D27D-4CFB-AD43-E4FD38939C98}" type="pres">
      <dgm:prSet presAssocID="{76D6C3A4-C192-4F00-A7AB-5BA6A0018B77}" presName="sibTrans" presStyleCnt="0"/>
      <dgm:spPr/>
    </dgm:pt>
    <dgm:pt modelId="{C31EC26E-8FF5-4667-83B3-8EDDD8E99BE9}" type="pres">
      <dgm:prSet presAssocID="{44CE99B7-83E6-43C4-A486-287D6B309B21}" presName="node" presStyleLbl="node1" presStyleIdx="3" presStyleCnt="4">
        <dgm:presLayoutVars>
          <dgm:bulletEnabled val="1"/>
        </dgm:presLayoutVars>
      </dgm:prSet>
      <dgm:spPr/>
      <dgm:t>
        <a:bodyPr/>
        <a:lstStyle/>
        <a:p>
          <a:endParaRPr lang="et-EE"/>
        </a:p>
      </dgm:t>
    </dgm:pt>
  </dgm:ptLst>
  <dgm:cxnLst>
    <dgm:cxn modelId="{1FB838FB-A791-4AA8-9D2B-BED7DEC503C8}" srcId="{E1898F7F-7F93-4866-9E03-53064EFA80EF}" destId="{44CE99B7-83E6-43C4-A486-287D6B309B21}" srcOrd="3" destOrd="0" parTransId="{B7140597-6772-4448-93C7-82C64D6C986C}" sibTransId="{A41D66EA-8129-41B6-B2A0-06DC2378F6CE}"/>
    <dgm:cxn modelId="{1D6D8BCD-08DD-4558-A69F-FD8949C7BFFB}" srcId="{E1898F7F-7F93-4866-9E03-53064EFA80EF}" destId="{832C2865-E8AA-4263-A07D-ECFF6332113C}" srcOrd="1" destOrd="0" parTransId="{54D9DB59-2E7E-44FD-B07E-6EBEC9A357AC}" sibTransId="{38C82827-A4E4-4B8F-83D8-486E3623638D}"/>
    <dgm:cxn modelId="{9794C234-66D0-4A3D-9832-2BD93D05C3AF}" type="presOf" srcId="{E1898F7F-7F93-4866-9E03-53064EFA80EF}" destId="{9BDF9915-0CF8-489D-9B01-20609993CC57}" srcOrd="0" destOrd="0" presId="urn:microsoft.com/office/officeart/2005/8/layout/default#2"/>
    <dgm:cxn modelId="{41364DCE-9182-412F-A269-52324CC30455}" type="presOf" srcId="{2B1180F8-9B5B-4875-A9AA-03CDF4D8273E}" destId="{3D73785E-725D-4B0B-954D-35A381697236}" srcOrd="0" destOrd="0" presId="urn:microsoft.com/office/officeart/2005/8/layout/default#2"/>
    <dgm:cxn modelId="{1CAF6412-DC65-4F8E-9025-E51D0BE2F042}" type="presOf" srcId="{442921E1-9BC3-4F52-B432-FCF7CB474708}" destId="{DB05EEB8-ADE2-41E1-87CC-CA8832A7A9A1}" srcOrd="0" destOrd="0" presId="urn:microsoft.com/office/officeart/2005/8/layout/default#2"/>
    <dgm:cxn modelId="{DAE00C7C-B61D-40C2-A92B-73E32FB51C49}" type="presOf" srcId="{832C2865-E8AA-4263-A07D-ECFF6332113C}" destId="{50465869-4390-4CAE-84E5-87CDD5DBB3D8}" srcOrd="0" destOrd="0" presId="urn:microsoft.com/office/officeart/2005/8/layout/default#2"/>
    <dgm:cxn modelId="{FF3AC39D-9929-49EE-B6C5-A53C9C87F8F4}" srcId="{E1898F7F-7F93-4866-9E03-53064EFA80EF}" destId="{442921E1-9BC3-4F52-B432-FCF7CB474708}" srcOrd="0" destOrd="0" parTransId="{DB8286FE-F803-4161-87F1-FC548823EB05}" sibTransId="{C25D8C7B-7F75-4D8F-9E4D-9E3980398718}"/>
    <dgm:cxn modelId="{BDA07EED-4FEB-48BA-A900-E23B34B346C5}" srcId="{E1898F7F-7F93-4866-9E03-53064EFA80EF}" destId="{2B1180F8-9B5B-4875-A9AA-03CDF4D8273E}" srcOrd="2" destOrd="0" parTransId="{925CB40B-AA0F-4752-95FE-11BC0E8A6F11}" sibTransId="{76D6C3A4-C192-4F00-A7AB-5BA6A0018B77}"/>
    <dgm:cxn modelId="{5F5C8417-A8FC-48E2-AC84-EA543D44A3EF}" type="presOf" srcId="{44CE99B7-83E6-43C4-A486-287D6B309B21}" destId="{C31EC26E-8FF5-4667-83B3-8EDDD8E99BE9}" srcOrd="0" destOrd="0" presId="urn:microsoft.com/office/officeart/2005/8/layout/default#2"/>
    <dgm:cxn modelId="{FD0402EE-316A-43EA-B196-B44CD9472286}" type="presParOf" srcId="{9BDF9915-0CF8-489D-9B01-20609993CC57}" destId="{DB05EEB8-ADE2-41E1-87CC-CA8832A7A9A1}" srcOrd="0" destOrd="0" presId="urn:microsoft.com/office/officeart/2005/8/layout/default#2"/>
    <dgm:cxn modelId="{D4EEC44E-052D-4606-BFF9-7D49B2B73FE8}" type="presParOf" srcId="{9BDF9915-0CF8-489D-9B01-20609993CC57}" destId="{0B08FA54-F5CB-4035-BBD2-C2E617DCFC43}" srcOrd="1" destOrd="0" presId="urn:microsoft.com/office/officeart/2005/8/layout/default#2"/>
    <dgm:cxn modelId="{F1804D43-D8C0-471E-ACE1-C4F6839CF2DA}" type="presParOf" srcId="{9BDF9915-0CF8-489D-9B01-20609993CC57}" destId="{50465869-4390-4CAE-84E5-87CDD5DBB3D8}" srcOrd="2" destOrd="0" presId="urn:microsoft.com/office/officeart/2005/8/layout/default#2"/>
    <dgm:cxn modelId="{50AC1F7F-4235-40BF-A502-64C394B911B3}" type="presParOf" srcId="{9BDF9915-0CF8-489D-9B01-20609993CC57}" destId="{D7568DF7-7F93-4EDC-9D84-CD9A9C1F933E}" srcOrd="3" destOrd="0" presId="urn:microsoft.com/office/officeart/2005/8/layout/default#2"/>
    <dgm:cxn modelId="{7313D24C-5374-4597-8049-D398636C98CF}" type="presParOf" srcId="{9BDF9915-0CF8-489D-9B01-20609993CC57}" destId="{3D73785E-725D-4B0B-954D-35A381697236}" srcOrd="4" destOrd="0" presId="urn:microsoft.com/office/officeart/2005/8/layout/default#2"/>
    <dgm:cxn modelId="{8DA910B5-1678-4906-BC92-E30AA4C3C35F}" type="presParOf" srcId="{9BDF9915-0CF8-489D-9B01-20609993CC57}" destId="{277925A7-D27D-4CFB-AD43-E4FD38939C98}" srcOrd="5" destOrd="0" presId="urn:microsoft.com/office/officeart/2005/8/layout/default#2"/>
    <dgm:cxn modelId="{39C9F84D-1663-4D5A-BA45-B6F1EB8E325B}" type="presParOf" srcId="{9BDF9915-0CF8-489D-9B01-20609993CC57}" destId="{C31EC26E-8FF5-4667-83B3-8EDDD8E99BE9}"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AB830A6-E172-43F8-BFFA-8140B15616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3D562572-08F8-47E5-88C3-DA3A23F59CB9}">
      <dgm:prSet custT="1"/>
      <dgm:spPr>
        <a:solidFill>
          <a:srgbClr val="E9EDF4"/>
        </a:solidFill>
      </dgm:spPr>
      <dgm:t>
        <a:bodyPr/>
        <a:lstStyle/>
        <a:p>
          <a:pPr rtl="0"/>
          <a:r>
            <a:rPr lang="en-GB" sz="2000" dirty="0">
              <a:solidFill>
                <a:schemeClr val="tx1"/>
              </a:solidFill>
            </a:rPr>
            <a:t>Keskmine CD4 arv</a:t>
          </a:r>
          <a:r>
            <a:rPr lang="en-US" sz="2000" dirty="0">
              <a:solidFill>
                <a:schemeClr val="tx1"/>
              </a:solidFill>
            </a:rPr>
            <a:t>		</a:t>
          </a:r>
          <a:r>
            <a:rPr lang="en-GB" sz="2000" dirty="0">
              <a:solidFill>
                <a:schemeClr val="tx1"/>
              </a:solidFill>
            </a:rPr>
            <a:t>200 rakku/</a:t>
          </a:r>
          <a:r>
            <a:rPr lang="en-GB" sz="2000" dirty="0">
              <a:solidFill>
                <a:schemeClr val="tx1"/>
              </a:solidFill>
              <a:sym typeface="Symbol"/>
            </a:rPr>
            <a:t></a:t>
          </a:r>
          <a:r>
            <a:rPr lang="en-GB" sz="2000" dirty="0">
              <a:solidFill>
                <a:schemeClr val="tx1"/>
              </a:solidFill>
            </a:rPr>
            <a:t>l</a:t>
          </a:r>
          <a:r>
            <a:rPr lang="en-US" sz="2000" dirty="0">
              <a:solidFill>
                <a:schemeClr val="tx1"/>
              </a:solidFill>
            </a:rPr>
            <a:t>	</a:t>
          </a:r>
          <a:r>
            <a:rPr lang="en-GB" sz="2000" dirty="0">
              <a:solidFill>
                <a:schemeClr val="tx1"/>
              </a:solidFill>
            </a:rPr>
            <a:t>(IQR 65 – 390)</a:t>
          </a:r>
        </a:p>
      </dgm:t>
    </dgm:pt>
    <dgm:pt modelId="{5E1B19D9-A916-48C9-99F6-C8A154FDD6C6}" type="parTrans" cxnId="{B6533FF3-E9C0-4781-BFA4-E3AE58455AA5}">
      <dgm:prSet/>
      <dgm:spPr/>
      <dgm:t>
        <a:bodyPr/>
        <a:lstStyle/>
        <a:p>
          <a:endParaRPr lang="en-GB"/>
        </a:p>
      </dgm:t>
    </dgm:pt>
    <dgm:pt modelId="{42ACA19D-DD8D-4E46-9D98-73AB4B514130}" type="sibTrans" cxnId="{B6533FF3-E9C0-4781-BFA4-E3AE58455AA5}">
      <dgm:prSet/>
      <dgm:spPr/>
      <dgm:t>
        <a:bodyPr/>
        <a:lstStyle/>
        <a:p>
          <a:endParaRPr lang="en-GB"/>
        </a:p>
      </dgm:t>
    </dgm:pt>
    <dgm:pt modelId="{045657F7-AF34-4906-BDA5-0F97413F6D3E}">
      <dgm:prSet custT="1"/>
      <dgm:spPr>
        <a:solidFill>
          <a:srgbClr val="E9EDF4"/>
        </a:solidFill>
      </dgm:spPr>
      <dgm:t>
        <a:bodyPr/>
        <a:lstStyle/>
        <a:p>
          <a:pPr rtl="0"/>
          <a:r>
            <a:rPr lang="da-DK" sz="2000" dirty="0" err="1" smtClean="0">
              <a:solidFill>
                <a:schemeClr val="tx1"/>
              </a:solidFill>
            </a:rPr>
            <a:t>Hiline</a:t>
          </a:r>
          <a:r>
            <a:rPr lang="da-DK" sz="2000" dirty="0" smtClean="0">
              <a:solidFill>
                <a:schemeClr val="tx1"/>
              </a:solidFill>
            </a:rPr>
            <a:t> </a:t>
          </a:r>
          <a:r>
            <a:rPr lang="da-DK" sz="2000" dirty="0" err="1" smtClean="0">
              <a:solidFill>
                <a:schemeClr val="tx1"/>
              </a:solidFill>
            </a:rPr>
            <a:t>diagnoos</a:t>
          </a:r>
          <a:r>
            <a:rPr lang="en-US" sz="2000" dirty="0">
              <a:solidFill>
                <a:schemeClr val="tx1"/>
              </a:solidFill>
            </a:rPr>
            <a:t>			</a:t>
          </a:r>
          <a:r>
            <a:rPr lang="en-GB" sz="2000" dirty="0">
              <a:solidFill>
                <a:schemeClr val="tx1"/>
              </a:solidFill>
            </a:rPr>
            <a:t>143</a:t>
          </a:r>
          <a:r>
            <a:rPr lang="en-US" sz="2000" dirty="0">
              <a:solidFill>
                <a:schemeClr val="tx1"/>
              </a:solidFill>
            </a:rPr>
            <a:t>		</a:t>
          </a:r>
          <a:r>
            <a:rPr lang="en-GB" sz="2000" dirty="0">
              <a:solidFill>
                <a:schemeClr val="tx1"/>
              </a:solidFill>
            </a:rPr>
            <a:t>71,9%</a:t>
          </a:r>
        </a:p>
      </dgm:t>
    </dgm:pt>
    <dgm:pt modelId="{23742B1E-AC5C-4C18-9EDF-4C4A141EE7FB}" type="parTrans" cxnId="{D7A9826B-F47D-45C4-8493-4CC59F9BD606}">
      <dgm:prSet/>
      <dgm:spPr/>
      <dgm:t>
        <a:bodyPr/>
        <a:lstStyle/>
        <a:p>
          <a:endParaRPr lang="en-GB"/>
        </a:p>
      </dgm:t>
    </dgm:pt>
    <dgm:pt modelId="{532972B6-3565-4C4D-9B7E-B7B623EB74C8}" type="sibTrans" cxnId="{D7A9826B-F47D-45C4-8493-4CC59F9BD606}">
      <dgm:prSet/>
      <dgm:spPr/>
      <dgm:t>
        <a:bodyPr/>
        <a:lstStyle/>
        <a:p>
          <a:endParaRPr lang="en-GB"/>
        </a:p>
      </dgm:t>
    </dgm:pt>
    <dgm:pt modelId="{8358E8E1-D5B9-4BF6-953E-891F6D9EE3C0}">
      <dgm:prSet custT="1"/>
      <dgm:spPr>
        <a:solidFill>
          <a:srgbClr val="E9EDF4"/>
        </a:solidFill>
      </dgm:spPr>
      <dgm:t>
        <a:bodyPr/>
        <a:lstStyle/>
        <a:p>
          <a:pPr rtl="0">
            <a:lnSpc>
              <a:spcPct val="100000"/>
            </a:lnSpc>
            <a:spcAft>
              <a:spcPts val="0"/>
            </a:spcAft>
          </a:pPr>
          <a:r>
            <a:rPr lang="da-DK" sz="2000" dirty="0" err="1" smtClean="0">
              <a:solidFill>
                <a:schemeClr val="tx1"/>
              </a:solidFill>
            </a:rPr>
            <a:t>Varasemalt</a:t>
          </a:r>
          <a:r>
            <a:rPr lang="da-DK" sz="2000" dirty="0" smtClean="0">
              <a:solidFill>
                <a:schemeClr val="tx1"/>
              </a:solidFill>
            </a:rPr>
            <a:t> </a:t>
          </a:r>
          <a:r>
            <a:rPr lang="da-DK" sz="2000" dirty="0" err="1" smtClean="0">
              <a:solidFill>
                <a:schemeClr val="tx1"/>
              </a:solidFill>
            </a:rPr>
            <a:t>juba</a:t>
          </a:r>
          <a:r>
            <a:rPr lang="da-DK" sz="2000" dirty="0" smtClean="0">
              <a:solidFill>
                <a:schemeClr val="tx1"/>
              </a:solidFill>
            </a:rPr>
            <a:t> </a:t>
          </a:r>
          <a:r>
            <a:rPr lang="da-DK" sz="2000" dirty="0" err="1" smtClean="0">
              <a:solidFill>
                <a:schemeClr val="tx1"/>
              </a:solidFill>
            </a:rPr>
            <a:t>esinenud</a:t>
          </a:r>
          <a:r>
            <a:rPr lang="da-DK" sz="2000" dirty="0" smtClean="0">
              <a:solidFill>
                <a:schemeClr val="tx1"/>
              </a:solidFill>
            </a:rPr>
            <a:t> </a:t>
          </a:r>
        </a:p>
        <a:p>
          <a:pPr rtl="0">
            <a:lnSpc>
              <a:spcPct val="100000"/>
            </a:lnSpc>
            <a:spcAft>
              <a:spcPts val="0"/>
            </a:spcAft>
          </a:pPr>
          <a:r>
            <a:rPr lang="da-DK" sz="2000" dirty="0" err="1" smtClean="0">
              <a:solidFill>
                <a:schemeClr val="tx1"/>
              </a:solidFill>
            </a:rPr>
            <a:t>HIVga</a:t>
          </a:r>
          <a:r>
            <a:rPr lang="da-DK" sz="2000" dirty="0" smtClean="0">
              <a:solidFill>
                <a:schemeClr val="tx1"/>
              </a:solidFill>
            </a:rPr>
            <a:t> </a:t>
          </a:r>
          <a:r>
            <a:rPr lang="da-DK" sz="2000" dirty="0" err="1" smtClean="0">
              <a:solidFill>
                <a:schemeClr val="tx1"/>
              </a:solidFill>
            </a:rPr>
            <a:t>seotud</a:t>
          </a:r>
          <a:r>
            <a:rPr lang="da-DK" sz="2000" dirty="0" smtClean="0">
              <a:solidFill>
                <a:schemeClr val="tx1"/>
              </a:solidFill>
            </a:rPr>
            <a:t> </a:t>
          </a:r>
          <a:r>
            <a:rPr lang="da-DK" sz="2000" dirty="0" err="1" smtClean="0">
              <a:solidFill>
                <a:schemeClr val="tx1"/>
              </a:solidFill>
            </a:rPr>
            <a:t>sümptomid</a:t>
          </a:r>
          <a:r>
            <a:rPr lang="en-US" sz="2000" dirty="0">
              <a:solidFill>
                <a:schemeClr val="tx1"/>
              </a:solidFill>
            </a:rPr>
            <a:t>		</a:t>
          </a:r>
          <a:r>
            <a:rPr lang="en-GB" sz="2000" dirty="0">
              <a:solidFill>
                <a:schemeClr val="tx1"/>
              </a:solidFill>
            </a:rPr>
            <a:t>61</a:t>
          </a:r>
          <a:r>
            <a:rPr lang="en-US" sz="2000" dirty="0">
              <a:solidFill>
                <a:schemeClr val="tx1"/>
              </a:solidFill>
            </a:rPr>
            <a:t>		</a:t>
          </a:r>
          <a:r>
            <a:rPr lang="en-GB" sz="2000" dirty="0">
              <a:solidFill>
                <a:schemeClr val="tx1"/>
              </a:solidFill>
            </a:rPr>
            <a:t>28,2%</a:t>
          </a:r>
        </a:p>
        <a:p>
          <a:pPr rtl="0">
            <a:lnSpc>
              <a:spcPct val="100000"/>
            </a:lnSpc>
            <a:spcAft>
              <a:spcPts val="0"/>
            </a:spcAft>
          </a:pPr>
          <a:r>
            <a:rPr lang="en-GB" sz="2000" dirty="0" smtClean="0">
              <a:solidFill>
                <a:schemeClr val="tx1"/>
              </a:solidFill>
            </a:rPr>
            <a:t> </a:t>
          </a:r>
          <a:r>
            <a:rPr lang="en-US" dirty="0"/>
            <a:t>					</a:t>
          </a:r>
        </a:p>
      </dgm:t>
    </dgm:pt>
    <dgm:pt modelId="{AA7ECC0A-D913-4C62-9F66-241514DA2BBB}" type="parTrans" cxnId="{6AF34D7D-825A-424D-B05D-3FD0B9BC0EF1}">
      <dgm:prSet/>
      <dgm:spPr/>
      <dgm:t>
        <a:bodyPr/>
        <a:lstStyle/>
        <a:p>
          <a:endParaRPr lang="en-GB"/>
        </a:p>
      </dgm:t>
    </dgm:pt>
    <dgm:pt modelId="{03744F41-572C-4CAF-993F-D394CB4728E2}" type="sibTrans" cxnId="{6AF34D7D-825A-424D-B05D-3FD0B9BC0EF1}">
      <dgm:prSet/>
      <dgm:spPr/>
      <dgm:t>
        <a:bodyPr/>
        <a:lstStyle/>
        <a:p>
          <a:endParaRPr lang="en-GB"/>
        </a:p>
      </dgm:t>
    </dgm:pt>
    <dgm:pt modelId="{F1D94A8B-5426-4CAF-B2BB-BCC57C2F52A0}" type="pres">
      <dgm:prSet presAssocID="{6AB830A6-E172-43F8-BFFA-8140B15616DC}" presName="linear" presStyleCnt="0">
        <dgm:presLayoutVars>
          <dgm:animLvl val="lvl"/>
          <dgm:resizeHandles val="exact"/>
        </dgm:presLayoutVars>
      </dgm:prSet>
      <dgm:spPr/>
      <dgm:t>
        <a:bodyPr/>
        <a:lstStyle/>
        <a:p>
          <a:endParaRPr lang="et-EE"/>
        </a:p>
      </dgm:t>
    </dgm:pt>
    <dgm:pt modelId="{A60E8EA9-89F3-4812-AEA8-923A3CBBCFBD}" type="pres">
      <dgm:prSet presAssocID="{3D562572-08F8-47E5-88C3-DA3A23F59CB9}" presName="parentText" presStyleLbl="node1" presStyleIdx="0" presStyleCnt="3">
        <dgm:presLayoutVars>
          <dgm:chMax val="0"/>
          <dgm:bulletEnabled val="1"/>
        </dgm:presLayoutVars>
      </dgm:prSet>
      <dgm:spPr/>
      <dgm:t>
        <a:bodyPr/>
        <a:lstStyle/>
        <a:p>
          <a:endParaRPr lang="et-EE"/>
        </a:p>
      </dgm:t>
    </dgm:pt>
    <dgm:pt modelId="{E5A5780D-96F6-4312-898B-D76096B38B3F}" type="pres">
      <dgm:prSet presAssocID="{42ACA19D-DD8D-4E46-9D98-73AB4B514130}" presName="spacer" presStyleCnt="0"/>
      <dgm:spPr/>
    </dgm:pt>
    <dgm:pt modelId="{63EEEA91-0816-477C-9825-92816DA84ED4}" type="pres">
      <dgm:prSet presAssocID="{045657F7-AF34-4906-BDA5-0F97413F6D3E}" presName="parentText" presStyleLbl="node1" presStyleIdx="1" presStyleCnt="3">
        <dgm:presLayoutVars>
          <dgm:chMax val="0"/>
          <dgm:bulletEnabled val="1"/>
        </dgm:presLayoutVars>
      </dgm:prSet>
      <dgm:spPr/>
      <dgm:t>
        <a:bodyPr/>
        <a:lstStyle/>
        <a:p>
          <a:endParaRPr lang="et-EE"/>
        </a:p>
      </dgm:t>
    </dgm:pt>
    <dgm:pt modelId="{05F5F58D-D686-43E6-BE60-EAC2D25B1390}" type="pres">
      <dgm:prSet presAssocID="{532972B6-3565-4C4D-9B7E-B7B623EB74C8}" presName="spacer" presStyleCnt="0"/>
      <dgm:spPr/>
    </dgm:pt>
    <dgm:pt modelId="{BA528F18-3511-4BAB-8F16-AE4DEBAA1B90}" type="pres">
      <dgm:prSet presAssocID="{8358E8E1-D5B9-4BF6-953E-891F6D9EE3C0}" presName="parentText" presStyleLbl="node1" presStyleIdx="2" presStyleCnt="3">
        <dgm:presLayoutVars>
          <dgm:chMax val="0"/>
          <dgm:bulletEnabled val="1"/>
        </dgm:presLayoutVars>
      </dgm:prSet>
      <dgm:spPr/>
      <dgm:t>
        <a:bodyPr/>
        <a:lstStyle/>
        <a:p>
          <a:endParaRPr lang="et-EE"/>
        </a:p>
      </dgm:t>
    </dgm:pt>
  </dgm:ptLst>
  <dgm:cxnLst>
    <dgm:cxn modelId="{D7A9826B-F47D-45C4-8493-4CC59F9BD606}" srcId="{6AB830A6-E172-43F8-BFFA-8140B15616DC}" destId="{045657F7-AF34-4906-BDA5-0F97413F6D3E}" srcOrd="1" destOrd="0" parTransId="{23742B1E-AC5C-4C18-9EDF-4C4A141EE7FB}" sibTransId="{532972B6-3565-4C4D-9B7E-B7B623EB74C8}"/>
    <dgm:cxn modelId="{D1500815-3EF7-4577-A220-84BA478D957A}" type="presOf" srcId="{8358E8E1-D5B9-4BF6-953E-891F6D9EE3C0}" destId="{BA528F18-3511-4BAB-8F16-AE4DEBAA1B90}" srcOrd="0" destOrd="0" presId="urn:microsoft.com/office/officeart/2005/8/layout/vList2"/>
    <dgm:cxn modelId="{B6533FF3-E9C0-4781-BFA4-E3AE58455AA5}" srcId="{6AB830A6-E172-43F8-BFFA-8140B15616DC}" destId="{3D562572-08F8-47E5-88C3-DA3A23F59CB9}" srcOrd="0" destOrd="0" parTransId="{5E1B19D9-A916-48C9-99F6-C8A154FDD6C6}" sibTransId="{42ACA19D-DD8D-4E46-9D98-73AB4B514130}"/>
    <dgm:cxn modelId="{D8201222-6A6F-4455-A01A-2D85B651BA2E}" type="presOf" srcId="{045657F7-AF34-4906-BDA5-0F97413F6D3E}" destId="{63EEEA91-0816-477C-9825-92816DA84ED4}" srcOrd="0" destOrd="0" presId="urn:microsoft.com/office/officeart/2005/8/layout/vList2"/>
    <dgm:cxn modelId="{6AF34D7D-825A-424D-B05D-3FD0B9BC0EF1}" srcId="{6AB830A6-E172-43F8-BFFA-8140B15616DC}" destId="{8358E8E1-D5B9-4BF6-953E-891F6D9EE3C0}" srcOrd="2" destOrd="0" parTransId="{AA7ECC0A-D913-4C62-9F66-241514DA2BBB}" sibTransId="{03744F41-572C-4CAF-993F-D394CB4728E2}"/>
    <dgm:cxn modelId="{ACC1D4D3-7C39-45D5-8915-6A9E91BD0EEE}" type="presOf" srcId="{3D562572-08F8-47E5-88C3-DA3A23F59CB9}" destId="{A60E8EA9-89F3-4812-AEA8-923A3CBBCFBD}" srcOrd="0" destOrd="0" presId="urn:microsoft.com/office/officeart/2005/8/layout/vList2"/>
    <dgm:cxn modelId="{F74072E4-7D0E-4D39-8707-58203552739C}" type="presOf" srcId="{6AB830A6-E172-43F8-BFFA-8140B15616DC}" destId="{F1D94A8B-5426-4CAF-B2BB-BCC57C2F52A0}" srcOrd="0" destOrd="0" presId="urn:microsoft.com/office/officeart/2005/8/layout/vList2"/>
    <dgm:cxn modelId="{A17BEF8D-8550-4FAD-92BE-A7450AB0400B}" type="presParOf" srcId="{F1D94A8B-5426-4CAF-B2BB-BCC57C2F52A0}" destId="{A60E8EA9-89F3-4812-AEA8-923A3CBBCFBD}" srcOrd="0" destOrd="0" presId="urn:microsoft.com/office/officeart/2005/8/layout/vList2"/>
    <dgm:cxn modelId="{43716972-E875-41BC-8067-C0A6C0501F88}" type="presParOf" srcId="{F1D94A8B-5426-4CAF-B2BB-BCC57C2F52A0}" destId="{E5A5780D-96F6-4312-898B-D76096B38B3F}" srcOrd="1" destOrd="0" presId="urn:microsoft.com/office/officeart/2005/8/layout/vList2"/>
    <dgm:cxn modelId="{19E4FA4B-2BE1-4EC8-A76B-8A2D720B66BE}" type="presParOf" srcId="{F1D94A8B-5426-4CAF-B2BB-BCC57C2F52A0}" destId="{63EEEA91-0816-477C-9825-92816DA84ED4}" srcOrd="2" destOrd="0" presId="urn:microsoft.com/office/officeart/2005/8/layout/vList2"/>
    <dgm:cxn modelId="{31D0E346-A8F7-49B6-9CBD-CFFFE15D1522}" type="presParOf" srcId="{F1D94A8B-5426-4CAF-B2BB-BCC57C2F52A0}" destId="{05F5F58D-D686-43E6-BE60-EAC2D25B1390}" srcOrd="3" destOrd="0" presId="urn:microsoft.com/office/officeart/2005/8/layout/vList2"/>
    <dgm:cxn modelId="{C301F17C-CA7F-4A62-A3DE-5C29EF292AB1}" type="presParOf" srcId="{F1D94A8B-5426-4CAF-B2BB-BCC57C2F52A0}" destId="{BA528F18-3511-4BAB-8F16-AE4DEBAA1B9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chemeClr val="accent1">
            <a:lumMod val="40000"/>
            <a:lumOff val="60000"/>
          </a:schemeClr>
        </a:solidFill>
      </dgm:spPr>
      <dgm:t>
        <a:bodyPr/>
        <a:lstStyle/>
        <a:p>
          <a:pPr rtl="0"/>
          <a:r>
            <a:rPr lang="en-GB" sz="2000" b="0" dirty="0">
              <a:solidFill>
                <a:schemeClr val="tx1"/>
              </a:solidFill>
            </a:rPr>
            <a:t>1. HIV-</a:t>
          </a:r>
          <a:r>
            <a:rPr lang="en-GB" sz="2000" b="0" dirty="0" err="1">
              <a:solidFill>
                <a:schemeClr val="tx1"/>
              </a:solidFill>
            </a:rPr>
            <a:t>epideemia</a:t>
          </a:r>
          <a:r>
            <a:rPr lang="en-GB" sz="2000" b="0" dirty="0">
              <a:solidFill>
                <a:schemeClr val="tx1"/>
              </a:solidFill>
            </a:rPr>
            <a:t> </a:t>
          </a:r>
          <a:r>
            <a:rPr lang="en-GB" sz="2000" b="0" dirty="0" err="1">
              <a:solidFill>
                <a:schemeClr val="tx1"/>
              </a:solidFill>
            </a:rPr>
            <a:t>üldine</a:t>
          </a:r>
          <a:r>
            <a:rPr lang="en-GB" sz="2000" b="0" dirty="0">
              <a:solidFill>
                <a:schemeClr val="tx1"/>
              </a:solidFill>
            </a:rPr>
            <a:t> </a:t>
          </a:r>
          <a:r>
            <a:rPr lang="en-GB" sz="2000" b="0" dirty="0" err="1">
              <a:solidFill>
                <a:schemeClr val="tx1"/>
              </a:solidFill>
            </a:rPr>
            <a:t>olukord</a:t>
          </a:r>
          <a:r>
            <a:rPr lang="en-GB" sz="2000" b="0" dirty="0">
              <a:solidFill>
                <a:schemeClr val="tx1"/>
              </a:solidFill>
            </a:rPr>
            <a:t> </a:t>
          </a:r>
          <a:r>
            <a:rPr lang="en-GB" sz="2000" b="0" dirty="0" err="1">
              <a:solidFill>
                <a:schemeClr val="tx1"/>
              </a:solidFill>
            </a:rPr>
            <a:t>Euroopas</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Milleks HIVi suhtes testida?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a:solidFill>
                <a:schemeClr val="tx1"/>
              </a:solidFill>
            </a:rPr>
            <a:t>3. Hilise diagnoosimise tagajärjed</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7ADBD254-F3A8-45BA-97A2-B10099EAF300}">
      <dgm:prSet custT="1"/>
      <dgm:spPr>
        <a:solidFill>
          <a:srgbClr val="E9EDF4"/>
        </a:solidFill>
      </dgm:spPr>
      <dgm:t>
        <a:bodyPr/>
        <a:lstStyle/>
        <a:p>
          <a:pPr rtl="0"/>
          <a:r>
            <a:rPr lang="en-GB" sz="2000" dirty="0">
              <a:solidFill>
                <a:schemeClr val="tx1"/>
              </a:solidFill>
            </a:rPr>
            <a:t>4. HIV-</a:t>
          </a:r>
          <a:r>
            <a:rPr lang="en-GB" sz="2000" dirty="0" err="1">
              <a:solidFill>
                <a:schemeClr val="tx1"/>
              </a:solidFill>
            </a:rPr>
            <a:t>testimise</a:t>
          </a:r>
          <a:r>
            <a:rPr lang="en-GB" sz="2000" dirty="0">
              <a:solidFill>
                <a:schemeClr val="tx1"/>
              </a:solidFill>
            </a:rPr>
            <a:t> strateegiad – sh </a:t>
          </a:r>
          <a:r>
            <a:rPr lang="en-GB" sz="2000" dirty="0" err="1">
              <a:solidFill>
                <a:schemeClr val="tx1"/>
              </a:solidFill>
            </a:rPr>
            <a:t>indikaatorhaigustest</a:t>
          </a:r>
          <a:r>
            <a:rPr lang="en-GB" sz="2000" dirty="0">
              <a:solidFill>
                <a:schemeClr val="tx1"/>
              </a:solidFill>
            </a:rPr>
            <a:t> </a:t>
          </a:r>
          <a:r>
            <a:rPr lang="en-GB" sz="2000" dirty="0" err="1">
              <a:solidFill>
                <a:schemeClr val="tx1"/>
              </a:solidFill>
            </a:rPr>
            <a:t>juhinduv</a:t>
          </a:r>
          <a:r>
            <a:rPr lang="en-GB" sz="2000" dirty="0">
              <a:solidFill>
                <a:schemeClr val="tx1"/>
              </a:solidFill>
            </a:rPr>
            <a:t> HIV-</a:t>
          </a:r>
          <a:r>
            <a:rPr lang="en-GB" sz="2000" dirty="0" err="1">
              <a:solidFill>
                <a:schemeClr val="tx1"/>
              </a:solidFill>
            </a:rPr>
            <a:t>testimine</a:t>
          </a:r>
          <a:endParaRPr lang="en-GB" sz="200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t-EE"/>
        </a:p>
      </dgm:t>
    </dgm:pt>
    <dgm:pt modelId="{27D53F48-8A9E-4AF0-93B2-8CEBDE1BB97C}" type="pres">
      <dgm:prSet presAssocID="{76EB3F9B-2E05-4C7C-8DE6-4ABBB04CB700}" presName="parentText" presStyleLbl="node1" presStyleIdx="0" presStyleCnt="4">
        <dgm:presLayoutVars>
          <dgm:chMax val="0"/>
          <dgm:bulletEnabled val="1"/>
        </dgm:presLayoutVars>
      </dgm:prSet>
      <dgm:spPr/>
      <dgm:t>
        <a:bodyPr/>
        <a:lstStyle/>
        <a:p>
          <a:endParaRPr lang="et-EE"/>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4">
        <dgm:presLayoutVars>
          <dgm:chMax val="0"/>
          <dgm:bulletEnabled val="1"/>
        </dgm:presLayoutVars>
      </dgm:prSet>
      <dgm:spPr/>
      <dgm:t>
        <a:bodyPr/>
        <a:lstStyle/>
        <a:p>
          <a:endParaRPr lang="et-EE"/>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4">
        <dgm:presLayoutVars>
          <dgm:chMax val="0"/>
          <dgm:bulletEnabled val="1"/>
        </dgm:presLayoutVars>
      </dgm:prSet>
      <dgm:spPr/>
      <dgm:t>
        <a:bodyPr/>
        <a:lstStyle/>
        <a:p>
          <a:endParaRPr lang="et-EE"/>
        </a:p>
      </dgm:t>
    </dgm:pt>
    <dgm:pt modelId="{6F6B4B09-981E-4FEF-863F-8026D8B0BDFF}" type="pres">
      <dgm:prSet presAssocID="{5149B0F2-B325-4410-B48F-2CAA44C0CA71}" presName="spacer" presStyleCnt="0"/>
      <dgm:spPr/>
    </dgm:pt>
    <dgm:pt modelId="{8DEC646D-C5DB-4FE2-AC56-684A2AB5DB0E}" type="pres">
      <dgm:prSet presAssocID="{7ADBD254-F3A8-45BA-97A2-B10099EAF300}" presName="parentText" presStyleLbl="node1" presStyleIdx="3" presStyleCnt="4" custLinFactY="100000" custLinFactNeighborY="158051">
        <dgm:presLayoutVars>
          <dgm:chMax val="0"/>
          <dgm:bulletEnabled val="1"/>
        </dgm:presLayoutVars>
      </dgm:prSet>
      <dgm:spPr/>
      <dgm:t>
        <a:bodyPr/>
        <a:lstStyle/>
        <a:p>
          <a:endParaRPr lang="et-EE"/>
        </a:p>
      </dgm:t>
    </dgm:pt>
  </dgm:ptLst>
  <dgm:cxnLst>
    <dgm:cxn modelId="{F6A48313-160C-4A82-9EB4-8FFD50B63029}" srcId="{334B3551-664B-4334-BF1F-E23996D41D35}" destId="{7ADBD254-F3A8-45BA-97A2-B10099EAF300}" srcOrd="3"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9AD35881-513B-48E7-AD31-ADC587EE2F1F}" type="presOf" srcId="{76EB3F9B-2E05-4C7C-8DE6-4ABBB04CB700}" destId="{27D53F48-8A9E-4AF0-93B2-8CEBDE1BB97C}"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AE9C046D-6E45-4297-AB9F-28EF262FE3E8}" type="presOf" srcId="{7ADBD254-F3A8-45BA-97A2-B10099EAF300}" destId="{8DEC646D-C5DB-4FE2-AC56-684A2AB5DB0E}" srcOrd="0" destOrd="0" presId="urn:microsoft.com/office/officeart/2005/8/layout/vList2"/>
    <dgm:cxn modelId="{13823B13-23B1-4272-917E-AD9663C025DE}" type="presOf" srcId="{4EA625BF-1FAA-4074-975F-44FFB7629D05}" destId="{3C1371A6-360D-4628-B6B6-D0DCC663AD7A}" srcOrd="0" destOrd="0" presId="urn:microsoft.com/office/officeart/2005/8/layout/vList2"/>
    <dgm:cxn modelId="{C572823A-CD49-4649-A7A1-136593A4DA79}" type="presOf" srcId="{DC5626C3-89EC-42E9-A8A5-2C4033403F44}" destId="{0363741D-5522-44EE-BA48-7952B8DF3484}" srcOrd="0" destOrd="0" presId="urn:microsoft.com/office/officeart/2005/8/layout/vList2"/>
    <dgm:cxn modelId="{A40CAE43-5ADB-469B-A802-8F3E94E3F2F7}" type="presOf" srcId="{334B3551-664B-4334-BF1F-E23996D41D35}" destId="{3C98A23B-9912-4DFC-94DE-9675821665F5}" srcOrd="0" destOrd="0" presId="urn:microsoft.com/office/officeart/2005/8/layout/vList2"/>
    <dgm:cxn modelId="{09EB414C-C8A4-4AB0-892C-7926522167AC}" type="presParOf" srcId="{3C98A23B-9912-4DFC-94DE-9675821665F5}" destId="{27D53F48-8A9E-4AF0-93B2-8CEBDE1BB97C}" srcOrd="0" destOrd="0" presId="urn:microsoft.com/office/officeart/2005/8/layout/vList2"/>
    <dgm:cxn modelId="{55991BAF-C4D2-400A-9CB8-B3B9F5E3A12D}" type="presParOf" srcId="{3C98A23B-9912-4DFC-94DE-9675821665F5}" destId="{B59A89EE-9D55-421F-8567-5EBE4D230955}" srcOrd="1" destOrd="0" presId="urn:microsoft.com/office/officeart/2005/8/layout/vList2"/>
    <dgm:cxn modelId="{8549F14F-6AB8-4D16-B75C-B5E1B48CF963}" type="presParOf" srcId="{3C98A23B-9912-4DFC-94DE-9675821665F5}" destId="{0363741D-5522-44EE-BA48-7952B8DF3484}" srcOrd="2" destOrd="0" presId="urn:microsoft.com/office/officeart/2005/8/layout/vList2"/>
    <dgm:cxn modelId="{CD252E57-1CF8-47E3-A50F-B032DC9832F0}" type="presParOf" srcId="{3C98A23B-9912-4DFC-94DE-9675821665F5}" destId="{0BF2AA6C-D6FE-42AE-B985-92A0D12CF2D4}" srcOrd="3" destOrd="0" presId="urn:microsoft.com/office/officeart/2005/8/layout/vList2"/>
    <dgm:cxn modelId="{413B907C-CF25-41E8-9A1C-CA41F91A5C7D}" type="presParOf" srcId="{3C98A23B-9912-4DFC-94DE-9675821665F5}" destId="{3C1371A6-360D-4628-B6B6-D0DCC663AD7A}" srcOrd="4" destOrd="0" presId="urn:microsoft.com/office/officeart/2005/8/layout/vList2"/>
    <dgm:cxn modelId="{27C1B92A-BE85-42A9-B78F-9AC6C3E7AA0D}" type="presParOf" srcId="{3C98A23B-9912-4DFC-94DE-9675821665F5}" destId="{6F6B4B09-981E-4FEF-863F-8026D8B0BDFF}" srcOrd="5" destOrd="0" presId="urn:microsoft.com/office/officeart/2005/8/layout/vList2"/>
    <dgm:cxn modelId="{DF2A3191-D619-4101-BB7B-59E26EADDFA0}" type="presParOf" srcId="{3C98A23B-9912-4DFC-94DE-9675821665F5}" destId="{8DEC646D-C5DB-4FE2-AC56-684A2AB5DB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HIV-</a:t>
          </a:r>
          <a:r>
            <a:rPr lang="en-GB" sz="2000" b="0" dirty="0" err="1">
              <a:solidFill>
                <a:schemeClr val="tx1"/>
              </a:solidFill>
            </a:rPr>
            <a:t>epideemia</a:t>
          </a:r>
          <a:r>
            <a:rPr lang="en-GB" sz="2000" b="0" dirty="0">
              <a:solidFill>
                <a:schemeClr val="tx1"/>
              </a:solidFill>
            </a:rPr>
            <a:t> </a:t>
          </a:r>
          <a:r>
            <a:rPr lang="en-GB" sz="2000" b="0" dirty="0" err="1">
              <a:solidFill>
                <a:schemeClr val="tx1"/>
              </a:solidFill>
            </a:rPr>
            <a:t>üldine</a:t>
          </a:r>
          <a:r>
            <a:rPr lang="en-GB" sz="2000" b="0" dirty="0">
              <a:solidFill>
                <a:schemeClr val="tx1"/>
              </a:solidFill>
            </a:rPr>
            <a:t> </a:t>
          </a:r>
          <a:r>
            <a:rPr lang="en-GB" sz="2000" b="0" dirty="0" err="1">
              <a:solidFill>
                <a:schemeClr val="tx1"/>
              </a:solidFill>
            </a:rPr>
            <a:t>olukord</a:t>
          </a:r>
          <a:r>
            <a:rPr lang="en-GB" sz="2000" b="0" dirty="0">
              <a:solidFill>
                <a:schemeClr val="tx1"/>
              </a:solidFill>
            </a:rPr>
            <a:t> </a:t>
          </a:r>
          <a:r>
            <a:rPr lang="en-GB" sz="2000" b="0" dirty="0" err="1">
              <a:solidFill>
                <a:schemeClr val="tx1"/>
              </a:solidFill>
            </a:rPr>
            <a:t>Euroopas</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99CCFF"/>
        </a:solidFill>
      </dgm:spPr>
      <dgm:t>
        <a:bodyPr/>
        <a:lstStyle/>
        <a:p>
          <a:pPr rtl="0"/>
          <a:r>
            <a:rPr lang="et-EE" sz="2000" dirty="0">
              <a:solidFill>
                <a:schemeClr val="tx1"/>
              </a:solidFill>
              <a:latin typeface="Calibri" panose="020F0502020204030204" pitchFamily="34" charset="0"/>
            </a:rPr>
            <a:t>2. Milleks HIVi suhtes testida?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t-EE" sz="2000" dirty="0">
              <a:solidFill>
                <a:schemeClr val="tx1"/>
              </a:solidFill>
              <a:latin typeface="Calibri" panose="020F0502020204030204" pitchFamily="34" charset="0"/>
            </a:rPr>
            <a:t>3. Hilise diagnoosimise tagajärjed</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t-EE" sz="2000" dirty="0">
              <a:solidFill>
                <a:schemeClr val="tx1"/>
              </a:solidFill>
              <a:latin typeface="Calibri" panose="020F0502020204030204" pitchFamily="34" charset="0"/>
            </a:rPr>
            <a:t>4. Käestlastud võimalused</a:t>
          </a: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t-EE" sz="2000" dirty="0">
              <a:solidFill>
                <a:schemeClr val="tx1"/>
              </a:solidFill>
              <a:latin typeface="Calibri" panose="020F0502020204030204" pitchFamily="34" charset="0"/>
            </a:rPr>
            <a:t>6. HIV-testimise strateegiad – sh indikaatorhaigustest juhinduv HIV-testimine</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t-EE" sz="2000" dirty="0">
              <a:solidFill>
                <a:schemeClr val="tx1"/>
              </a:solidFill>
              <a:latin typeface="Calibri" panose="020F0502020204030204" pitchFamily="34" charset="0"/>
            </a:rPr>
            <a:t>5. Tõrked testimise suhtes / sageli tõstatuvad probleemid</a:t>
          </a: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t-EE"/>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t-EE"/>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t-EE"/>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t-EE"/>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t-EE"/>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t-EE"/>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t-EE"/>
        </a:p>
      </dgm:t>
    </dgm:pt>
  </dgm:ptLst>
  <dgm:cxnLst>
    <dgm:cxn modelId="{F9D934A6-52D6-4F54-BDE9-A9E5B3FFA750}" type="presOf" srcId="{334B3551-664B-4334-BF1F-E23996D41D35}" destId="{3C98A23B-9912-4DFC-94DE-9675821665F5}" srcOrd="0" destOrd="0" presId="urn:microsoft.com/office/officeart/2005/8/layout/vList2"/>
    <dgm:cxn modelId="{1658E4CF-C173-46C6-B4DE-F995AAF31B7B}" srcId="{334B3551-664B-4334-BF1F-E23996D41D35}" destId="{878F4850-5941-4A3C-9129-2ECFE0B32ED5}" srcOrd="5" destOrd="0" parTransId="{632BB5FA-C52A-4CF8-96A8-8717A4E2A1A6}" sibTransId="{E7987764-A999-4E74-81FA-1C220AAA9805}"/>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D14F29D5-46B4-4773-90A3-29B37EAB312E}" type="presOf" srcId="{C078F39B-ABCC-4031-88AE-54B7143D90E1}" destId="{C60C5F13-BC11-46BA-86A0-E8C8DEBDFD2D}"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124268F0-8AB7-4CBE-8C4C-A58B7C756FE9}" type="presOf" srcId="{4EA625BF-1FAA-4074-975F-44FFB7629D05}" destId="{3C1371A6-360D-4628-B6B6-D0DCC663AD7A}" srcOrd="0" destOrd="0" presId="urn:microsoft.com/office/officeart/2005/8/layout/vList2"/>
    <dgm:cxn modelId="{024DE970-5D6C-4673-8743-45D25D692214}" type="presOf" srcId="{76EB3F9B-2E05-4C7C-8DE6-4ABBB04CB700}" destId="{27D53F48-8A9E-4AF0-93B2-8CEBDE1BB97C}" srcOrd="0" destOrd="0" presId="urn:microsoft.com/office/officeart/2005/8/layout/vList2"/>
    <dgm:cxn modelId="{85D693B8-0FA9-4E57-B1CF-805C3C5404C2}" type="presOf" srcId="{878F4850-5941-4A3C-9129-2ECFE0B32ED5}" destId="{7B30A21E-1790-47E3-9E16-169E73C13270}" srcOrd="0" destOrd="0" presId="urn:microsoft.com/office/officeart/2005/8/layout/vList2"/>
    <dgm:cxn modelId="{22D692FD-0FFA-4E46-A1C5-5A2057BA1471}" type="presOf" srcId="{7ADBD254-F3A8-45BA-97A2-B10099EAF300}" destId="{8DEC646D-C5DB-4FE2-AC56-684A2AB5DB0E}" srcOrd="0" destOrd="0" presId="urn:microsoft.com/office/officeart/2005/8/layout/vList2"/>
    <dgm:cxn modelId="{DCD70703-8B69-4897-923F-6D0C74FB51F1}" type="presOf" srcId="{DC5626C3-89EC-42E9-A8A5-2C4033403F44}" destId="{0363741D-5522-44EE-BA48-7952B8DF3484}"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699A7C97-2A63-4667-A02E-0077825961A3}" type="presParOf" srcId="{3C98A23B-9912-4DFC-94DE-9675821665F5}" destId="{27D53F48-8A9E-4AF0-93B2-8CEBDE1BB97C}" srcOrd="0" destOrd="0" presId="urn:microsoft.com/office/officeart/2005/8/layout/vList2"/>
    <dgm:cxn modelId="{11D9A176-3104-4C6B-97AF-F2335CC74FAE}" type="presParOf" srcId="{3C98A23B-9912-4DFC-94DE-9675821665F5}" destId="{B59A89EE-9D55-421F-8567-5EBE4D230955}" srcOrd="1" destOrd="0" presId="urn:microsoft.com/office/officeart/2005/8/layout/vList2"/>
    <dgm:cxn modelId="{4F08A407-A268-4F4F-A961-8079C880436C}" type="presParOf" srcId="{3C98A23B-9912-4DFC-94DE-9675821665F5}" destId="{0363741D-5522-44EE-BA48-7952B8DF3484}" srcOrd="2" destOrd="0" presId="urn:microsoft.com/office/officeart/2005/8/layout/vList2"/>
    <dgm:cxn modelId="{FF4CB832-AC3F-4A49-8984-24592CA684FD}" type="presParOf" srcId="{3C98A23B-9912-4DFC-94DE-9675821665F5}" destId="{0BF2AA6C-D6FE-42AE-B985-92A0D12CF2D4}" srcOrd="3" destOrd="0" presId="urn:microsoft.com/office/officeart/2005/8/layout/vList2"/>
    <dgm:cxn modelId="{D69648D1-8A0A-4D90-B533-B4D14A260986}" type="presParOf" srcId="{3C98A23B-9912-4DFC-94DE-9675821665F5}" destId="{3C1371A6-360D-4628-B6B6-D0DCC663AD7A}" srcOrd="4" destOrd="0" presId="urn:microsoft.com/office/officeart/2005/8/layout/vList2"/>
    <dgm:cxn modelId="{710DF4F0-5C3A-4F68-8F37-A16FFE5B3D56}" type="presParOf" srcId="{3C98A23B-9912-4DFC-94DE-9675821665F5}" destId="{6F6B4B09-981E-4FEF-863F-8026D8B0BDFF}" srcOrd="5" destOrd="0" presId="urn:microsoft.com/office/officeart/2005/8/layout/vList2"/>
    <dgm:cxn modelId="{C46AACC5-D6B1-43C5-B7C3-AD27611B6477}" type="presParOf" srcId="{3C98A23B-9912-4DFC-94DE-9675821665F5}" destId="{C60C5F13-BC11-46BA-86A0-E8C8DEBDFD2D}" srcOrd="6" destOrd="0" presId="urn:microsoft.com/office/officeart/2005/8/layout/vList2"/>
    <dgm:cxn modelId="{5C8830EB-F6A2-4BF5-A86F-9004407303B5}" type="presParOf" srcId="{3C98A23B-9912-4DFC-94DE-9675821665F5}" destId="{51223976-9EDD-44DB-B904-276081631982}" srcOrd="7" destOrd="0" presId="urn:microsoft.com/office/officeart/2005/8/layout/vList2"/>
    <dgm:cxn modelId="{234DEF68-53DD-41D8-9760-310BF4743F2E}" type="presParOf" srcId="{3C98A23B-9912-4DFC-94DE-9675821665F5}" destId="{8DEC646D-C5DB-4FE2-AC56-684A2AB5DB0E}" srcOrd="8" destOrd="0" presId="urn:microsoft.com/office/officeart/2005/8/layout/vList2"/>
    <dgm:cxn modelId="{6701F358-9E95-4074-A302-6140FDF2C74D}" type="presParOf" srcId="{3C98A23B-9912-4DFC-94DE-9675821665F5}" destId="{4922431F-3D46-4906-93E0-CF5BE3C812E5}" srcOrd="9" destOrd="0" presId="urn:microsoft.com/office/officeart/2005/8/layout/vList2"/>
    <dgm:cxn modelId="{1E774601-558A-4765-B177-528C31AF64DF}"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HIV-</a:t>
          </a:r>
          <a:r>
            <a:rPr lang="en-GB" sz="2000" b="0" dirty="0" err="1">
              <a:solidFill>
                <a:schemeClr val="tx1"/>
              </a:solidFill>
            </a:rPr>
            <a:t>epideemia</a:t>
          </a:r>
          <a:r>
            <a:rPr lang="en-GB" sz="2000" b="0" dirty="0">
              <a:solidFill>
                <a:schemeClr val="tx1"/>
              </a:solidFill>
            </a:rPr>
            <a:t> </a:t>
          </a:r>
          <a:r>
            <a:rPr lang="en-GB" sz="2000" b="0" dirty="0" err="1">
              <a:solidFill>
                <a:schemeClr val="tx1"/>
              </a:solidFill>
            </a:rPr>
            <a:t>üldine</a:t>
          </a:r>
          <a:r>
            <a:rPr lang="en-GB" sz="2000" b="0" dirty="0">
              <a:solidFill>
                <a:schemeClr val="tx1"/>
              </a:solidFill>
            </a:rPr>
            <a:t> </a:t>
          </a:r>
          <a:r>
            <a:rPr lang="en-GB" sz="2000" b="0" dirty="0" err="1">
              <a:solidFill>
                <a:schemeClr val="tx1"/>
              </a:solidFill>
            </a:rPr>
            <a:t>olukord</a:t>
          </a:r>
          <a:r>
            <a:rPr lang="en-GB" sz="2000" b="0" dirty="0">
              <a:solidFill>
                <a:schemeClr val="tx1"/>
              </a:solidFill>
            </a:rPr>
            <a:t> </a:t>
          </a:r>
          <a:r>
            <a:rPr lang="en-GB" sz="2000" b="0" dirty="0" err="1">
              <a:solidFill>
                <a:schemeClr val="tx1"/>
              </a:solidFill>
            </a:rPr>
            <a:t>Euroopas</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99CCFF"/>
        </a:solidFill>
      </dgm:spPr>
      <dgm:t>
        <a:bodyPr/>
        <a:lstStyle/>
        <a:p>
          <a:pPr rtl="0"/>
          <a:r>
            <a:rPr lang="et-EE" sz="2000" dirty="0">
              <a:solidFill>
                <a:schemeClr val="tx1"/>
              </a:solidFill>
              <a:latin typeface="Calibri" panose="020F0502020204030204" pitchFamily="34" charset="0"/>
            </a:rPr>
            <a:t>2. Milleks HIVi suhtes testida?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t-EE" sz="2000" dirty="0">
              <a:solidFill>
                <a:schemeClr val="tx1"/>
              </a:solidFill>
              <a:latin typeface="Calibri" panose="020F0502020204030204" pitchFamily="34" charset="0"/>
            </a:rPr>
            <a:t>3. Hilise diagnoosimise tagajärjed</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7ADBD254-F3A8-45BA-97A2-B10099EAF300}">
      <dgm:prSet custT="1"/>
      <dgm:spPr>
        <a:solidFill>
          <a:srgbClr val="E9EDF4"/>
        </a:solidFill>
      </dgm:spPr>
      <dgm:t>
        <a:bodyPr/>
        <a:lstStyle/>
        <a:p>
          <a:pPr rtl="0"/>
          <a:r>
            <a:rPr lang="et-EE" sz="2000" dirty="0">
              <a:solidFill>
                <a:schemeClr val="tx1"/>
              </a:solidFill>
              <a:latin typeface="Calibri" panose="020F0502020204030204" pitchFamily="34" charset="0"/>
            </a:rPr>
            <a:t>4. HIV-testimise strateegiad – sh indikaatorhaigustest juhinduv HIV-testimine</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t-EE"/>
        </a:p>
      </dgm:t>
    </dgm:pt>
    <dgm:pt modelId="{27D53F48-8A9E-4AF0-93B2-8CEBDE1BB97C}" type="pres">
      <dgm:prSet presAssocID="{76EB3F9B-2E05-4C7C-8DE6-4ABBB04CB700}" presName="parentText" presStyleLbl="node1" presStyleIdx="0" presStyleCnt="4">
        <dgm:presLayoutVars>
          <dgm:chMax val="0"/>
          <dgm:bulletEnabled val="1"/>
        </dgm:presLayoutVars>
      </dgm:prSet>
      <dgm:spPr/>
      <dgm:t>
        <a:bodyPr/>
        <a:lstStyle/>
        <a:p>
          <a:endParaRPr lang="et-EE"/>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4">
        <dgm:presLayoutVars>
          <dgm:chMax val="0"/>
          <dgm:bulletEnabled val="1"/>
        </dgm:presLayoutVars>
      </dgm:prSet>
      <dgm:spPr/>
      <dgm:t>
        <a:bodyPr/>
        <a:lstStyle/>
        <a:p>
          <a:endParaRPr lang="et-EE"/>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4">
        <dgm:presLayoutVars>
          <dgm:chMax val="0"/>
          <dgm:bulletEnabled val="1"/>
        </dgm:presLayoutVars>
      </dgm:prSet>
      <dgm:spPr/>
      <dgm:t>
        <a:bodyPr/>
        <a:lstStyle/>
        <a:p>
          <a:endParaRPr lang="et-EE"/>
        </a:p>
      </dgm:t>
    </dgm:pt>
    <dgm:pt modelId="{6F6B4B09-981E-4FEF-863F-8026D8B0BDFF}" type="pres">
      <dgm:prSet presAssocID="{5149B0F2-B325-4410-B48F-2CAA44C0CA71}" presName="spacer" presStyleCnt="0"/>
      <dgm:spPr/>
    </dgm:pt>
    <dgm:pt modelId="{8DEC646D-C5DB-4FE2-AC56-684A2AB5DB0E}" type="pres">
      <dgm:prSet presAssocID="{7ADBD254-F3A8-45BA-97A2-B10099EAF300}" presName="parentText" presStyleLbl="node1" presStyleIdx="3" presStyleCnt="4" custLinFactY="100000" custLinFactNeighborY="158051">
        <dgm:presLayoutVars>
          <dgm:chMax val="0"/>
          <dgm:bulletEnabled val="1"/>
        </dgm:presLayoutVars>
      </dgm:prSet>
      <dgm:spPr/>
      <dgm:t>
        <a:bodyPr/>
        <a:lstStyle/>
        <a:p>
          <a:endParaRPr lang="et-EE"/>
        </a:p>
      </dgm:t>
    </dgm:pt>
  </dgm:ptLst>
  <dgm:cxnLst>
    <dgm:cxn modelId="{BB6C9622-3860-44CE-9CFF-3DF748161988}" type="presOf" srcId="{4EA625BF-1FAA-4074-975F-44FFB7629D05}" destId="{3C1371A6-360D-4628-B6B6-D0DCC663AD7A}" srcOrd="0" destOrd="0" presId="urn:microsoft.com/office/officeart/2005/8/layout/vList2"/>
    <dgm:cxn modelId="{91650B91-432B-4873-A4CC-130393E29CF1}" type="presOf" srcId="{334B3551-664B-4334-BF1F-E23996D41D35}" destId="{3C98A23B-9912-4DFC-94DE-9675821665F5}"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49CD1E8C-45AF-48B4-9D44-DA70EDBA69E3}" type="presOf" srcId="{76EB3F9B-2E05-4C7C-8DE6-4ABBB04CB700}" destId="{27D53F48-8A9E-4AF0-93B2-8CEBDE1BB97C}"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841F1E19-1772-45EF-A3F7-39C2EA1312F0}" type="presOf" srcId="{7ADBD254-F3A8-45BA-97A2-B10099EAF300}" destId="{8DEC646D-C5DB-4FE2-AC56-684A2AB5DB0E}" srcOrd="0" destOrd="0" presId="urn:microsoft.com/office/officeart/2005/8/layout/vList2"/>
    <dgm:cxn modelId="{F6A48313-160C-4A82-9EB4-8FFD50B63029}" srcId="{334B3551-664B-4334-BF1F-E23996D41D35}" destId="{7ADBD254-F3A8-45BA-97A2-B10099EAF300}" srcOrd="3"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4EA2E9DE-C181-4093-B82D-E0DA708A40A3}" type="presOf" srcId="{DC5626C3-89EC-42E9-A8A5-2C4033403F44}" destId="{0363741D-5522-44EE-BA48-7952B8DF3484}" srcOrd="0" destOrd="0" presId="urn:microsoft.com/office/officeart/2005/8/layout/vList2"/>
    <dgm:cxn modelId="{3CD8548E-7EFA-490E-A9F4-8F6DDBB45AD3}" type="presParOf" srcId="{3C98A23B-9912-4DFC-94DE-9675821665F5}" destId="{27D53F48-8A9E-4AF0-93B2-8CEBDE1BB97C}" srcOrd="0" destOrd="0" presId="urn:microsoft.com/office/officeart/2005/8/layout/vList2"/>
    <dgm:cxn modelId="{C9BE9EDA-F606-42E1-AB66-B888480370F6}" type="presParOf" srcId="{3C98A23B-9912-4DFC-94DE-9675821665F5}" destId="{B59A89EE-9D55-421F-8567-5EBE4D230955}" srcOrd="1" destOrd="0" presId="urn:microsoft.com/office/officeart/2005/8/layout/vList2"/>
    <dgm:cxn modelId="{9D3F378A-1CBC-4B61-B4A7-68DF977BE27C}" type="presParOf" srcId="{3C98A23B-9912-4DFC-94DE-9675821665F5}" destId="{0363741D-5522-44EE-BA48-7952B8DF3484}" srcOrd="2" destOrd="0" presId="urn:microsoft.com/office/officeart/2005/8/layout/vList2"/>
    <dgm:cxn modelId="{7638B3DB-4D90-4CCB-B2DC-98ED293204E4}" type="presParOf" srcId="{3C98A23B-9912-4DFC-94DE-9675821665F5}" destId="{0BF2AA6C-D6FE-42AE-B985-92A0D12CF2D4}" srcOrd="3" destOrd="0" presId="urn:microsoft.com/office/officeart/2005/8/layout/vList2"/>
    <dgm:cxn modelId="{165A3CAE-CBB8-496D-9E1E-50169ED2AEC7}" type="presParOf" srcId="{3C98A23B-9912-4DFC-94DE-9675821665F5}" destId="{3C1371A6-360D-4628-B6B6-D0DCC663AD7A}" srcOrd="4" destOrd="0" presId="urn:microsoft.com/office/officeart/2005/8/layout/vList2"/>
    <dgm:cxn modelId="{4FA53F41-1857-458B-AB55-72BDC4E5AF5B}" type="presParOf" srcId="{3C98A23B-9912-4DFC-94DE-9675821665F5}" destId="{6F6B4B09-981E-4FEF-863F-8026D8B0BDFF}" srcOrd="5" destOrd="0" presId="urn:microsoft.com/office/officeart/2005/8/layout/vList2"/>
    <dgm:cxn modelId="{96977A9D-9457-40DB-BFBA-E9E08D9AFBAD}" type="presParOf" srcId="{3C98A23B-9912-4DFC-94DE-9675821665F5}" destId="{8DEC646D-C5DB-4FE2-AC56-684A2AB5DB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HIV-</a:t>
          </a:r>
          <a:r>
            <a:rPr lang="en-GB" sz="2000" b="0" dirty="0" err="1">
              <a:solidFill>
                <a:schemeClr val="tx1"/>
              </a:solidFill>
            </a:rPr>
            <a:t>epideemia</a:t>
          </a:r>
          <a:r>
            <a:rPr lang="en-GB" sz="2000" b="0" dirty="0">
              <a:solidFill>
                <a:schemeClr val="tx1"/>
              </a:solidFill>
            </a:rPr>
            <a:t> </a:t>
          </a:r>
          <a:r>
            <a:rPr lang="en-GB" sz="2000" b="0" dirty="0" err="1">
              <a:solidFill>
                <a:schemeClr val="tx1"/>
              </a:solidFill>
            </a:rPr>
            <a:t>üldine</a:t>
          </a:r>
          <a:r>
            <a:rPr lang="en-GB" sz="2000" b="0" dirty="0">
              <a:solidFill>
                <a:schemeClr val="tx1"/>
              </a:solidFill>
            </a:rPr>
            <a:t> </a:t>
          </a:r>
          <a:r>
            <a:rPr lang="en-GB" sz="2000" b="0" dirty="0" err="1">
              <a:solidFill>
                <a:schemeClr val="tx1"/>
              </a:solidFill>
            </a:rPr>
            <a:t>olukord</a:t>
          </a:r>
          <a:r>
            <a:rPr lang="en-GB" sz="2000" b="0" dirty="0">
              <a:solidFill>
                <a:schemeClr val="tx1"/>
              </a:solidFill>
            </a:rPr>
            <a:t> </a:t>
          </a:r>
          <a:r>
            <a:rPr lang="en-GB" sz="2000" b="0" dirty="0" err="1">
              <a:solidFill>
                <a:schemeClr val="tx1"/>
              </a:solidFill>
            </a:rPr>
            <a:t>Euroopas</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Milleks HIVi suhtes testida?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chemeClr val="accent1">
            <a:lumMod val="40000"/>
            <a:lumOff val="60000"/>
          </a:schemeClr>
        </a:solidFill>
      </dgm:spPr>
      <dgm:t>
        <a:bodyPr/>
        <a:lstStyle/>
        <a:p>
          <a:pPr rtl="0"/>
          <a:r>
            <a:rPr lang="en-GB" sz="2000" b="0" dirty="0">
              <a:solidFill>
                <a:schemeClr val="tx1"/>
              </a:solidFill>
            </a:rPr>
            <a:t>3. Hilise diagnoosimise tagajärjed</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a:solidFill>
                <a:schemeClr val="tx1"/>
              </a:solidFill>
            </a:rPr>
            <a:t>4. Käestlastud võimalused</a:t>
          </a: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a:solidFill>
                <a:schemeClr val="tx1"/>
              </a:solidFill>
            </a:rPr>
            <a:t>6. HIV-</a:t>
          </a:r>
          <a:r>
            <a:rPr lang="en-GB" sz="2000" dirty="0" err="1">
              <a:solidFill>
                <a:schemeClr val="tx1"/>
              </a:solidFill>
            </a:rPr>
            <a:t>testimise</a:t>
          </a:r>
          <a:r>
            <a:rPr lang="en-GB" sz="2000" dirty="0">
              <a:solidFill>
                <a:schemeClr val="tx1"/>
              </a:solidFill>
            </a:rPr>
            <a:t> strateegiad – sh </a:t>
          </a:r>
          <a:r>
            <a:rPr lang="en-GB" sz="2000" dirty="0" err="1">
              <a:solidFill>
                <a:schemeClr val="tx1"/>
              </a:solidFill>
            </a:rPr>
            <a:t>indikaatorhaigustest</a:t>
          </a:r>
          <a:r>
            <a:rPr lang="en-GB" sz="2000" dirty="0">
              <a:solidFill>
                <a:schemeClr val="tx1"/>
              </a:solidFill>
            </a:rPr>
            <a:t> </a:t>
          </a:r>
          <a:r>
            <a:rPr lang="en-GB" sz="2000" dirty="0" err="1">
              <a:solidFill>
                <a:schemeClr val="tx1"/>
              </a:solidFill>
            </a:rPr>
            <a:t>juhinduv</a:t>
          </a:r>
          <a:r>
            <a:rPr lang="en-GB" sz="2000" dirty="0">
              <a:solidFill>
                <a:schemeClr val="tx1"/>
              </a:solidFill>
            </a:rPr>
            <a:t> HIV-</a:t>
          </a:r>
          <a:r>
            <a:rPr lang="en-GB" sz="2000" dirty="0" err="1">
              <a:solidFill>
                <a:schemeClr val="tx1"/>
              </a:solidFill>
            </a:rPr>
            <a:t>testimine</a:t>
          </a:r>
          <a:endParaRPr lang="en-GB" sz="200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a:solidFill>
                <a:schemeClr val="tx1"/>
              </a:solidFill>
            </a:rPr>
            <a:t>5. Tõrked testimise suhtes / sageli tõstatuvad probleemid</a:t>
          </a: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t-EE"/>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t-EE"/>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t-EE"/>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t-EE"/>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t-EE"/>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t-EE"/>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t-EE"/>
        </a:p>
      </dgm:t>
    </dgm:pt>
  </dgm:ptLst>
  <dgm:cxnLst>
    <dgm:cxn modelId="{5B0F4E01-CCCE-4A74-A665-490717D913A9}" srcId="{334B3551-664B-4334-BF1F-E23996D41D35}" destId="{76EB3F9B-2E05-4C7C-8DE6-4ABBB04CB700}" srcOrd="0" destOrd="0" parTransId="{DE2C285B-3357-4DDB-9318-9CA4EA74D859}" sibTransId="{8DB55BB1-F7B5-4D74-B5A4-831CBA86F5E9}"/>
    <dgm:cxn modelId="{1658E4CF-C173-46C6-B4DE-F995AAF31B7B}" srcId="{334B3551-664B-4334-BF1F-E23996D41D35}" destId="{878F4850-5941-4A3C-9129-2ECFE0B32ED5}" srcOrd="5" destOrd="0" parTransId="{632BB5FA-C52A-4CF8-96A8-8717A4E2A1A6}" sibTransId="{E7987764-A999-4E74-81FA-1C220AAA9805}"/>
    <dgm:cxn modelId="{F6A48313-160C-4A82-9EB4-8FFD50B63029}" srcId="{334B3551-664B-4334-BF1F-E23996D41D35}" destId="{7ADBD254-F3A8-45BA-97A2-B10099EAF300}" srcOrd="4" destOrd="0" parTransId="{F030D52B-33C9-4CF2-BE55-4168E6C52F5E}" sibTransId="{C54172BD-B7AE-4237-A2D6-CBE22CEA6D8E}"/>
    <dgm:cxn modelId="{F688930C-7A8F-4D6D-A03C-EDA8A6DA470E}" type="presOf" srcId="{4EA625BF-1FAA-4074-975F-44FFB7629D05}" destId="{3C1371A6-360D-4628-B6B6-D0DCC663AD7A}" srcOrd="0" destOrd="0" presId="urn:microsoft.com/office/officeart/2005/8/layout/vList2"/>
    <dgm:cxn modelId="{EEFA4455-8D65-4FF7-AD95-41E9D91913AC}" type="presOf" srcId="{DC5626C3-89EC-42E9-A8A5-2C4033403F44}" destId="{0363741D-5522-44EE-BA48-7952B8DF3484}"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555C9E35-22F4-45FA-AE6C-7274FEEF6301}" type="presOf" srcId="{C078F39B-ABCC-4031-88AE-54B7143D90E1}" destId="{C60C5F13-BC11-46BA-86A0-E8C8DEBDFD2D}"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CF02DB6C-69C4-4787-A6DF-015004AE9821}" type="presOf" srcId="{7ADBD254-F3A8-45BA-97A2-B10099EAF300}" destId="{8DEC646D-C5DB-4FE2-AC56-684A2AB5DB0E}" srcOrd="0" destOrd="0" presId="urn:microsoft.com/office/officeart/2005/8/layout/vList2"/>
    <dgm:cxn modelId="{3BEC4FD4-C1D0-48B5-9DF5-FF42B20D6F95}" type="presOf" srcId="{334B3551-664B-4334-BF1F-E23996D41D35}" destId="{3C98A23B-9912-4DFC-94DE-9675821665F5}" srcOrd="0" destOrd="0" presId="urn:microsoft.com/office/officeart/2005/8/layout/vList2"/>
    <dgm:cxn modelId="{170F7149-2C78-4BA1-BEE0-11BAD8BFBA9E}" type="presOf" srcId="{878F4850-5941-4A3C-9129-2ECFE0B32ED5}" destId="{7B30A21E-1790-47E3-9E16-169E73C13270}"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3C5961BF-4D03-4AB7-80BE-0DE36075F5DD}" type="presOf" srcId="{76EB3F9B-2E05-4C7C-8DE6-4ABBB04CB700}" destId="{27D53F48-8A9E-4AF0-93B2-8CEBDE1BB97C}" srcOrd="0" destOrd="0" presId="urn:microsoft.com/office/officeart/2005/8/layout/vList2"/>
    <dgm:cxn modelId="{37627683-4CAE-475F-9D4B-2E6C04653938}" type="presParOf" srcId="{3C98A23B-9912-4DFC-94DE-9675821665F5}" destId="{27D53F48-8A9E-4AF0-93B2-8CEBDE1BB97C}" srcOrd="0" destOrd="0" presId="urn:microsoft.com/office/officeart/2005/8/layout/vList2"/>
    <dgm:cxn modelId="{911885C3-D026-4117-8E97-D0BD0AD6ED83}" type="presParOf" srcId="{3C98A23B-9912-4DFC-94DE-9675821665F5}" destId="{B59A89EE-9D55-421F-8567-5EBE4D230955}" srcOrd="1" destOrd="0" presId="urn:microsoft.com/office/officeart/2005/8/layout/vList2"/>
    <dgm:cxn modelId="{4C203F0D-CBD3-4068-80AA-904F9E08F5B8}" type="presParOf" srcId="{3C98A23B-9912-4DFC-94DE-9675821665F5}" destId="{0363741D-5522-44EE-BA48-7952B8DF3484}" srcOrd="2" destOrd="0" presId="urn:microsoft.com/office/officeart/2005/8/layout/vList2"/>
    <dgm:cxn modelId="{F7A91910-B2A6-4C5D-BC58-C392ECAE62B7}" type="presParOf" srcId="{3C98A23B-9912-4DFC-94DE-9675821665F5}" destId="{0BF2AA6C-D6FE-42AE-B985-92A0D12CF2D4}" srcOrd="3" destOrd="0" presId="urn:microsoft.com/office/officeart/2005/8/layout/vList2"/>
    <dgm:cxn modelId="{979FFC1C-7057-48E9-B2FD-A6C33472A3E1}" type="presParOf" srcId="{3C98A23B-9912-4DFC-94DE-9675821665F5}" destId="{3C1371A6-360D-4628-B6B6-D0DCC663AD7A}" srcOrd="4" destOrd="0" presId="urn:microsoft.com/office/officeart/2005/8/layout/vList2"/>
    <dgm:cxn modelId="{3D8C9233-84D3-460C-B4EA-9495780A7772}" type="presParOf" srcId="{3C98A23B-9912-4DFC-94DE-9675821665F5}" destId="{6F6B4B09-981E-4FEF-863F-8026D8B0BDFF}" srcOrd="5" destOrd="0" presId="urn:microsoft.com/office/officeart/2005/8/layout/vList2"/>
    <dgm:cxn modelId="{4208A78F-B8F0-4863-8323-DDCE67287BC3}" type="presParOf" srcId="{3C98A23B-9912-4DFC-94DE-9675821665F5}" destId="{C60C5F13-BC11-46BA-86A0-E8C8DEBDFD2D}" srcOrd="6" destOrd="0" presId="urn:microsoft.com/office/officeart/2005/8/layout/vList2"/>
    <dgm:cxn modelId="{D16297C9-4A4A-4D14-B91E-2B60D6D3D9A8}" type="presParOf" srcId="{3C98A23B-9912-4DFC-94DE-9675821665F5}" destId="{51223976-9EDD-44DB-B904-276081631982}" srcOrd="7" destOrd="0" presId="urn:microsoft.com/office/officeart/2005/8/layout/vList2"/>
    <dgm:cxn modelId="{34E27FAE-6670-475E-AA8B-62B5B52636BA}" type="presParOf" srcId="{3C98A23B-9912-4DFC-94DE-9675821665F5}" destId="{8DEC646D-C5DB-4FE2-AC56-684A2AB5DB0E}" srcOrd="8" destOrd="0" presId="urn:microsoft.com/office/officeart/2005/8/layout/vList2"/>
    <dgm:cxn modelId="{912395E4-77D2-4DE3-9A42-2F262F0C3193}" type="presParOf" srcId="{3C98A23B-9912-4DFC-94DE-9675821665F5}" destId="{4922431F-3D46-4906-93E0-CF5BE3C812E5}" srcOrd="9" destOrd="0" presId="urn:microsoft.com/office/officeart/2005/8/layout/vList2"/>
    <dgm:cxn modelId="{85ABA76A-02DB-4362-9E7E-27ABE4C7F8FC}"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HIV-</a:t>
          </a:r>
          <a:r>
            <a:rPr lang="en-GB" sz="2000" b="0" dirty="0" err="1">
              <a:solidFill>
                <a:schemeClr val="tx1"/>
              </a:solidFill>
            </a:rPr>
            <a:t>epideemia</a:t>
          </a:r>
          <a:r>
            <a:rPr lang="en-GB" sz="2000" b="0" dirty="0">
              <a:solidFill>
                <a:schemeClr val="tx1"/>
              </a:solidFill>
            </a:rPr>
            <a:t> </a:t>
          </a:r>
          <a:r>
            <a:rPr lang="en-GB" sz="2000" b="0" dirty="0" err="1">
              <a:solidFill>
                <a:schemeClr val="tx1"/>
              </a:solidFill>
            </a:rPr>
            <a:t>üldine</a:t>
          </a:r>
          <a:r>
            <a:rPr lang="en-GB" sz="2000" b="0" dirty="0">
              <a:solidFill>
                <a:schemeClr val="tx1"/>
              </a:solidFill>
            </a:rPr>
            <a:t> </a:t>
          </a:r>
          <a:r>
            <a:rPr lang="en-GB" sz="2000" b="0" dirty="0" err="1">
              <a:solidFill>
                <a:schemeClr val="tx1"/>
              </a:solidFill>
            </a:rPr>
            <a:t>olukord</a:t>
          </a:r>
          <a:r>
            <a:rPr lang="en-GB" sz="2000" b="0" dirty="0">
              <a:solidFill>
                <a:schemeClr val="tx1"/>
              </a:solidFill>
            </a:rPr>
            <a:t> </a:t>
          </a:r>
          <a:r>
            <a:rPr lang="en-GB" sz="2000" b="0" dirty="0" err="1">
              <a:solidFill>
                <a:schemeClr val="tx1"/>
              </a:solidFill>
            </a:rPr>
            <a:t>Euroopas</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Milleks HIVi suhtes testida?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chemeClr val="accent1">
            <a:lumMod val="40000"/>
            <a:lumOff val="60000"/>
          </a:schemeClr>
        </a:solidFill>
      </dgm:spPr>
      <dgm:t>
        <a:bodyPr/>
        <a:lstStyle/>
        <a:p>
          <a:pPr rtl="0"/>
          <a:r>
            <a:rPr lang="en-GB" sz="2000" b="0" dirty="0">
              <a:solidFill>
                <a:schemeClr val="tx1"/>
              </a:solidFill>
            </a:rPr>
            <a:t>3. Hilise diagnoosimise tagajärjed</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7ADBD254-F3A8-45BA-97A2-B10099EAF300}">
      <dgm:prSet custT="1"/>
      <dgm:spPr>
        <a:solidFill>
          <a:srgbClr val="E9EDF4"/>
        </a:solidFill>
      </dgm:spPr>
      <dgm:t>
        <a:bodyPr/>
        <a:lstStyle/>
        <a:p>
          <a:pPr rtl="0"/>
          <a:r>
            <a:rPr lang="en-GB" sz="2000" dirty="0">
              <a:solidFill>
                <a:schemeClr val="tx1"/>
              </a:solidFill>
            </a:rPr>
            <a:t>4. HIV-</a:t>
          </a:r>
          <a:r>
            <a:rPr lang="en-GB" sz="2000" dirty="0" err="1">
              <a:solidFill>
                <a:schemeClr val="tx1"/>
              </a:solidFill>
            </a:rPr>
            <a:t>testimise</a:t>
          </a:r>
          <a:r>
            <a:rPr lang="en-GB" sz="2000" dirty="0">
              <a:solidFill>
                <a:schemeClr val="tx1"/>
              </a:solidFill>
            </a:rPr>
            <a:t> strateegiad – sh </a:t>
          </a:r>
          <a:r>
            <a:rPr lang="en-GB" sz="2000" dirty="0" err="1">
              <a:solidFill>
                <a:schemeClr val="tx1"/>
              </a:solidFill>
            </a:rPr>
            <a:t>indikaatorhaigustest</a:t>
          </a:r>
          <a:r>
            <a:rPr lang="en-GB" sz="2000" dirty="0">
              <a:solidFill>
                <a:schemeClr val="tx1"/>
              </a:solidFill>
            </a:rPr>
            <a:t> </a:t>
          </a:r>
          <a:r>
            <a:rPr lang="en-GB" sz="2000" dirty="0" err="1">
              <a:solidFill>
                <a:schemeClr val="tx1"/>
              </a:solidFill>
            </a:rPr>
            <a:t>juhinduv</a:t>
          </a:r>
          <a:r>
            <a:rPr lang="en-GB" sz="2000" dirty="0">
              <a:solidFill>
                <a:schemeClr val="tx1"/>
              </a:solidFill>
            </a:rPr>
            <a:t> HIV-</a:t>
          </a:r>
          <a:r>
            <a:rPr lang="en-GB" sz="2000" dirty="0" err="1">
              <a:solidFill>
                <a:schemeClr val="tx1"/>
              </a:solidFill>
            </a:rPr>
            <a:t>testimine</a:t>
          </a:r>
          <a:endParaRPr lang="en-GB" sz="200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t-EE"/>
        </a:p>
      </dgm:t>
    </dgm:pt>
    <dgm:pt modelId="{27D53F48-8A9E-4AF0-93B2-8CEBDE1BB97C}" type="pres">
      <dgm:prSet presAssocID="{76EB3F9B-2E05-4C7C-8DE6-4ABBB04CB700}" presName="parentText" presStyleLbl="node1" presStyleIdx="0" presStyleCnt="4">
        <dgm:presLayoutVars>
          <dgm:chMax val="0"/>
          <dgm:bulletEnabled val="1"/>
        </dgm:presLayoutVars>
      </dgm:prSet>
      <dgm:spPr/>
      <dgm:t>
        <a:bodyPr/>
        <a:lstStyle/>
        <a:p>
          <a:endParaRPr lang="et-EE"/>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4">
        <dgm:presLayoutVars>
          <dgm:chMax val="0"/>
          <dgm:bulletEnabled val="1"/>
        </dgm:presLayoutVars>
      </dgm:prSet>
      <dgm:spPr/>
      <dgm:t>
        <a:bodyPr/>
        <a:lstStyle/>
        <a:p>
          <a:endParaRPr lang="et-EE"/>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4">
        <dgm:presLayoutVars>
          <dgm:chMax val="0"/>
          <dgm:bulletEnabled val="1"/>
        </dgm:presLayoutVars>
      </dgm:prSet>
      <dgm:spPr/>
      <dgm:t>
        <a:bodyPr/>
        <a:lstStyle/>
        <a:p>
          <a:endParaRPr lang="et-EE"/>
        </a:p>
      </dgm:t>
    </dgm:pt>
    <dgm:pt modelId="{6F6B4B09-981E-4FEF-863F-8026D8B0BDFF}" type="pres">
      <dgm:prSet presAssocID="{5149B0F2-B325-4410-B48F-2CAA44C0CA71}" presName="spacer" presStyleCnt="0"/>
      <dgm:spPr/>
    </dgm:pt>
    <dgm:pt modelId="{8DEC646D-C5DB-4FE2-AC56-684A2AB5DB0E}" type="pres">
      <dgm:prSet presAssocID="{7ADBD254-F3A8-45BA-97A2-B10099EAF300}" presName="parentText" presStyleLbl="node1" presStyleIdx="3" presStyleCnt="4" custLinFactY="100000" custLinFactNeighborY="158051">
        <dgm:presLayoutVars>
          <dgm:chMax val="0"/>
          <dgm:bulletEnabled val="1"/>
        </dgm:presLayoutVars>
      </dgm:prSet>
      <dgm:spPr/>
      <dgm:t>
        <a:bodyPr/>
        <a:lstStyle/>
        <a:p>
          <a:endParaRPr lang="et-EE"/>
        </a:p>
      </dgm:t>
    </dgm:pt>
  </dgm:ptLst>
  <dgm:cxnLst>
    <dgm:cxn modelId="{F6A48313-160C-4A82-9EB4-8FFD50B63029}" srcId="{334B3551-664B-4334-BF1F-E23996D41D35}" destId="{7ADBD254-F3A8-45BA-97A2-B10099EAF300}" srcOrd="3" destOrd="0" parTransId="{F030D52B-33C9-4CF2-BE55-4168E6C52F5E}" sibTransId="{C54172BD-B7AE-4237-A2D6-CBE22CEA6D8E}"/>
    <dgm:cxn modelId="{8E5A4D8F-D267-4729-B689-335A24549F91}" type="presOf" srcId="{7ADBD254-F3A8-45BA-97A2-B10099EAF300}" destId="{8DEC646D-C5DB-4FE2-AC56-684A2AB5DB0E}" srcOrd="0" destOrd="0" presId="urn:microsoft.com/office/officeart/2005/8/layout/vList2"/>
    <dgm:cxn modelId="{87B56B84-97C3-4900-92CD-9C97621A50F6}" type="presOf" srcId="{4EA625BF-1FAA-4074-975F-44FFB7629D05}" destId="{3C1371A6-360D-4628-B6B6-D0DCC663AD7A}" srcOrd="0" destOrd="0" presId="urn:microsoft.com/office/officeart/2005/8/layout/vList2"/>
    <dgm:cxn modelId="{5B0F4E01-CCCE-4A74-A665-490717D913A9}" srcId="{334B3551-664B-4334-BF1F-E23996D41D35}" destId="{76EB3F9B-2E05-4C7C-8DE6-4ABBB04CB700}" srcOrd="0" destOrd="0" parTransId="{DE2C285B-3357-4DDB-9318-9CA4EA74D859}" sibTransId="{8DB55BB1-F7B5-4D74-B5A4-831CBA86F5E9}"/>
    <dgm:cxn modelId="{A9F1DFF6-9CFD-4A57-B369-DFBA9DCACFC9}" type="presOf" srcId="{DC5626C3-89EC-42E9-A8A5-2C4033403F44}" destId="{0363741D-5522-44EE-BA48-7952B8DF3484}"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4029AAA3-B5E2-47EF-9D24-6EA0E92EAA08}" type="presOf" srcId="{334B3551-664B-4334-BF1F-E23996D41D35}" destId="{3C98A23B-9912-4DFC-94DE-9675821665F5}" srcOrd="0" destOrd="0" presId="urn:microsoft.com/office/officeart/2005/8/layout/vList2"/>
    <dgm:cxn modelId="{5E4630AB-7E99-4C3F-B44D-77F5C2B57488}" type="presOf" srcId="{76EB3F9B-2E05-4C7C-8DE6-4ABBB04CB700}" destId="{27D53F48-8A9E-4AF0-93B2-8CEBDE1BB97C}" srcOrd="0" destOrd="0" presId="urn:microsoft.com/office/officeart/2005/8/layout/vList2"/>
    <dgm:cxn modelId="{843D756F-A15F-4D9F-9D9D-D02AB0F5D0F2}" type="presParOf" srcId="{3C98A23B-9912-4DFC-94DE-9675821665F5}" destId="{27D53F48-8A9E-4AF0-93B2-8CEBDE1BB97C}" srcOrd="0" destOrd="0" presId="urn:microsoft.com/office/officeart/2005/8/layout/vList2"/>
    <dgm:cxn modelId="{85276E8A-2539-4ACA-9369-5869E577B815}" type="presParOf" srcId="{3C98A23B-9912-4DFC-94DE-9675821665F5}" destId="{B59A89EE-9D55-421F-8567-5EBE4D230955}" srcOrd="1" destOrd="0" presId="urn:microsoft.com/office/officeart/2005/8/layout/vList2"/>
    <dgm:cxn modelId="{AF00B707-C996-465C-BECF-9E9D3C0C4DF8}" type="presParOf" srcId="{3C98A23B-9912-4DFC-94DE-9675821665F5}" destId="{0363741D-5522-44EE-BA48-7952B8DF3484}" srcOrd="2" destOrd="0" presId="urn:microsoft.com/office/officeart/2005/8/layout/vList2"/>
    <dgm:cxn modelId="{597E081E-8C3E-42B5-9206-02D426B8A596}" type="presParOf" srcId="{3C98A23B-9912-4DFC-94DE-9675821665F5}" destId="{0BF2AA6C-D6FE-42AE-B985-92A0D12CF2D4}" srcOrd="3" destOrd="0" presId="urn:microsoft.com/office/officeart/2005/8/layout/vList2"/>
    <dgm:cxn modelId="{CC3F432A-CC86-4441-9913-DB7F4262D853}" type="presParOf" srcId="{3C98A23B-9912-4DFC-94DE-9675821665F5}" destId="{3C1371A6-360D-4628-B6B6-D0DCC663AD7A}" srcOrd="4" destOrd="0" presId="urn:microsoft.com/office/officeart/2005/8/layout/vList2"/>
    <dgm:cxn modelId="{F4508D77-9891-46C5-B8C2-EA4207251ED3}" type="presParOf" srcId="{3C98A23B-9912-4DFC-94DE-9675821665F5}" destId="{6F6B4B09-981E-4FEF-863F-8026D8B0BDFF}" srcOrd="5" destOrd="0" presId="urn:microsoft.com/office/officeart/2005/8/layout/vList2"/>
    <dgm:cxn modelId="{C3AFD4D6-8F1D-4CC5-83B2-E2B164B539FB}" type="presParOf" srcId="{3C98A23B-9912-4DFC-94DE-9675821665F5}" destId="{8DEC646D-C5DB-4FE2-AC56-684A2AB5DB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HIV-</a:t>
          </a:r>
          <a:r>
            <a:rPr lang="en-GB" sz="2000" b="0" dirty="0" err="1">
              <a:solidFill>
                <a:schemeClr val="tx1"/>
              </a:solidFill>
            </a:rPr>
            <a:t>epideemia</a:t>
          </a:r>
          <a:r>
            <a:rPr lang="en-GB" sz="2000" b="0" dirty="0">
              <a:solidFill>
                <a:schemeClr val="tx1"/>
              </a:solidFill>
            </a:rPr>
            <a:t> </a:t>
          </a:r>
          <a:r>
            <a:rPr lang="en-GB" sz="2000" b="0" dirty="0" err="1">
              <a:solidFill>
                <a:schemeClr val="tx1"/>
              </a:solidFill>
            </a:rPr>
            <a:t>üldine</a:t>
          </a:r>
          <a:r>
            <a:rPr lang="en-GB" sz="2000" b="0" dirty="0">
              <a:solidFill>
                <a:schemeClr val="tx1"/>
              </a:solidFill>
            </a:rPr>
            <a:t> </a:t>
          </a:r>
          <a:r>
            <a:rPr lang="en-GB" sz="2000" b="0" dirty="0" err="1">
              <a:solidFill>
                <a:schemeClr val="tx1"/>
              </a:solidFill>
            </a:rPr>
            <a:t>olukord</a:t>
          </a:r>
          <a:r>
            <a:rPr lang="en-GB" sz="2000" b="0" dirty="0">
              <a:solidFill>
                <a:schemeClr val="tx1"/>
              </a:solidFill>
            </a:rPr>
            <a:t> </a:t>
          </a:r>
          <a:r>
            <a:rPr lang="en-GB" sz="2000" b="0" dirty="0" err="1">
              <a:solidFill>
                <a:schemeClr val="tx1"/>
              </a:solidFill>
            </a:rPr>
            <a:t>Euroopas</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Milleks HIVi suhtes testida?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a:solidFill>
                <a:schemeClr val="tx1"/>
              </a:solidFill>
            </a:rPr>
            <a:t>3. Hilise diagnoosimise tagajärjed</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chemeClr val="accent1">
            <a:lumMod val="40000"/>
            <a:lumOff val="60000"/>
          </a:schemeClr>
        </a:solidFill>
      </dgm:spPr>
      <dgm:t>
        <a:bodyPr/>
        <a:lstStyle/>
        <a:p>
          <a:pPr rtl="0"/>
          <a:r>
            <a:rPr lang="en-GB" sz="2000" dirty="0">
              <a:solidFill>
                <a:schemeClr val="tx1"/>
              </a:solidFill>
            </a:rPr>
            <a:t>4. Käestlastud võimalused</a:t>
          </a: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a:solidFill>
                <a:schemeClr val="tx1"/>
              </a:solidFill>
            </a:rPr>
            <a:t>6. HIV-</a:t>
          </a:r>
          <a:r>
            <a:rPr lang="en-GB" sz="2000" dirty="0" err="1">
              <a:solidFill>
                <a:schemeClr val="tx1"/>
              </a:solidFill>
            </a:rPr>
            <a:t>testimise</a:t>
          </a:r>
          <a:r>
            <a:rPr lang="en-GB" sz="2000" dirty="0">
              <a:solidFill>
                <a:schemeClr val="tx1"/>
              </a:solidFill>
            </a:rPr>
            <a:t> strateegiad – sh </a:t>
          </a:r>
          <a:r>
            <a:rPr lang="en-GB" sz="2000" dirty="0" err="1">
              <a:solidFill>
                <a:schemeClr val="tx1"/>
              </a:solidFill>
            </a:rPr>
            <a:t>indikaatorhaigustest</a:t>
          </a:r>
          <a:r>
            <a:rPr lang="en-GB" sz="2000" dirty="0">
              <a:solidFill>
                <a:schemeClr val="tx1"/>
              </a:solidFill>
            </a:rPr>
            <a:t> </a:t>
          </a:r>
          <a:r>
            <a:rPr lang="en-GB" sz="2000" dirty="0" err="1">
              <a:solidFill>
                <a:schemeClr val="tx1"/>
              </a:solidFill>
            </a:rPr>
            <a:t>juhinduv</a:t>
          </a:r>
          <a:r>
            <a:rPr lang="en-GB" sz="2000" dirty="0">
              <a:solidFill>
                <a:schemeClr val="tx1"/>
              </a:solidFill>
            </a:rPr>
            <a:t> HIV-</a:t>
          </a:r>
          <a:r>
            <a:rPr lang="en-GB" sz="2000" dirty="0" err="1">
              <a:solidFill>
                <a:schemeClr val="tx1"/>
              </a:solidFill>
            </a:rPr>
            <a:t>testimine</a:t>
          </a:r>
          <a:endParaRPr lang="en-GB" sz="200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a:solidFill>
                <a:schemeClr val="tx1"/>
              </a:solidFill>
            </a:rPr>
            <a:t>5. Tõrked testimise suhtes / sageli tõstatuvad probleemid</a:t>
          </a: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t-EE"/>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t-EE"/>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t-EE"/>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t-EE"/>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t-EE"/>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t-EE"/>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t-EE"/>
        </a:p>
      </dgm:t>
    </dgm:pt>
  </dgm:ptLst>
  <dgm:cxnLst>
    <dgm:cxn modelId="{F522429A-23C5-4BEF-A06B-836447DCC2AC}" type="presOf" srcId="{76EB3F9B-2E05-4C7C-8DE6-4ABBB04CB700}" destId="{27D53F48-8A9E-4AF0-93B2-8CEBDE1BB97C}" srcOrd="0" destOrd="0" presId="urn:microsoft.com/office/officeart/2005/8/layout/vList2"/>
    <dgm:cxn modelId="{6F687749-0F7D-4931-B335-C60A534EE265}" type="presOf" srcId="{DC5626C3-89EC-42E9-A8A5-2C4033403F44}" destId="{0363741D-5522-44EE-BA48-7952B8DF3484}" srcOrd="0" destOrd="0" presId="urn:microsoft.com/office/officeart/2005/8/layout/vList2"/>
    <dgm:cxn modelId="{9721C1E4-0B67-43EC-87ED-41EAA05EEB46}" type="presOf" srcId="{C078F39B-ABCC-4031-88AE-54B7143D90E1}" destId="{C60C5F13-BC11-46BA-86A0-E8C8DEBDFD2D}" srcOrd="0" destOrd="0" presId="urn:microsoft.com/office/officeart/2005/8/layout/vList2"/>
    <dgm:cxn modelId="{1658E4CF-C173-46C6-B4DE-F995AAF31B7B}" srcId="{334B3551-664B-4334-BF1F-E23996D41D35}" destId="{878F4850-5941-4A3C-9129-2ECFE0B32ED5}" srcOrd="5" destOrd="0" parTransId="{632BB5FA-C52A-4CF8-96A8-8717A4E2A1A6}" sibTransId="{E7987764-A999-4E74-81FA-1C220AAA9805}"/>
    <dgm:cxn modelId="{56209C46-9996-439E-9D36-CFFD22D4989F}" srcId="{334B3551-664B-4334-BF1F-E23996D41D35}" destId="{4EA625BF-1FAA-4074-975F-44FFB7629D05}" srcOrd="2" destOrd="0" parTransId="{8CFDCCA7-4C6F-4D65-B99A-CB3E7F75D66B}" sibTransId="{5149B0F2-B325-4410-B48F-2CAA44C0CA71}"/>
    <dgm:cxn modelId="{C404897B-FB56-4A97-BD2D-F39F5D589BCA}" type="presOf" srcId="{4EA625BF-1FAA-4074-975F-44FFB7629D05}" destId="{3C1371A6-360D-4628-B6B6-D0DCC663AD7A}"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91E7DB5A-BF40-4E1B-9B27-68DE2FD88DC1}" type="presOf" srcId="{334B3551-664B-4334-BF1F-E23996D41D35}" destId="{3C98A23B-9912-4DFC-94DE-9675821665F5}"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3F2FB569-BDDB-438A-BBA3-EC7BA075502A}" type="presOf" srcId="{7ADBD254-F3A8-45BA-97A2-B10099EAF300}" destId="{8DEC646D-C5DB-4FE2-AC56-684A2AB5DB0E}" srcOrd="0" destOrd="0" presId="urn:microsoft.com/office/officeart/2005/8/layout/vList2"/>
    <dgm:cxn modelId="{F5AA6BC1-9CF2-472B-9F5F-00315F492499}" type="presOf" srcId="{878F4850-5941-4A3C-9129-2ECFE0B32ED5}" destId="{7B30A21E-1790-47E3-9E16-169E73C13270}"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E6D88609-DD23-4BD4-B1DD-2262934BC7B3}" type="presParOf" srcId="{3C98A23B-9912-4DFC-94DE-9675821665F5}" destId="{27D53F48-8A9E-4AF0-93B2-8CEBDE1BB97C}" srcOrd="0" destOrd="0" presId="urn:microsoft.com/office/officeart/2005/8/layout/vList2"/>
    <dgm:cxn modelId="{1D87F2AA-4659-460D-9497-8D7FEF5952B5}" type="presParOf" srcId="{3C98A23B-9912-4DFC-94DE-9675821665F5}" destId="{B59A89EE-9D55-421F-8567-5EBE4D230955}" srcOrd="1" destOrd="0" presId="urn:microsoft.com/office/officeart/2005/8/layout/vList2"/>
    <dgm:cxn modelId="{6DFC0E44-C4C8-4475-ABBE-63FE4BEA5352}" type="presParOf" srcId="{3C98A23B-9912-4DFC-94DE-9675821665F5}" destId="{0363741D-5522-44EE-BA48-7952B8DF3484}" srcOrd="2" destOrd="0" presId="urn:microsoft.com/office/officeart/2005/8/layout/vList2"/>
    <dgm:cxn modelId="{377323D0-0790-4C4E-B074-E3A032CFDBED}" type="presParOf" srcId="{3C98A23B-9912-4DFC-94DE-9675821665F5}" destId="{0BF2AA6C-D6FE-42AE-B985-92A0D12CF2D4}" srcOrd="3" destOrd="0" presId="urn:microsoft.com/office/officeart/2005/8/layout/vList2"/>
    <dgm:cxn modelId="{4A84B27E-3591-4B78-8C06-DAAE4059B0CB}" type="presParOf" srcId="{3C98A23B-9912-4DFC-94DE-9675821665F5}" destId="{3C1371A6-360D-4628-B6B6-D0DCC663AD7A}" srcOrd="4" destOrd="0" presId="urn:microsoft.com/office/officeart/2005/8/layout/vList2"/>
    <dgm:cxn modelId="{63460674-DB49-49AB-8F50-F08DFB22F77B}" type="presParOf" srcId="{3C98A23B-9912-4DFC-94DE-9675821665F5}" destId="{6F6B4B09-981E-4FEF-863F-8026D8B0BDFF}" srcOrd="5" destOrd="0" presId="urn:microsoft.com/office/officeart/2005/8/layout/vList2"/>
    <dgm:cxn modelId="{DC6067A9-C27D-435E-B2AB-555EDA9D15FC}" type="presParOf" srcId="{3C98A23B-9912-4DFC-94DE-9675821665F5}" destId="{C60C5F13-BC11-46BA-86A0-E8C8DEBDFD2D}" srcOrd="6" destOrd="0" presId="urn:microsoft.com/office/officeart/2005/8/layout/vList2"/>
    <dgm:cxn modelId="{47611459-3947-4624-95A4-673F7D57C941}" type="presParOf" srcId="{3C98A23B-9912-4DFC-94DE-9675821665F5}" destId="{51223976-9EDD-44DB-B904-276081631982}" srcOrd="7" destOrd="0" presId="urn:microsoft.com/office/officeart/2005/8/layout/vList2"/>
    <dgm:cxn modelId="{2FD1481D-4DD5-4CAE-9F93-BF0B372B066C}" type="presParOf" srcId="{3C98A23B-9912-4DFC-94DE-9675821665F5}" destId="{8DEC646D-C5DB-4FE2-AC56-684A2AB5DB0E}" srcOrd="8" destOrd="0" presId="urn:microsoft.com/office/officeart/2005/8/layout/vList2"/>
    <dgm:cxn modelId="{F11013CA-6852-4FBB-9C81-57E25029BCA3}" type="presParOf" srcId="{3C98A23B-9912-4DFC-94DE-9675821665F5}" destId="{4922431F-3D46-4906-93E0-CF5BE3C812E5}" srcOrd="9" destOrd="0" presId="urn:microsoft.com/office/officeart/2005/8/layout/vList2"/>
    <dgm:cxn modelId="{CF04A3E0-AFCC-4E20-A336-4BC5B254547F}"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978F84-6A46-4225-937C-0AE191ABCC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ED8A9D1-D8CF-42CD-B485-F632AB6D75EB}">
      <dgm:prSet phldrT="[Texto]"/>
      <dgm:spPr>
        <a:xfrm>
          <a:off x="0" y="424"/>
          <a:ext cx="6768752" cy="57563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t-EE" b="1" dirty="0">
              <a:solidFill>
                <a:sysClr val="window" lastClr="FFFFFF"/>
              </a:solidFill>
              <a:latin typeface="Calibri"/>
            </a:rPr>
            <a:t>Käestlastud võimalused </a:t>
          </a:r>
          <a:r>
            <a:rPr lang="et-EE" dirty="0">
              <a:solidFill>
                <a:sysClr val="window" lastClr="FFFFFF"/>
              </a:solidFill>
              <a:latin typeface="Calibri"/>
            </a:rPr>
            <a:t>90,9%–59,1%=</a:t>
          </a:r>
          <a:r>
            <a:rPr lang="et-EE" b="1" dirty="0">
              <a:solidFill>
                <a:sysClr val="window" lastClr="FFFFFF"/>
              </a:solidFill>
              <a:latin typeface="Calibri"/>
            </a:rPr>
            <a:t>31,8%</a:t>
          </a:r>
        </a:p>
      </dgm:t>
    </dgm:pt>
    <dgm:pt modelId="{E997D77C-DCBB-42C0-9E07-0155013B7B76}" type="parTrans" cxnId="{09D7A222-B0BB-4717-8BC8-468595177CF7}">
      <dgm:prSet/>
      <dgm:spPr/>
      <dgm:t>
        <a:bodyPr/>
        <a:lstStyle/>
        <a:p>
          <a:pPr algn="ctr"/>
          <a:endParaRPr lang="en-US"/>
        </a:p>
      </dgm:t>
    </dgm:pt>
    <dgm:pt modelId="{A39ADB8B-C0BE-4656-9030-C4D9984DB477}" type="sibTrans" cxnId="{09D7A222-B0BB-4717-8BC8-468595177CF7}">
      <dgm:prSet/>
      <dgm:spPr/>
      <dgm:t>
        <a:bodyPr/>
        <a:lstStyle/>
        <a:p>
          <a:pPr algn="ctr"/>
          <a:endParaRPr lang="en-US"/>
        </a:p>
      </dgm:t>
    </dgm:pt>
    <dgm:pt modelId="{9050E532-5575-4692-867E-012840E3BBDC}" type="pres">
      <dgm:prSet presAssocID="{0B978F84-6A46-4225-937C-0AE191ABCC7F}" presName="linear" presStyleCnt="0">
        <dgm:presLayoutVars>
          <dgm:animLvl val="lvl"/>
          <dgm:resizeHandles val="exact"/>
        </dgm:presLayoutVars>
      </dgm:prSet>
      <dgm:spPr/>
      <dgm:t>
        <a:bodyPr/>
        <a:lstStyle/>
        <a:p>
          <a:endParaRPr lang="et-EE"/>
        </a:p>
      </dgm:t>
    </dgm:pt>
    <dgm:pt modelId="{42BDAFD8-957F-47FF-BB55-824EFD4B9491}" type="pres">
      <dgm:prSet presAssocID="{EED8A9D1-D8CF-42CD-B485-F632AB6D75EB}" presName="parentText" presStyleLbl="node1" presStyleIdx="0" presStyleCnt="1" custLinFactNeighborX="7292" custLinFactNeighborY="11082">
        <dgm:presLayoutVars>
          <dgm:chMax val="0"/>
          <dgm:bulletEnabled val="1"/>
        </dgm:presLayoutVars>
      </dgm:prSet>
      <dgm:spPr/>
      <dgm:t>
        <a:bodyPr/>
        <a:lstStyle/>
        <a:p>
          <a:endParaRPr lang="et-EE"/>
        </a:p>
      </dgm:t>
    </dgm:pt>
  </dgm:ptLst>
  <dgm:cxnLst>
    <dgm:cxn modelId="{09D7A222-B0BB-4717-8BC8-468595177CF7}" srcId="{0B978F84-6A46-4225-937C-0AE191ABCC7F}" destId="{EED8A9D1-D8CF-42CD-B485-F632AB6D75EB}" srcOrd="0" destOrd="0" parTransId="{E997D77C-DCBB-42C0-9E07-0155013B7B76}" sibTransId="{A39ADB8B-C0BE-4656-9030-C4D9984DB477}"/>
    <dgm:cxn modelId="{F7F038EB-8E74-4B67-B103-6664F93B658C}" type="presOf" srcId="{0B978F84-6A46-4225-937C-0AE191ABCC7F}" destId="{9050E532-5575-4692-867E-012840E3BBDC}" srcOrd="0" destOrd="0" presId="urn:microsoft.com/office/officeart/2005/8/layout/vList2"/>
    <dgm:cxn modelId="{64F5F6D2-B7C7-404F-9902-9E75E58DD219}" type="presOf" srcId="{EED8A9D1-D8CF-42CD-B485-F632AB6D75EB}" destId="{42BDAFD8-957F-47FF-BB55-824EFD4B9491}" srcOrd="0" destOrd="0" presId="urn:microsoft.com/office/officeart/2005/8/layout/vList2"/>
    <dgm:cxn modelId="{E3D5C3BD-B96E-4435-8EBC-8EE7042FC71F}" type="presParOf" srcId="{9050E532-5575-4692-867E-012840E3BBDC}" destId="{42BDAFD8-957F-47FF-BB55-824EFD4B949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HIV-</a:t>
          </a:r>
          <a:r>
            <a:rPr lang="en-GB" sz="2000" b="0" dirty="0" err="1">
              <a:solidFill>
                <a:schemeClr val="tx1"/>
              </a:solidFill>
            </a:rPr>
            <a:t>epideemia</a:t>
          </a:r>
          <a:r>
            <a:rPr lang="en-GB" sz="2000" b="0" dirty="0">
              <a:solidFill>
                <a:schemeClr val="tx1"/>
              </a:solidFill>
            </a:rPr>
            <a:t> </a:t>
          </a:r>
          <a:r>
            <a:rPr lang="en-GB" sz="2000" b="0" dirty="0" err="1">
              <a:solidFill>
                <a:schemeClr val="tx1"/>
              </a:solidFill>
            </a:rPr>
            <a:t>üldine</a:t>
          </a:r>
          <a:r>
            <a:rPr lang="en-GB" sz="2000" b="0" dirty="0">
              <a:solidFill>
                <a:schemeClr val="tx1"/>
              </a:solidFill>
            </a:rPr>
            <a:t> </a:t>
          </a:r>
          <a:r>
            <a:rPr lang="en-GB" sz="2000" b="0" dirty="0" err="1">
              <a:solidFill>
                <a:schemeClr val="tx1"/>
              </a:solidFill>
            </a:rPr>
            <a:t>olukord</a:t>
          </a:r>
          <a:r>
            <a:rPr lang="en-GB" sz="2000" b="0" dirty="0">
              <a:solidFill>
                <a:schemeClr val="tx1"/>
              </a:solidFill>
            </a:rPr>
            <a:t> </a:t>
          </a:r>
          <a:r>
            <a:rPr lang="en-GB" sz="2000" b="0" dirty="0" err="1">
              <a:solidFill>
                <a:schemeClr val="tx1"/>
              </a:solidFill>
            </a:rPr>
            <a:t>Euroopas</a:t>
          </a:r>
          <a:endParaRPr lang="en-GB" sz="2000" b="0" dirty="0">
            <a:solidFill>
              <a:schemeClr val="tx1"/>
            </a:solidFill>
          </a:endParaRP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Milleks HIVi suhtes testida?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a:solidFill>
                <a:schemeClr val="tx1"/>
              </a:solidFill>
            </a:rPr>
            <a:t>3. Hilise diagnoosimise tagajärjed</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a:solidFill>
                <a:schemeClr val="tx1"/>
              </a:solidFill>
            </a:rPr>
            <a:t>4. Käestlastud võimalused</a:t>
          </a: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a:solidFill>
                <a:schemeClr val="tx1"/>
              </a:solidFill>
            </a:rPr>
            <a:t>6. HIV-</a:t>
          </a:r>
          <a:r>
            <a:rPr lang="en-GB" sz="2000" dirty="0" err="1">
              <a:solidFill>
                <a:schemeClr val="tx1"/>
              </a:solidFill>
            </a:rPr>
            <a:t>testimise</a:t>
          </a:r>
          <a:r>
            <a:rPr lang="en-GB" sz="2000" dirty="0">
              <a:solidFill>
                <a:schemeClr val="tx1"/>
              </a:solidFill>
            </a:rPr>
            <a:t> strateegiad – sh </a:t>
          </a:r>
          <a:r>
            <a:rPr lang="en-GB" sz="2000" dirty="0" err="1">
              <a:solidFill>
                <a:schemeClr val="tx1"/>
              </a:solidFill>
            </a:rPr>
            <a:t>indikaatorhaigustest</a:t>
          </a:r>
          <a:r>
            <a:rPr lang="en-GB" sz="2000" dirty="0">
              <a:solidFill>
                <a:schemeClr val="tx1"/>
              </a:solidFill>
            </a:rPr>
            <a:t> </a:t>
          </a:r>
          <a:r>
            <a:rPr lang="en-GB" sz="2000" dirty="0" err="1">
              <a:solidFill>
                <a:schemeClr val="tx1"/>
              </a:solidFill>
            </a:rPr>
            <a:t>juhinduv</a:t>
          </a:r>
          <a:r>
            <a:rPr lang="en-GB" sz="2000" dirty="0">
              <a:solidFill>
                <a:schemeClr val="tx1"/>
              </a:solidFill>
            </a:rPr>
            <a:t> HIV-</a:t>
          </a:r>
          <a:r>
            <a:rPr lang="en-GB" sz="2000" dirty="0" err="1">
              <a:solidFill>
                <a:schemeClr val="tx1"/>
              </a:solidFill>
            </a:rPr>
            <a:t>testimine</a:t>
          </a:r>
          <a:endParaRPr lang="en-GB" sz="2000" dirty="0">
            <a:solidFill>
              <a:schemeClr val="tx1"/>
            </a:solidFill>
          </a:endParaRP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chemeClr val="accent1">
            <a:lumMod val="40000"/>
            <a:lumOff val="60000"/>
          </a:schemeClr>
        </a:solidFill>
      </dgm:spPr>
      <dgm:t>
        <a:bodyPr/>
        <a:lstStyle/>
        <a:p>
          <a:pPr rtl="0"/>
          <a:r>
            <a:rPr lang="en-GB" sz="2000" dirty="0">
              <a:solidFill>
                <a:schemeClr val="tx1"/>
              </a:solidFill>
            </a:rPr>
            <a:t>5. Võimalikud tõrked testimise suhtes / sageli tõstatuvad probleemid</a:t>
          </a: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t-EE"/>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t-EE"/>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t-EE"/>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t-EE"/>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t-EE"/>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t-EE"/>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t-EE"/>
        </a:p>
      </dgm:t>
    </dgm:pt>
  </dgm:ptLst>
  <dgm:cxnLst>
    <dgm:cxn modelId="{61C1BE4A-1380-4CD6-85D9-0571D6727288}" type="presOf" srcId="{4EA625BF-1FAA-4074-975F-44FFB7629D05}" destId="{3C1371A6-360D-4628-B6B6-D0DCC663AD7A}"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769059B1-3EA7-4797-A616-1FD417FC3AB5}" type="presOf" srcId="{7ADBD254-F3A8-45BA-97A2-B10099EAF300}" destId="{8DEC646D-C5DB-4FE2-AC56-684A2AB5DB0E}"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A015D5E0-BC3D-4516-B548-CC85422D6202}" type="presOf" srcId="{DC5626C3-89EC-42E9-A8A5-2C4033403F44}" destId="{0363741D-5522-44EE-BA48-7952B8DF3484}" srcOrd="0" destOrd="0" presId="urn:microsoft.com/office/officeart/2005/8/layout/vList2"/>
    <dgm:cxn modelId="{610F6064-FBBB-476F-9BFA-D8D8D68F1391}" type="presOf" srcId="{878F4850-5941-4A3C-9129-2ECFE0B32ED5}" destId="{7B30A21E-1790-47E3-9E16-169E73C13270}" srcOrd="0" destOrd="0" presId="urn:microsoft.com/office/officeart/2005/8/layout/vList2"/>
    <dgm:cxn modelId="{B6732408-5F6B-4D5E-BDBE-77397CDFB4A7}" type="presOf" srcId="{334B3551-664B-4334-BF1F-E23996D41D35}" destId="{3C98A23B-9912-4DFC-94DE-9675821665F5}"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C77315B1-CE8C-4722-8ABF-E68CB6E996A4}" type="presOf" srcId="{C078F39B-ABCC-4031-88AE-54B7143D90E1}" destId="{C60C5F13-BC11-46BA-86A0-E8C8DEBDFD2D}" srcOrd="0" destOrd="0" presId="urn:microsoft.com/office/officeart/2005/8/layout/vList2"/>
    <dgm:cxn modelId="{1658E4CF-C173-46C6-B4DE-F995AAF31B7B}" srcId="{334B3551-664B-4334-BF1F-E23996D41D35}" destId="{878F4850-5941-4A3C-9129-2ECFE0B32ED5}" srcOrd="5" destOrd="0" parTransId="{632BB5FA-C52A-4CF8-96A8-8717A4E2A1A6}" sibTransId="{E7987764-A999-4E74-81FA-1C220AAA9805}"/>
    <dgm:cxn modelId="{C70C23B9-05D8-4324-BB5C-F4B50DD98421}" type="presOf" srcId="{76EB3F9B-2E05-4C7C-8DE6-4ABBB04CB700}" destId="{27D53F48-8A9E-4AF0-93B2-8CEBDE1BB97C}" srcOrd="0" destOrd="0" presId="urn:microsoft.com/office/officeart/2005/8/layout/vList2"/>
    <dgm:cxn modelId="{72C34A6F-000A-4C83-A30E-39C82A4A42F2}" type="presParOf" srcId="{3C98A23B-9912-4DFC-94DE-9675821665F5}" destId="{27D53F48-8A9E-4AF0-93B2-8CEBDE1BB97C}" srcOrd="0" destOrd="0" presId="urn:microsoft.com/office/officeart/2005/8/layout/vList2"/>
    <dgm:cxn modelId="{DC7901AD-475D-4F79-BF63-0EB6AD14E753}" type="presParOf" srcId="{3C98A23B-9912-4DFC-94DE-9675821665F5}" destId="{B59A89EE-9D55-421F-8567-5EBE4D230955}" srcOrd="1" destOrd="0" presId="urn:microsoft.com/office/officeart/2005/8/layout/vList2"/>
    <dgm:cxn modelId="{580CAE59-1ED8-4233-9048-1B9C17CB8E2F}" type="presParOf" srcId="{3C98A23B-9912-4DFC-94DE-9675821665F5}" destId="{0363741D-5522-44EE-BA48-7952B8DF3484}" srcOrd="2" destOrd="0" presId="urn:microsoft.com/office/officeart/2005/8/layout/vList2"/>
    <dgm:cxn modelId="{49A28956-388E-4904-91AD-43982B4B6087}" type="presParOf" srcId="{3C98A23B-9912-4DFC-94DE-9675821665F5}" destId="{0BF2AA6C-D6FE-42AE-B985-92A0D12CF2D4}" srcOrd="3" destOrd="0" presId="urn:microsoft.com/office/officeart/2005/8/layout/vList2"/>
    <dgm:cxn modelId="{9369CADC-68E2-4308-8C3E-0EE57BCFDC5E}" type="presParOf" srcId="{3C98A23B-9912-4DFC-94DE-9675821665F5}" destId="{3C1371A6-360D-4628-B6B6-D0DCC663AD7A}" srcOrd="4" destOrd="0" presId="urn:microsoft.com/office/officeart/2005/8/layout/vList2"/>
    <dgm:cxn modelId="{965A6590-D547-48DB-B28A-3D45B8BE5905}" type="presParOf" srcId="{3C98A23B-9912-4DFC-94DE-9675821665F5}" destId="{6F6B4B09-981E-4FEF-863F-8026D8B0BDFF}" srcOrd="5" destOrd="0" presId="urn:microsoft.com/office/officeart/2005/8/layout/vList2"/>
    <dgm:cxn modelId="{DCB73DF8-3564-4C18-85CF-30826B1B9606}" type="presParOf" srcId="{3C98A23B-9912-4DFC-94DE-9675821665F5}" destId="{C60C5F13-BC11-46BA-86A0-E8C8DEBDFD2D}" srcOrd="6" destOrd="0" presId="urn:microsoft.com/office/officeart/2005/8/layout/vList2"/>
    <dgm:cxn modelId="{6DE18914-24B9-42BE-B941-A276158A40E3}" type="presParOf" srcId="{3C98A23B-9912-4DFC-94DE-9675821665F5}" destId="{51223976-9EDD-44DB-B904-276081631982}" srcOrd="7" destOrd="0" presId="urn:microsoft.com/office/officeart/2005/8/layout/vList2"/>
    <dgm:cxn modelId="{27B7EFDC-0E30-4FC0-B845-8B87F3702969}" type="presParOf" srcId="{3C98A23B-9912-4DFC-94DE-9675821665F5}" destId="{8DEC646D-C5DB-4FE2-AC56-684A2AB5DB0E}" srcOrd="8" destOrd="0" presId="urn:microsoft.com/office/officeart/2005/8/layout/vList2"/>
    <dgm:cxn modelId="{10E2C934-410B-4B6E-825E-60AB38E9B2E6}" type="presParOf" srcId="{3C98A23B-9912-4DFC-94DE-9675821665F5}" destId="{4922431F-3D46-4906-93E0-CF5BE3C812E5}" srcOrd="9" destOrd="0" presId="urn:microsoft.com/office/officeart/2005/8/layout/vList2"/>
    <dgm:cxn modelId="{D2830EE9-3270-4361-927E-557315DB3294}"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1647"/>
          <a:ext cx="7776864" cy="779761"/>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HIV-</a:t>
          </a:r>
          <a:r>
            <a:rPr lang="en-GB" sz="2000" b="0" kern="1200" dirty="0" err="1">
              <a:solidFill>
                <a:schemeClr val="tx1"/>
              </a:solidFill>
            </a:rPr>
            <a:t>epideemia</a:t>
          </a:r>
          <a:r>
            <a:rPr lang="en-GB" sz="2000" b="0" kern="1200" dirty="0">
              <a:solidFill>
                <a:schemeClr val="tx1"/>
              </a:solidFill>
            </a:rPr>
            <a:t> </a:t>
          </a:r>
          <a:r>
            <a:rPr lang="en-GB" sz="2000" b="0" kern="1200" dirty="0" err="1">
              <a:solidFill>
                <a:schemeClr val="tx1"/>
              </a:solidFill>
            </a:rPr>
            <a:t>üldine</a:t>
          </a:r>
          <a:r>
            <a:rPr lang="en-GB" sz="2000" b="0" kern="1200" dirty="0">
              <a:solidFill>
                <a:schemeClr val="tx1"/>
              </a:solidFill>
            </a:rPr>
            <a:t> </a:t>
          </a:r>
          <a:r>
            <a:rPr lang="en-GB" sz="2000" b="0" kern="1200" dirty="0" err="1">
              <a:solidFill>
                <a:schemeClr val="tx1"/>
              </a:solidFill>
            </a:rPr>
            <a:t>olukord</a:t>
          </a:r>
          <a:r>
            <a:rPr lang="en-GB" sz="2000" b="0" kern="1200" dirty="0">
              <a:solidFill>
                <a:schemeClr val="tx1"/>
              </a:solidFill>
            </a:rPr>
            <a:t> </a:t>
          </a:r>
          <a:r>
            <a:rPr lang="en-GB" sz="2000" b="0" kern="1200" dirty="0" err="1">
              <a:solidFill>
                <a:schemeClr val="tx1"/>
              </a:solidFill>
            </a:rPr>
            <a:t>Euroopas</a:t>
          </a:r>
          <a:endParaRPr lang="en-GB" sz="2000" b="0" kern="1200" dirty="0">
            <a:solidFill>
              <a:schemeClr val="tx1"/>
            </a:solidFill>
          </a:endParaRPr>
        </a:p>
      </dsp:txBody>
      <dsp:txXfrm>
        <a:off x="38065" y="39712"/>
        <a:ext cx="7700734" cy="703631"/>
      </dsp:txXfrm>
    </dsp:sp>
    <dsp:sp modelId="{0363741D-5522-44EE-BA48-7952B8DF3484}">
      <dsp:nvSpPr>
        <dsp:cNvPr id="0" name=""/>
        <dsp:cNvSpPr/>
      </dsp:nvSpPr>
      <dsp:spPr>
        <a:xfrm>
          <a:off x="0" y="795542"/>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Milleks HIVi suhtes testida? </a:t>
          </a:r>
        </a:p>
      </dsp:txBody>
      <dsp:txXfrm>
        <a:off x="38065" y="833607"/>
        <a:ext cx="7700734" cy="703631"/>
      </dsp:txXfrm>
    </dsp:sp>
    <dsp:sp modelId="{3C1371A6-360D-4628-B6B6-D0DCC663AD7A}">
      <dsp:nvSpPr>
        <dsp:cNvPr id="0" name=""/>
        <dsp:cNvSpPr/>
      </dsp:nvSpPr>
      <dsp:spPr>
        <a:xfrm>
          <a:off x="0" y="158943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3. Hilise diagnoosimise tagajärjed</a:t>
          </a:r>
        </a:p>
      </dsp:txBody>
      <dsp:txXfrm>
        <a:off x="38065" y="1627501"/>
        <a:ext cx="7700734" cy="703631"/>
      </dsp:txXfrm>
    </dsp:sp>
    <dsp:sp modelId="{C60C5F13-BC11-46BA-86A0-E8C8DEBDFD2D}">
      <dsp:nvSpPr>
        <dsp:cNvPr id="0" name=""/>
        <dsp:cNvSpPr/>
      </dsp:nvSpPr>
      <dsp:spPr>
        <a:xfrm>
          <a:off x="0" y="2383330"/>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4. Käestlastud võimalused</a:t>
          </a:r>
        </a:p>
      </dsp:txBody>
      <dsp:txXfrm>
        <a:off x="38065" y="2421395"/>
        <a:ext cx="7700734" cy="703631"/>
      </dsp:txXfrm>
    </dsp:sp>
    <dsp:sp modelId="{8DEC646D-C5DB-4FE2-AC56-684A2AB5DB0E}">
      <dsp:nvSpPr>
        <dsp:cNvPr id="0" name=""/>
        <dsp:cNvSpPr/>
      </dsp:nvSpPr>
      <dsp:spPr>
        <a:xfrm>
          <a:off x="0" y="397276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6. HIV-</a:t>
          </a:r>
          <a:r>
            <a:rPr lang="en-GB" sz="2000" kern="1200" dirty="0" err="1">
              <a:solidFill>
                <a:schemeClr val="tx1"/>
              </a:solidFill>
            </a:rPr>
            <a:t>testimise</a:t>
          </a:r>
          <a:r>
            <a:rPr lang="en-GB" sz="2000" kern="1200" dirty="0">
              <a:solidFill>
                <a:schemeClr val="tx1"/>
              </a:solidFill>
            </a:rPr>
            <a:t> strateegiad – sh </a:t>
          </a:r>
          <a:r>
            <a:rPr lang="en-GB" sz="2000" kern="1200" dirty="0" err="1">
              <a:solidFill>
                <a:schemeClr val="tx1"/>
              </a:solidFill>
            </a:rPr>
            <a:t>indikaatorhaigustest</a:t>
          </a:r>
          <a:r>
            <a:rPr lang="en-GB" sz="2000" kern="1200" dirty="0">
              <a:solidFill>
                <a:schemeClr val="tx1"/>
              </a:solidFill>
            </a:rPr>
            <a:t> </a:t>
          </a:r>
          <a:r>
            <a:rPr lang="en-GB" sz="2000" kern="1200" dirty="0" err="1">
              <a:solidFill>
                <a:schemeClr val="tx1"/>
              </a:solidFill>
            </a:rPr>
            <a:t>juhinduv</a:t>
          </a:r>
          <a:r>
            <a:rPr lang="en-GB" sz="2000" kern="1200" dirty="0">
              <a:solidFill>
                <a:schemeClr val="tx1"/>
              </a:solidFill>
            </a:rPr>
            <a:t> HIV-</a:t>
          </a:r>
          <a:r>
            <a:rPr lang="en-GB" sz="2000" kern="1200" dirty="0" err="1">
              <a:solidFill>
                <a:schemeClr val="tx1"/>
              </a:solidFill>
            </a:rPr>
            <a:t>testimine</a:t>
          </a:r>
          <a:endParaRPr lang="en-GB" sz="2000" kern="1200" dirty="0">
            <a:solidFill>
              <a:schemeClr val="tx1"/>
            </a:solidFill>
          </a:endParaRPr>
        </a:p>
      </dsp:txBody>
      <dsp:txXfrm>
        <a:off x="38065" y="4010831"/>
        <a:ext cx="7700734" cy="703631"/>
      </dsp:txXfrm>
    </dsp:sp>
    <dsp:sp modelId="{7B30A21E-1790-47E3-9E16-169E73C13270}">
      <dsp:nvSpPr>
        <dsp:cNvPr id="0" name=""/>
        <dsp:cNvSpPr/>
      </dsp:nvSpPr>
      <dsp:spPr>
        <a:xfrm>
          <a:off x="0" y="3221008"/>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5. </a:t>
          </a:r>
          <a:r>
            <a:rPr lang="da-DK" sz="2000" kern="1200" dirty="0" err="1" smtClean="0">
              <a:solidFill>
                <a:schemeClr val="tx1"/>
              </a:solidFill>
            </a:rPr>
            <a:t>Testimise</a:t>
          </a:r>
          <a:r>
            <a:rPr lang="da-DK" sz="2000" kern="1200" dirty="0" smtClean="0">
              <a:solidFill>
                <a:schemeClr val="tx1"/>
              </a:solidFill>
            </a:rPr>
            <a:t> </a:t>
          </a:r>
          <a:r>
            <a:rPr lang="da-DK" sz="2000" kern="1200" dirty="0" err="1" smtClean="0">
              <a:solidFill>
                <a:schemeClr val="tx1"/>
              </a:solidFill>
            </a:rPr>
            <a:t>barjäärid</a:t>
          </a:r>
          <a:r>
            <a:rPr lang="en-GB" sz="2000" kern="1200" dirty="0" smtClean="0">
              <a:solidFill>
                <a:schemeClr val="tx1"/>
              </a:solidFill>
            </a:rPr>
            <a:t>/ </a:t>
          </a:r>
          <a:r>
            <a:rPr lang="en-GB" sz="2000" kern="1200" dirty="0">
              <a:solidFill>
                <a:schemeClr val="tx1"/>
              </a:solidFill>
            </a:rPr>
            <a:t>sageli tõstatuvad probleemid</a:t>
          </a:r>
        </a:p>
      </dsp:txBody>
      <dsp:txXfrm>
        <a:off x="38065" y="3259073"/>
        <a:ext cx="7700734" cy="7036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23189-F143-497B-B2C8-45A6C08A1A18}">
      <dsp:nvSpPr>
        <dsp:cNvPr id="0" name=""/>
        <dsp:cNvSpPr/>
      </dsp:nvSpPr>
      <dsp:spPr>
        <a:xfrm>
          <a:off x="137377" y="289"/>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Ebapiisav personali aeg</a:t>
          </a:r>
        </a:p>
      </dsp:txBody>
      <dsp:txXfrm>
        <a:off x="137377" y="289"/>
        <a:ext cx="2411916" cy="1447149"/>
      </dsp:txXfrm>
    </dsp:sp>
    <dsp:sp modelId="{6FC90B51-8B25-45E6-BE39-E3F93F9669F8}">
      <dsp:nvSpPr>
        <dsp:cNvPr id="0" name=""/>
        <dsp:cNvSpPr/>
      </dsp:nvSpPr>
      <dsp:spPr>
        <a:xfrm>
          <a:off x="2790485" y="289"/>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da-DK" sz="2000" kern="1200" dirty="0" err="1" smtClean="0"/>
            <a:t>Konkureerivad</a:t>
          </a:r>
          <a:r>
            <a:rPr lang="da-DK" sz="2000" kern="1200" dirty="0" smtClean="0"/>
            <a:t> </a:t>
          </a:r>
          <a:r>
            <a:rPr lang="da-DK" sz="2000" kern="1200" dirty="0" err="1" smtClean="0"/>
            <a:t>prioriteedid</a:t>
          </a:r>
          <a:r>
            <a:rPr lang="da-DK" sz="2000" kern="1200" dirty="0" smtClean="0"/>
            <a:t> </a:t>
          </a:r>
          <a:r>
            <a:rPr lang="da-DK" sz="2000" kern="1200" dirty="0" err="1" smtClean="0"/>
            <a:t>tervishoiuasutustes</a:t>
          </a:r>
          <a:endParaRPr lang="en-GB" sz="2000" kern="1200" dirty="0"/>
        </a:p>
      </dsp:txBody>
      <dsp:txXfrm>
        <a:off x="2790485" y="289"/>
        <a:ext cx="2411916" cy="1447149"/>
      </dsp:txXfrm>
    </dsp:sp>
    <dsp:sp modelId="{757094CE-6C80-4F0E-9665-8BC2B2AD35BA}">
      <dsp:nvSpPr>
        <dsp:cNvPr id="0" name=""/>
        <dsp:cNvSpPr/>
      </dsp:nvSpPr>
      <dsp:spPr>
        <a:xfrm>
          <a:off x="5443593" y="289"/>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Koormav nõusolekuprotsess</a:t>
          </a:r>
        </a:p>
      </dsp:txBody>
      <dsp:txXfrm>
        <a:off x="5443593" y="289"/>
        <a:ext cx="2411916" cy="1447149"/>
      </dsp:txXfrm>
    </dsp:sp>
    <dsp:sp modelId="{1A4DEC29-3A0A-486F-84CF-402990314DD1}">
      <dsp:nvSpPr>
        <dsp:cNvPr id="0" name=""/>
        <dsp:cNvSpPr/>
      </dsp:nvSpPr>
      <dsp:spPr>
        <a:xfrm>
          <a:off x="137377" y="1688631"/>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Arvatavad testieelsed nõustamisvajadused</a:t>
          </a:r>
        </a:p>
      </dsp:txBody>
      <dsp:txXfrm>
        <a:off x="137377" y="1688631"/>
        <a:ext cx="2411916" cy="1447149"/>
      </dsp:txXfrm>
    </dsp:sp>
    <dsp:sp modelId="{6BEB5A50-E3F4-45FF-A79B-13AE80EF0E70}">
      <dsp:nvSpPr>
        <dsp:cNvPr id="0" name=""/>
        <dsp:cNvSpPr/>
      </dsp:nvSpPr>
      <dsp:spPr>
        <a:xfrm>
          <a:off x="2790485" y="1688631"/>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Personali vähesed teadmised ja väljaõpe</a:t>
          </a:r>
        </a:p>
      </dsp:txBody>
      <dsp:txXfrm>
        <a:off x="2790485" y="1688631"/>
        <a:ext cx="2411916" cy="1447149"/>
      </dsp:txXfrm>
    </dsp:sp>
    <dsp:sp modelId="{2A5C8191-C99A-4A7E-B82D-7872A4AC7765}">
      <dsp:nvSpPr>
        <dsp:cNvPr id="0" name=""/>
        <dsp:cNvSpPr/>
      </dsp:nvSpPr>
      <dsp:spPr>
        <a:xfrm>
          <a:off x="5443593" y="1688631"/>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Arvatav pädevuse puudumine</a:t>
          </a:r>
        </a:p>
      </dsp:txBody>
      <dsp:txXfrm>
        <a:off x="5443593" y="1688631"/>
        <a:ext cx="2411916" cy="1447149"/>
      </dsp:txXfrm>
    </dsp:sp>
    <dsp:sp modelId="{9F11AC9B-08BE-4414-94F3-7DACA09C5625}">
      <dsp:nvSpPr>
        <dsp:cNvPr id="0" name=""/>
        <dsp:cNvSpPr/>
      </dsp:nvSpPr>
      <dsp:spPr>
        <a:xfrm>
          <a:off x="137377" y="3376972"/>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Arvamus, et patsiendil risk puudub</a:t>
          </a:r>
        </a:p>
      </dsp:txBody>
      <dsp:txXfrm>
        <a:off x="137377" y="3376972"/>
        <a:ext cx="2411916" cy="1447149"/>
      </dsp:txXfrm>
    </dsp:sp>
    <dsp:sp modelId="{17103DD4-DD83-4FB1-ACF9-6AE406429A74}">
      <dsp:nvSpPr>
        <dsp:cNvPr id="0" name=""/>
        <dsp:cNvSpPr/>
      </dsp:nvSpPr>
      <dsp:spPr>
        <a:xfrm>
          <a:off x="2790485" y="3376972"/>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Mure, et patsient võib olla häiritud/solvunud</a:t>
          </a:r>
        </a:p>
      </dsp:txBody>
      <dsp:txXfrm>
        <a:off x="2790485" y="3376972"/>
        <a:ext cx="2411916" cy="1447149"/>
      </dsp:txXfrm>
    </dsp:sp>
    <dsp:sp modelId="{64532116-9E00-4FA9-A95D-A740105CDBE4}">
      <dsp:nvSpPr>
        <dsp:cNvPr id="0" name=""/>
        <dsp:cNvSpPr/>
      </dsp:nvSpPr>
      <dsp:spPr>
        <a:xfrm>
          <a:off x="5443593" y="3376972"/>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da-DK" sz="2000" kern="1200" dirty="0" err="1" smtClean="0"/>
            <a:t>Ebapiisav</a:t>
          </a:r>
          <a:r>
            <a:rPr lang="da-DK" sz="2000" kern="1200" dirty="0" smtClean="0"/>
            <a:t> </a:t>
          </a:r>
          <a:r>
            <a:rPr lang="da-DK" sz="2000" kern="1200" dirty="0" err="1" smtClean="0"/>
            <a:t>tasustamine</a:t>
          </a:r>
          <a:endParaRPr lang="en-GB" sz="2000" kern="1200" dirty="0"/>
        </a:p>
      </dsp:txBody>
      <dsp:txXfrm>
        <a:off x="5443593" y="3376972"/>
        <a:ext cx="2411916" cy="14471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1647"/>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HIV-</a:t>
          </a:r>
          <a:r>
            <a:rPr lang="en-GB" sz="2000" b="0" kern="1200" dirty="0" err="1">
              <a:solidFill>
                <a:schemeClr val="tx1"/>
              </a:solidFill>
            </a:rPr>
            <a:t>epideemia</a:t>
          </a:r>
          <a:r>
            <a:rPr lang="en-GB" sz="2000" b="0" kern="1200" dirty="0">
              <a:solidFill>
                <a:schemeClr val="tx1"/>
              </a:solidFill>
            </a:rPr>
            <a:t> </a:t>
          </a:r>
          <a:r>
            <a:rPr lang="en-GB" sz="2000" b="0" kern="1200" dirty="0" err="1">
              <a:solidFill>
                <a:schemeClr val="tx1"/>
              </a:solidFill>
            </a:rPr>
            <a:t>üldine</a:t>
          </a:r>
          <a:r>
            <a:rPr lang="en-GB" sz="2000" b="0" kern="1200" dirty="0">
              <a:solidFill>
                <a:schemeClr val="tx1"/>
              </a:solidFill>
            </a:rPr>
            <a:t> </a:t>
          </a:r>
          <a:r>
            <a:rPr lang="en-GB" sz="2000" b="0" kern="1200" dirty="0" err="1">
              <a:solidFill>
                <a:schemeClr val="tx1"/>
              </a:solidFill>
            </a:rPr>
            <a:t>olukord</a:t>
          </a:r>
          <a:r>
            <a:rPr lang="en-GB" sz="2000" b="0" kern="1200" dirty="0">
              <a:solidFill>
                <a:schemeClr val="tx1"/>
              </a:solidFill>
            </a:rPr>
            <a:t> </a:t>
          </a:r>
          <a:r>
            <a:rPr lang="en-GB" sz="2000" b="0" kern="1200" dirty="0" err="1">
              <a:solidFill>
                <a:schemeClr val="tx1"/>
              </a:solidFill>
            </a:rPr>
            <a:t>Euroopas</a:t>
          </a:r>
          <a:endParaRPr lang="en-GB" sz="2000" b="0" kern="1200" dirty="0">
            <a:solidFill>
              <a:schemeClr val="tx1"/>
            </a:solidFill>
          </a:endParaRPr>
        </a:p>
      </dsp:txBody>
      <dsp:txXfrm>
        <a:off x="38065" y="39712"/>
        <a:ext cx="7700734" cy="703631"/>
      </dsp:txXfrm>
    </dsp:sp>
    <dsp:sp modelId="{0363741D-5522-44EE-BA48-7952B8DF3484}">
      <dsp:nvSpPr>
        <dsp:cNvPr id="0" name=""/>
        <dsp:cNvSpPr/>
      </dsp:nvSpPr>
      <dsp:spPr>
        <a:xfrm>
          <a:off x="0" y="795542"/>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Milleks HIVi suhtes testida? </a:t>
          </a:r>
        </a:p>
      </dsp:txBody>
      <dsp:txXfrm>
        <a:off x="38065" y="833607"/>
        <a:ext cx="7700734" cy="703631"/>
      </dsp:txXfrm>
    </dsp:sp>
    <dsp:sp modelId="{3C1371A6-360D-4628-B6B6-D0DCC663AD7A}">
      <dsp:nvSpPr>
        <dsp:cNvPr id="0" name=""/>
        <dsp:cNvSpPr/>
      </dsp:nvSpPr>
      <dsp:spPr>
        <a:xfrm>
          <a:off x="0" y="158943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3. Hilise diagnoosimise tagajärjed</a:t>
          </a:r>
        </a:p>
      </dsp:txBody>
      <dsp:txXfrm>
        <a:off x="38065" y="1627501"/>
        <a:ext cx="7700734" cy="703631"/>
      </dsp:txXfrm>
    </dsp:sp>
    <dsp:sp modelId="{C60C5F13-BC11-46BA-86A0-E8C8DEBDFD2D}">
      <dsp:nvSpPr>
        <dsp:cNvPr id="0" name=""/>
        <dsp:cNvSpPr/>
      </dsp:nvSpPr>
      <dsp:spPr>
        <a:xfrm>
          <a:off x="0" y="2383330"/>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4. Käestlastud võimalused</a:t>
          </a:r>
        </a:p>
      </dsp:txBody>
      <dsp:txXfrm>
        <a:off x="38065" y="2421395"/>
        <a:ext cx="7700734" cy="703631"/>
      </dsp:txXfrm>
    </dsp:sp>
    <dsp:sp modelId="{8DEC646D-C5DB-4FE2-AC56-684A2AB5DB0E}">
      <dsp:nvSpPr>
        <dsp:cNvPr id="0" name=""/>
        <dsp:cNvSpPr/>
      </dsp:nvSpPr>
      <dsp:spPr>
        <a:xfrm>
          <a:off x="0" y="3972766"/>
          <a:ext cx="7776864" cy="779761"/>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6. HIV-</a:t>
          </a:r>
          <a:r>
            <a:rPr lang="en-GB" sz="2000" b="0" kern="1200" dirty="0" err="1">
              <a:solidFill>
                <a:schemeClr val="tx1"/>
              </a:solidFill>
            </a:rPr>
            <a:t>testimise</a:t>
          </a:r>
          <a:r>
            <a:rPr lang="en-GB" sz="2000" b="0" kern="1200" dirty="0">
              <a:solidFill>
                <a:schemeClr val="tx1"/>
              </a:solidFill>
            </a:rPr>
            <a:t> strateegiad – sh </a:t>
          </a:r>
          <a:r>
            <a:rPr lang="en-GB" sz="2000" b="0" kern="1200" dirty="0" err="1">
              <a:solidFill>
                <a:schemeClr val="tx1"/>
              </a:solidFill>
            </a:rPr>
            <a:t>indikaatorhaigustest</a:t>
          </a:r>
          <a:r>
            <a:rPr lang="en-GB" sz="2000" b="0" kern="1200" dirty="0">
              <a:solidFill>
                <a:schemeClr val="tx1"/>
              </a:solidFill>
            </a:rPr>
            <a:t> </a:t>
          </a:r>
          <a:r>
            <a:rPr lang="en-GB" sz="2000" b="0" kern="1200" dirty="0" err="1">
              <a:solidFill>
                <a:schemeClr val="tx1"/>
              </a:solidFill>
            </a:rPr>
            <a:t>juhinduv</a:t>
          </a:r>
          <a:r>
            <a:rPr lang="en-GB" sz="2000" b="0" kern="1200" dirty="0">
              <a:solidFill>
                <a:schemeClr val="tx1"/>
              </a:solidFill>
            </a:rPr>
            <a:t> HIV-</a:t>
          </a:r>
          <a:r>
            <a:rPr lang="en-GB" sz="2000" b="0" kern="1200" dirty="0" err="1">
              <a:solidFill>
                <a:schemeClr val="tx1"/>
              </a:solidFill>
            </a:rPr>
            <a:t>testimine</a:t>
          </a:r>
          <a:endParaRPr lang="en-GB" sz="2000" b="0" kern="1200" dirty="0">
            <a:solidFill>
              <a:schemeClr val="tx1"/>
            </a:solidFill>
          </a:endParaRPr>
        </a:p>
      </dsp:txBody>
      <dsp:txXfrm>
        <a:off x="38065" y="4010831"/>
        <a:ext cx="7700734" cy="703631"/>
      </dsp:txXfrm>
    </dsp:sp>
    <dsp:sp modelId="{7B30A21E-1790-47E3-9E16-169E73C13270}">
      <dsp:nvSpPr>
        <dsp:cNvPr id="0" name=""/>
        <dsp:cNvSpPr/>
      </dsp:nvSpPr>
      <dsp:spPr>
        <a:xfrm>
          <a:off x="0" y="3221008"/>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5. Tõrked testimise suhtes / sageli tõstatuvad probleemid</a:t>
          </a:r>
        </a:p>
      </dsp:txBody>
      <dsp:txXfrm>
        <a:off x="38065" y="3259073"/>
        <a:ext cx="7700734" cy="7036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77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HIV-</a:t>
          </a:r>
          <a:r>
            <a:rPr lang="en-GB" sz="2000" b="0" kern="1200" dirty="0" err="1">
              <a:solidFill>
                <a:schemeClr val="tx1"/>
              </a:solidFill>
            </a:rPr>
            <a:t>epideemia</a:t>
          </a:r>
          <a:r>
            <a:rPr lang="en-GB" sz="2000" b="0" kern="1200" dirty="0">
              <a:solidFill>
                <a:schemeClr val="tx1"/>
              </a:solidFill>
            </a:rPr>
            <a:t> </a:t>
          </a:r>
          <a:r>
            <a:rPr lang="en-GB" sz="2000" b="0" kern="1200" dirty="0" err="1">
              <a:solidFill>
                <a:schemeClr val="tx1"/>
              </a:solidFill>
            </a:rPr>
            <a:t>üldine</a:t>
          </a:r>
          <a:r>
            <a:rPr lang="en-GB" sz="2000" b="0" kern="1200" dirty="0">
              <a:solidFill>
                <a:schemeClr val="tx1"/>
              </a:solidFill>
            </a:rPr>
            <a:t> </a:t>
          </a:r>
          <a:r>
            <a:rPr lang="en-GB" sz="2000" b="0" kern="1200" dirty="0" err="1">
              <a:solidFill>
                <a:schemeClr val="tx1"/>
              </a:solidFill>
            </a:rPr>
            <a:t>olukord</a:t>
          </a:r>
          <a:r>
            <a:rPr lang="en-GB" sz="2000" b="0" kern="1200" dirty="0">
              <a:solidFill>
                <a:schemeClr val="tx1"/>
              </a:solidFill>
            </a:rPr>
            <a:t> </a:t>
          </a:r>
          <a:r>
            <a:rPr lang="en-GB" sz="2000" b="0" kern="1200" dirty="0" err="1">
              <a:solidFill>
                <a:schemeClr val="tx1"/>
              </a:solidFill>
            </a:rPr>
            <a:t>Euroopas</a:t>
          </a:r>
          <a:endParaRPr lang="en-GB" sz="2000" b="0" kern="1200" dirty="0">
            <a:solidFill>
              <a:schemeClr val="tx1"/>
            </a:solidFill>
          </a:endParaRPr>
        </a:p>
      </dsp:txBody>
      <dsp:txXfrm>
        <a:off x="51175" y="88878"/>
        <a:ext cx="7674514" cy="945970"/>
      </dsp:txXfrm>
    </dsp:sp>
    <dsp:sp modelId="{0363741D-5522-44EE-BA48-7952B8DF3484}">
      <dsp:nvSpPr>
        <dsp:cNvPr id="0" name=""/>
        <dsp:cNvSpPr/>
      </dsp:nvSpPr>
      <dsp:spPr>
        <a:xfrm>
          <a:off x="0" y="12473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Milleks HIVi suhtes testida? </a:t>
          </a:r>
        </a:p>
      </dsp:txBody>
      <dsp:txXfrm>
        <a:off x="51175" y="1298478"/>
        <a:ext cx="7674514" cy="945970"/>
      </dsp:txXfrm>
    </dsp:sp>
    <dsp:sp modelId="{3C1371A6-360D-4628-B6B6-D0DCC663AD7A}">
      <dsp:nvSpPr>
        <dsp:cNvPr id="0" name=""/>
        <dsp:cNvSpPr/>
      </dsp:nvSpPr>
      <dsp:spPr>
        <a:xfrm>
          <a:off x="0" y="2456904"/>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3. Hilise diagnoosimise tagajärjed</a:t>
          </a:r>
        </a:p>
      </dsp:txBody>
      <dsp:txXfrm>
        <a:off x="51175" y="2508079"/>
        <a:ext cx="7674514" cy="945970"/>
      </dsp:txXfrm>
    </dsp:sp>
    <dsp:sp modelId="{8DEC646D-C5DB-4FE2-AC56-684A2AB5DB0E}">
      <dsp:nvSpPr>
        <dsp:cNvPr id="0" name=""/>
        <dsp:cNvSpPr/>
      </dsp:nvSpPr>
      <dsp:spPr>
        <a:xfrm>
          <a:off x="0" y="3704208"/>
          <a:ext cx="7776864" cy="104832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6. HIV-</a:t>
          </a:r>
          <a:r>
            <a:rPr lang="en-GB" sz="2000" b="0" kern="1200" dirty="0" err="1">
              <a:solidFill>
                <a:schemeClr val="tx1"/>
              </a:solidFill>
            </a:rPr>
            <a:t>testimise</a:t>
          </a:r>
          <a:r>
            <a:rPr lang="en-GB" sz="2000" b="0" kern="1200" dirty="0">
              <a:solidFill>
                <a:schemeClr val="tx1"/>
              </a:solidFill>
            </a:rPr>
            <a:t> strateegiad – sh </a:t>
          </a:r>
          <a:r>
            <a:rPr lang="en-GB" sz="2000" b="0" kern="1200" dirty="0" err="1">
              <a:solidFill>
                <a:schemeClr val="tx1"/>
              </a:solidFill>
            </a:rPr>
            <a:t>indikaatorhaigustest</a:t>
          </a:r>
          <a:r>
            <a:rPr lang="en-GB" sz="2000" b="0" kern="1200" dirty="0">
              <a:solidFill>
                <a:schemeClr val="tx1"/>
              </a:solidFill>
            </a:rPr>
            <a:t> </a:t>
          </a:r>
          <a:r>
            <a:rPr lang="en-GB" sz="2000" b="0" kern="1200" dirty="0" err="1">
              <a:solidFill>
                <a:schemeClr val="tx1"/>
              </a:solidFill>
            </a:rPr>
            <a:t>juhinduv</a:t>
          </a:r>
          <a:r>
            <a:rPr lang="en-GB" sz="2000" b="0" kern="1200" dirty="0">
              <a:solidFill>
                <a:schemeClr val="tx1"/>
              </a:solidFill>
            </a:rPr>
            <a:t> HIV-</a:t>
          </a:r>
          <a:r>
            <a:rPr lang="en-GB" sz="2000" b="0" kern="1200" dirty="0" err="1">
              <a:solidFill>
                <a:schemeClr val="tx1"/>
              </a:solidFill>
            </a:rPr>
            <a:t>testimine</a:t>
          </a:r>
          <a:endParaRPr lang="en-GB" sz="2000" b="0" kern="1200" dirty="0">
            <a:solidFill>
              <a:schemeClr val="tx1"/>
            </a:solidFill>
          </a:endParaRPr>
        </a:p>
      </dsp:txBody>
      <dsp:txXfrm>
        <a:off x="51175" y="3755383"/>
        <a:ext cx="7674514" cy="9459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5EEB8-ADE2-41E1-87CC-CA8832A7A9A1}">
      <dsp:nvSpPr>
        <dsp:cNvPr id="0" name=""/>
        <dsp:cNvSpPr/>
      </dsp:nvSpPr>
      <dsp:spPr>
        <a:xfrm>
          <a:off x="246" y="6015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kern="1200" dirty="0">
              <a:solidFill>
                <a:schemeClr val="tx1">
                  <a:lumMod val="50000"/>
                  <a:lumOff val="50000"/>
                </a:schemeClr>
              </a:solidFill>
            </a:rPr>
            <a:t>Raseduse katkestamise teenused</a:t>
          </a:r>
        </a:p>
      </dsp:txBody>
      <dsp:txXfrm>
        <a:off x="246" y="60159"/>
        <a:ext cx="959872" cy="575923"/>
      </dsp:txXfrm>
    </dsp:sp>
    <dsp:sp modelId="{50465869-4390-4CAE-84E5-87CDD5DBB3D8}">
      <dsp:nvSpPr>
        <dsp:cNvPr id="0" name=""/>
        <dsp:cNvSpPr/>
      </dsp:nvSpPr>
      <dsp:spPr>
        <a:xfrm>
          <a:off x="1056105" y="6015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da-DK" sz="800" kern="1200" dirty="0" err="1" smtClean="0">
              <a:solidFill>
                <a:schemeClr val="tx1">
                  <a:lumMod val="50000"/>
                  <a:lumOff val="50000"/>
                </a:schemeClr>
              </a:solidFill>
            </a:rPr>
            <a:t>Sõltuvushäirete</a:t>
          </a:r>
          <a:r>
            <a:rPr lang="da-DK" sz="800" kern="1200" dirty="0" smtClean="0">
              <a:solidFill>
                <a:schemeClr val="tx1">
                  <a:lumMod val="50000"/>
                  <a:lumOff val="50000"/>
                </a:schemeClr>
              </a:solidFill>
            </a:rPr>
            <a:t> ravi- ja </a:t>
          </a:r>
          <a:r>
            <a:rPr lang="da-DK" sz="800" kern="1200" dirty="0" err="1" smtClean="0">
              <a:solidFill>
                <a:schemeClr val="tx1">
                  <a:lumMod val="50000"/>
                  <a:lumOff val="50000"/>
                </a:schemeClr>
              </a:solidFill>
            </a:rPr>
            <a:t>rehabilitatsioonikeskused</a:t>
          </a:r>
          <a:endParaRPr lang="da-DK" sz="800" kern="1200" dirty="0" smtClean="0">
            <a:solidFill>
              <a:schemeClr val="tx1">
                <a:lumMod val="50000"/>
                <a:lumOff val="50000"/>
              </a:schemeClr>
            </a:solidFill>
          </a:endParaRPr>
        </a:p>
      </dsp:txBody>
      <dsp:txXfrm>
        <a:off x="1056105" y="60159"/>
        <a:ext cx="959872" cy="575923"/>
      </dsp:txXfrm>
    </dsp:sp>
    <dsp:sp modelId="{3D73785E-725D-4B0B-954D-35A381697236}">
      <dsp:nvSpPr>
        <dsp:cNvPr id="0" name=""/>
        <dsp:cNvSpPr/>
      </dsp:nvSpPr>
      <dsp:spPr>
        <a:xfrm>
          <a:off x="246" y="73206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kern="1200" dirty="0">
              <a:solidFill>
                <a:schemeClr val="tx1">
                  <a:lumMod val="50000"/>
                  <a:lumOff val="50000"/>
                </a:schemeClr>
              </a:solidFill>
            </a:rPr>
            <a:t>Seksuaaltervise kliinikud</a:t>
          </a:r>
        </a:p>
      </dsp:txBody>
      <dsp:txXfrm>
        <a:off x="246" y="732069"/>
        <a:ext cx="959872" cy="575923"/>
      </dsp:txXfrm>
    </dsp:sp>
    <dsp:sp modelId="{C31EC26E-8FF5-4667-83B3-8EDDD8E99BE9}">
      <dsp:nvSpPr>
        <dsp:cNvPr id="0" name=""/>
        <dsp:cNvSpPr/>
      </dsp:nvSpPr>
      <dsp:spPr>
        <a:xfrm>
          <a:off x="1056105" y="73206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da-DK" sz="1000" kern="1200" dirty="0" err="1" smtClean="0">
              <a:solidFill>
                <a:schemeClr val="tx1">
                  <a:lumMod val="50000"/>
                  <a:lumOff val="50000"/>
                </a:schemeClr>
              </a:solidFill>
            </a:rPr>
            <a:t>Naistenõuandlad</a:t>
          </a:r>
          <a:endParaRPr lang="en-GB" sz="1000" kern="1200" dirty="0">
            <a:solidFill>
              <a:schemeClr val="tx1">
                <a:lumMod val="50000"/>
                <a:lumOff val="50000"/>
              </a:schemeClr>
            </a:solidFill>
          </a:endParaRPr>
        </a:p>
      </dsp:txBody>
      <dsp:txXfrm>
        <a:off x="1056105" y="732069"/>
        <a:ext cx="959872" cy="5759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E8EA9-89F3-4812-AEA8-923A3CBBCFBD}">
      <dsp:nvSpPr>
        <dsp:cNvPr id="0" name=""/>
        <dsp:cNvSpPr/>
      </dsp:nvSpPr>
      <dsp:spPr>
        <a:xfrm>
          <a:off x="0" y="250581"/>
          <a:ext cx="7776218" cy="121680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Keskmine CD4 arv</a:t>
          </a:r>
          <a:r>
            <a:rPr lang="en-US" sz="2000" kern="1200" dirty="0">
              <a:solidFill>
                <a:schemeClr val="tx1"/>
              </a:solidFill>
            </a:rPr>
            <a:t>		</a:t>
          </a:r>
          <a:r>
            <a:rPr lang="en-GB" sz="2000" kern="1200" dirty="0">
              <a:solidFill>
                <a:schemeClr val="tx1"/>
              </a:solidFill>
            </a:rPr>
            <a:t>200 rakku/</a:t>
          </a:r>
          <a:r>
            <a:rPr lang="en-GB" sz="2000" kern="1200" dirty="0">
              <a:solidFill>
                <a:schemeClr val="tx1"/>
              </a:solidFill>
              <a:sym typeface="Symbol"/>
            </a:rPr>
            <a:t></a:t>
          </a:r>
          <a:r>
            <a:rPr lang="en-GB" sz="2000" kern="1200" dirty="0">
              <a:solidFill>
                <a:schemeClr val="tx1"/>
              </a:solidFill>
            </a:rPr>
            <a:t>l</a:t>
          </a:r>
          <a:r>
            <a:rPr lang="en-US" sz="2000" kern="1200" dirty="0">
              <a:solidFill>
                <a:schemeClr val="tx1"/>
              </a:solidFill>
            </a:rPr>
            <a:t>	</a:t>
          </a:r>
          <a:r>
            <a:rPr lang="en-GB" sz="2000" kern="1200" dirty="0">
              <a:solidFill>
                <a:schemeClr val="tx1"/>
              </a:solidFill>
            </a:rPr>
            <a:t>(IQR 65 – 390)</a:t>
          </a:r>
        </a:p>
      </dsp:txBody>
      <dsp:txXfrm>
        <a:off x="59399" y="309980"/>
        <a:ext cx="7657420" cy="1098002"/>
      </dsp:txXfrm>
    </dsp:sp>
    <dsp:sp modelId="{63EEEA91-0816-477C-9825-92816DA84ED4}">
      <dsp:nvSpPr>
        <dsp:cNvPr id="0" name=""/>
        <dsp:cNvSpPr/>
      </dsp:nvSpPr>
      <dsp:spPr>
        <a:xfrm>
          <a:off x="0" y="1654581"/>
          <a:ext cx="7776218" cy="121680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a-DK" sz="2000" kern="1200" dirty="0" err="1" smtClean="0">
              <a:solidFill>
                <a:schemeClr val="tx1"/>
              </a:solidFill>
            </a:rPr>
            <a:t>Hiline</a:t>
          </a:r>
          <a:r>
            <a:rPr lang="da-DK" sz="2000" kern="1200" dirty="0" smtClean="0">
              <a:solidFill>
                <a:schemeClr val="tx1"/>
              </a:solidFill>
            </a:rPr>
            <a:t> </a:t>
          </a:r>
          <a:r>
            <a:rPr lang="da-DK" sz="2000" kern="1200" dirty="0" err="1" smtClean="0">
              <a:solidFill>
                <a:schemeClr val="tx1"/>
              </a:solidFill>
            </a:rPr>
            <a:t>diagnoos</a:t>
          </a:r>
          <a:r>
            <a:rPr lang="en-US" sz="2000" kern="1200" dirty="0">
              <a:solidFill>
                <a:schemeClr val="tx1"/>
              </a:solidFill>
            </a:rPr>
            <a:t>			</a:t>
          </a:r>
          <a:r>
            <a:rPr lang="en-GB" sz="2000" kern="1200" dirty="0">
              <a:solidFill>
                <a:schemeClr val="tx1"/>
              </a:solidFill>
            </a:rPr>
            <a:t>143</a:t>
          </a:r>
          <a:r>
            <a:rPr lang="en-US" sz="2000" kern="1200" dirty="0">
              <a:solidFill>
                <a:schemeClr val="tx1"/>
              </a:solidFill>
            </a:rPr>
            <a:t>		</a:t>
          </a:r>
          <a:r>
            <a:rPr lang="en-GB" sz="2000" kern="1200" dirty="0">
              <a:solidFill>
                <a:schemeClr val="tx1"/>
              </a:solidFill>
            </a:rPr>
            <a:t>71,9%</a:t>
          </a:r>
        </a:p>
      </dsp:txBody>
      <dsp:txXfrm>
        <a:off x="59399" y="1713980"/>
        <a:ext cx="7657420" cy="1098002"/>
      </dsp:txXfrm>
    </dsp:sp>
    <dsp:sp modelId="{BA528F18-3511-4BAB-8F16-AE4DEBAA1B90}">
      <dsp:nvSpPr>
        <dsp:cNvPr id="0" name=""/>
        <dsp:cNvSpPr/>
      </dsp:nvSpPr>
      <dsp:spPr>
        <a:xfrm>
          <a:off x="0" y="3058581"/>
          <a:ext cx="7776218" cy="121680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100000"/>
            </a:lnSpc>
            <a:spcBef>
              <a:spcPct val="0"/>
            </a:spcBef>
            <a:spcAft>
              <a:spcPts val="0"/>
            </a:spcAft>
          </a:pPr>
          <a:r>
            <a:rPr lang="da-DK" sz="2000" kern="1200" dirty="0" err="1" smtClean="0">
              <a:solidFill>
                <a:schemeClr val="tx1"/>
              </a:solidFill>
            </a:rPr>
            <a:t>Varasemalt</a:t>
          </a:r>
          <a:r>
            <a:rPr lang="da-DK" sz="2000" kern="1200" dirty="0" smtClean="0">
              <a:solidFill>
                <a:schemeClr val="tx1"/>
              </a:solidFill>
            </a:rPr>
            <a:t> </a:t>
          </a:r>
          <a:r>
            <a:rPr lang="da-DK" sz="2000" kern="1200" dirty="0" err="1" smtClean="0">
              <a:solidFill>
                <a:schemeClr val="tx1"/>
              </a:solidFill>
            </a:rPr>
            <a:t>juba</a:t>
          </a:r>
          <a:r>
            <a:rPr lang="da-DK" sz="2000" kern="1200" dirty="0" smtClean="0">
              <a:solidFill>
                <a:schemeClr val="tx1"/>
              </a:solidFill>
            </a:rPr>
            <a:t> </a:t>
          </a:r>
          <a:r>
            <a:rPr lang="da-DK" sz="2000" kern="1200" dirty="0" err="1" smtClean="0">
              <a:solidFill>
                <a:schemeClr val="tx1"/>
              </a:solidFill>
            </a:rPr>
            <a:t>esinenud</a:t>
          </a:r>
          <a:r>
            <a:rPr lang="da-DK" sz="2000" kern="1200" dirty="0" smtClean="0">
              <a:solidFill>
                <a:schemeClr val="tx1"/>
              </a:solidFill>
            </a:rPr>
            <a:t> </a:t>
          </a:r>
        </a:p>
        <a:p>
          <a:pPr lvl="0" algn="l" defTabSz="889000" rtl="0">
            <a:lnSpc>
              <a:spcPct val="100000"/>
            </a:lnSpc>
            <a:spcBef>
              <a:spcPct val="0"/>
            </a:spcBef>
            <a:spcAft>
              <a:spcPts val="0"/>
            </a:spcAft>
          </a:pPr>
          <a:r>
            <a:rPr lang="da-DK" sz="2000" kern="1200" dirty="0" err="1" smtClean="0">
              <a:solidFill>
                <a:schemeClr val="tx1"/>
              </a:solidFill>
            </a:rPr>
            <a:t>HIVga</a:t>
          </a:r>
          <a:r>
            <a:rPr lang="da-DK" sz="2000" kern="1200" dirty="0" smtClean="0">
              <a:solidFill>
                <a:schemeClr val="tx1"/>
              </a:solidFill>
            </a:rPr>
            <a:t> </a:t>
          </a:r>
          <a:r>
            <a:rPr lang="da-DK" sz="2000" kern="1200" dirty="0" err="1" smtClean="0">
              <a:solidFill>
                <a:schemeClr val="tx1"/>
              </a:solidFill>
            </a:rPr>
            <a:t>seotud</a:t>
          </a:r>
          <a:r>
            <a:rPr lang="da-DK" sz="2000" kern="1200" dirty="0" smtClean="0">
              <a:solidFill>
                <a:schemeClr val="tx1"/>
              </a:solidFill>
            </a:rPr>
            <a:t> </a:t>
          </a:r>
          <a:r>
            <a:rPr lang="da-DK" sz="2000" kern="1200" dirty="0" err="1" smtClean="0">
              <a:solidFill>
                <a:schemeClr val="tx1"/>
              </a:solidFill>
            </a:rPr>
            <a:t>sümptomid</a:t>
          </a:r>
          <a:r>
            <a:rPr lang="en-US" sz="2000" kern="1200" dirty="0">
              <a:solidFill>
                <a:schemeClr val="tx1"/>
              </a:solidFill>
            </a:rPr>
            <a:t>		</a:t>
          </a:r>
          <a:r>
            <a:rPr lang="en-GB" sz="2000" kern="1200" dirty="0">
              <a:solidFill>
                <a:schemeClr val="tx1"/>
              </a:solidFill>
            </a:rPr>
            <a:t>61</a:t>
          </a:r>
          <a:r>
            <a:rPr lang="en-US" sz="2000" kern="1200" dirty="0">
              <a:solidFill>
                <a:schemeClr val="tx1"/>
              </a:solidFill>
            </a:rPr>
            <a:t>		</a:t>
          </a:r>
          <a:r>
            <a:rPr lang="en-GB" sz="2000" kern="1200" dirty="0">
              <a:solidFill>
                <a:schemeClr val="tx1"/>
              </a:solidFill>
            </a:rPr>
            <a:t>28,2%</a:t>
          </a:r>
        </a:p>
        <a:p>
          <a:pPr lvl="0" algn="l" defTabSz="889000" rtl="0">
            <a:lnSpc>
              <a:spcPct val="100000"/>
            </a:lnSpc>
            <a:spcBef>
              <a:spcPct val="0"/>
            </a:spcBef>
            <a:spcAft>
              <a:spcPts val="0"/>
            </a:spcAft>
          </a:pPr>
          <a:r>
            <a:rPr lang="en-GB" sz="2000" kern="1200" dirty="0" smtClean="0">
              <a:solidFill>
                <a:schemeClr val="tx1"/>
              </a:solidFill>
            </a:rPr>
            <a:t> </a:t>
          </a:r>
          <a:r>
            <a:rPr lang="en-US" kern="1200" dirty="0"/>
            <a:t>					</a:t>
          </a:r>
        </a:p>
      </dsp:txBody>
      <dsp:txXfrm>
        <a:off x="59399" y="3117980"/>
        <a:ext cx="7657420"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7703"/>
          <a:ext cx="7776864" cy="104832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HIV-</a:t>
          </a:r>
          <a:r>
            <a:rPr lang="en-GB" sz="2000" b="0" kern="1200" dirty="0" err="1">
              <a:solidFill>
                <a:schemeClr val="tx1"/>
              </a:solidFill>
            </a:rPr>
            <a:t>epideemia</a:t>
          </a:r>
          <a:r>
            <a:rPr lang="en-GB" sz="2000" b="0" kern="1200" dirty="0">
              <a:solidFill>
                <a:schemeClr val="tx1"/>
              </a:solidFill>
            </a:rPr>
            <a:t> </a:t>
          </a:r>
          <a:r>
            <a:rPr lang="en-GB" sz="2000" b="0" kern="1200" dirty="0" err="1">
              <a:solidFill>
                <a:schemeClr val="tx1"/>
              </a:solidFill>
            </a:rPr>
            <a:t>üldine</a:t>
          </a:r>
          <a:r>
            <a:rPr lang="en-GB" sz="2000" b="0" kern="1200" dirty="0">
              <a:solidFill>
                <a:schemeClr val="tx1"/>
              </a:solidFill>
            </a:rPr>
            <a:t> </a:t>
          </a:r>
          <a:r>
            <a:rPr lang="en-GB" sz="2000" b="0" kern="1200" dirty="0" err="1">
              <a:solidFill>
                <a:schemeClr val="tx1"/>
              </a:solidFill>
            </a:rPr>
            <a:t>olukord</a:t>
          </a:r>
          <a:r>
            <a:rPr lang="en-GB" sz="2000" b="0" kern="1200" dirty="0">
              <a:solidFill>
                <a:schemeClr val="tx1"/>
              </a:solidFill>
            </a:rPr>
            <a:t> </a:t>
          </a:r>
          <a:r>
            <a:rPr lang="en-GB" sz="2000" b="0" kern="1200" dirty="0" err="1">
              <a:solidFill>
                <a:schemeClr val="tx1"/>
              </a:solidFill>
            </a:rPr>
            <a:t>Euroopas</a:t>
          </a:r>
          <a:endParaRPr lang="en-GB" sz="2000" b="0" kern="1200" dirty="0">
            <a:solidFill>
              <a:schemeClr val="tx1"/>
            </a:solidFill>
          </a:endParaRPr>
        </a:p>
      </dsp:txBody>
      <dsp:txXfrm>
        <a:off x="51175" y="88878"/>
        <a:ext cx="7674514" cy="945970"/>
      </dsp:txXfrm>
    </dsp:sp>
    <dsp:sp modelId="{0363741D-5522-44EE-BA48-7952B8DF3484}">
      <dsp:nvSpPr>
        <dsp:cNvPr id="0" name=""/>
        <dsp:cNvSpPr/>
      </dsp:nvSpPr>
      <dsp:spPr>
        <a:xfrm>
          <a:off x="0" y="12473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Milleks HIVi suhtes testida? </a:t>
          </a:r>
        </a:p>
      </dsp:txBody>
      <dsp:txXfrm>
        <a:off x="51175" y="1298478"/>
        <a:ext cx="7674514" cy="945970"/>
      </dsp:txXfrm>
    </dsp:sp>
    <dsp:sp modelId="{3C1371A6-360D-4628-B6B6-D0DCC663AD7A}">
      <dsp:nvSpPr>
        <dsp:cNvPr id="0" name=""/>
        <dsp:cNvSpPr/>
      </dsp:nvSpPr>
      <dsp:spPr>
        <a:xfrm>
          <a:off x="0" y="2456904"/>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3. Hilise diagnoosimise tagajärjed</a:t>
          </a:r>
        </a:p>
      </dsp:txBody>
      <dsp:txXfrm>
        <a:off x="51175" y="2508079"/>
        <a:ext cx="7674514" cy="945970"/>
      </dsp:txXfrm>
    </dsp:sp>
    <dsp:sp modelId="{8DEC646D-C5DB-4FE2-AC56-684A2AB5DB0E}">
      <dsp:nvSpPr>
        <dsp:cNvPr id="0" name=""/>
        <dsp:cNvSpPr/>
      </dsp:nvSpPr>
      <dsp:spPr>
        <a:xfrm>
          <a:off x="0" y="3704208"/>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4. HIV-</a:t>
          </a:r>
          <a:r>
            <a:rPr lang="en-GB" sz="2000" kern="1200" dirty="0" err="1">
              <a:solidFill>
                <a:schemeClr val="tx1"/>
              </a:solidFill>
            </a:rPr>
            <a:t>testimise</a:t>
          </a:r>
          <a:r>
            <a:rPr lang="en-GB" sz="2000" kern="1200" dirty="0">
              <a:solidFill>
                <a:schemeClr val="tx1"/>
              </a:solidFill>
            </a:rPr>
            <a:t> strateegiad – sh </a:t>
          </a:r>
          <a:r>
            <a:rPr lang="en-GB" sz="2000" kern="1200" dirty="0" err="1">
              <a:solidFill>
                <a:schemeClr val="tx1"/>
              </a:solidFill>
            </a:rPr>
            <a:t>indikaatorhaigustest</a:t>
          </a:r>
          <a:r>
            <a:rPr lang="en-GB" sz="2000" kern="1200" dirty="0">
              <a:solidFill>
                <a:schemeClr val="tx1"/>
              </a:solidFill>
            </a:rPr>
            <a:t> </a:t>
          </a:r>
          <a:r>
            <a:rPr lang="en-GB" sz="2000" kern="1200" dirty="0" err="1">
              <a:solidFill>
                <a:schemeClr val="tx1"/>
              </a:solidFill>
            </a:rPr>
            <a:t>juhinduv</a:t>
          </a:r>
          <a:r>
            <a:rPr lang="en-GB" sz="2000" kern="1200" dirty="0">
              <a:solidFill>
                <a:schemeClr val="tx1"/>
              </a:solidFill>
            </a:rPr>
            <a:t> HIV-</a:t>
          </a:r>
          <a:r>
            <a:rPr lang="en-GB" sz="2000" kern="1200" dirty="0" err="1">
              <a:solidFill>
                <a:schemeClr val="tx1"/>
              </a:solidFill>
            </a:rPr>
            <a:t>testimine</a:t>
          </a:r>
          <a:endParaRPr lang="en-GB" sz="2000" kern="1200" dirty="0">
            <a:solidFill>
              <a:schemeClr val="tx1"/>
            </a:solidFill>
          </a:endParaRPr>
        </a:p>
      </dsp:txBody>
      <dsp:txXfrm>
        <a:off x="51175" y="3755383"/>
        <a:ext cx="7674514" cy="9459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1647"/>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HIV-</a:t>
          </a:r>
          <a:r>
            <a:rPr lang="en-GB" sz="2000" b="0" kern="1200" dirty="0" err="1">
              <a:solidFill>
                <a:schemeClr val="tx1"/>
              </a:solidFill>
            </a:rPr>
            <a:t>epideemia</a:t>
          </a:r>
          <a:r>
            <a:rPr lang="en-GB" sz="2000" b="0" kern="1200" dirty="0">
              <a:solidFill>
                <a:schemeClr val="tx1"/>
              </a:solidFill>
            </a:rPr>
            <a:t> </a:t>
          </a:r>
          <a:r>
            <a:rPr lang="en-GB" sz="2000" b="0" kern="1200" dirty="0" err="1">
              <a:solidFill>
                <a:schemeClr val="tx1"/>
              </a:solidFill>
            </a:rPr>
            <a:t>üldine</a:t>
          </a:r>
          <a:r>
            <a:rPr lang="en-GB" sz="2000" b="0" kern="1200" dirty="0">
              <a:solidFill>
                <a:schemeClr val="tx1"/>
              </a:solidFill>
            </a:rPr>
            <a:t> </a:t>
          </a:r>
          <a:r>
            <a:rPr lang="en-GB" sz="2000" b="0" kern="1200" dirty="0" err="1">
              <a:solidFill>
                <a:schemeClr val="tx1"/>
              </a:solidFill>
            </a:rPr>
            <a:t>olukord</a:t>
          </a:r>
          <a:r>
            <a:rPr lang="en-GB" sz="2000" b="0" kern="1200" dirty="0">
              <a:solidFill>
                <a:schemeClr val="tx1"/>
              </a:solidFill>
            </a:rPr>
            <a:t> </a:t>
          </a:r>
          <a:r>
            <a:rPr lang="en-GB" sz="2000" b="0" kern="1200" dirty="0" err="1">
              <a:solidFill>
                <a:schemeClr val="tx1"/>
              </a:solidFill>
            </a:rPr>
            <a:t>Euroopas</a:t>
          </a:r>
          <a:endParaRPr lang="en-GB" sz="2000" b="0" kern="1200" dirty="0">
            <a:solidFill>
              <a:schemeClr val="tx1"/>
            </a:solidFill>
          </a:endParaRPr>
        </a:p>
      </dsp:txBody>
      <dsp:txXfrm>
        <a:off x="38065" y="39712"/>
        <a:ext cx="7700734" cy="703631"/>
      </dsp:txXfrm>
    </dsp:sp>
    <dsp:sp modelId="{0363741D-5522-44EE-BA48-7952B8DF3484}">
      <dsp:nvSpPr>
        <dsp:cNvPr id="0" name=""/>
        <dsp:cNvSpPr/>
      </dsp:nvSpPr>
      <dsp:spPr>
        <a:xfrm>
          <a:off x="0" y="795542"/>
          <a:ext cx="7776864" cy="779761"/>
        </a:xfrm>
        <a:prstGeom prst="roundRect">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t-EE" sz="2000" kern="1200" dirty="0">
              <a:solidFill>
                <a:schemeClr val="tx1"/>
              </a:solidFill>
              <a:latin typeface="Calibri" panose="020F0502020204030204" pitchFamily="34" charset="0"/>
            </a:rPr>
            <a:t>2. Milleks HIVi suhtes testida? </a:t>
          </a:r>
        </a:p>
      </dsp:txBody>
      <dsp:txXfrm>
        <a:off x="38065" y="833607"/>
        <a:ext cx="7700734" cy="703631"/>
      </dsp:txXfrm>
    </dsp:sp>
    <dsp:sp modelId="{3C1371A6-360D-4628-B6B6-D0DCC663AD7A}">
      <dsp:nvSpPr>
        <dsp:cNvPr id="0" name=""/>
        <dsp:cNvSpPr/>
      </dsp:nvSpPr>
      <dsp:spPr>
        <a:xfrm>
          <a:off x="0" y="158943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t-EE" sz="2000" kern="1200" dirty="0">
              <a:solidFill>
                <a:schemeClr val="tx1"/>
              </a:solidFill>
              <a:latin typeface="Calibri" panose="020F0502020204030204" pitchFamily="34" charset="0"/>
            </a:rPr>
            <a:t>3. Hilise diagnoosimise tagajärjed</a:t>
          </a:r>
        </a:p>
      </dsp:txBody>
      <dsp:txXfrm>
        <a:off x="38065" y="1627501"/>
        <a:ext cx="7700734" cy="703631"/>
      </dsp:txXfrm>
    </dsp:sp>
    <dsp:sp modelId="{C60C5F13-BC11-46BA-86A0-E8C8DEBDFD2D}">
      <dsp:nvSpPr>
        <dsp:cNvPr id="0" name=""/>
        <dsp:cNvSpPr/>
      </dsp:nvSpPr>
      <dsp:spPr>
        <a:xfrm>
          <a:off x="0" y="2383330"/>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t-EE" sz="2000" kern="1200" dirty="0">
              <a:solidFill>
                <a:schemeClr val="tx1"/>
              </a:solidFill>
              <a:latin typeface="Calibri" panose="020F0502020204030204" pitchFamily="34" charset="0"/>
            </a:rPr>
            <a:t>4. Käestlastud võimalused</a:t>
          </a:r>
        </a:p>
      </dsp:txBody>
      <dsp:txXfrm>
        <a:off x="38065" y="2421395"/>
        <a:ext cx="7700734" cy="703631"/>
      </dsp:txXfrm>
    </dsp:sp>
    <dsp:sp modelId="{8DEC646D-C5DB-4FE2-AC56-684A2AB5DB0E}">
      <dsp:nvSpPr>
        <dsp:cNvPr id="0" name=""/>
        <dsp:cNvSpPr/>
      </dsp:nvSpPr>
      <dsp:spPr>
        <a:xfrm>
          <a:off x="0" y="397276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t-EE" sz="2000" kern="1200" dirty="0">
              <a:solidFill>
                <a:schemeClr val="tx1"/>
              </a:solidFill>
              <a:latin typeface="Calibri" panose="020F0502020204030204" pitchFamily="34" charset="0"/>
            </a:rPr>
            <a:t>6. HIV-testimise strateegiad – sh indikaatorhaigustest juhinduv HIV-testimine</a:t>
          </a:r>
        </a:p>
      </dsp:txBody>
      <dsp:txXfrm>
        <a:off x="38065" y="4010831"/>
        <a:ext cx="7700734" cy="703631"/>
      </dsp:txXfrm>
    </dsp:sp>
    <dsp:sp modelId="{7B30A21E-1790-47E3-9E16-169E73C13270}">
      <dsp:nvSpPr>
        <dsp:cNvPr id="0" name=""/>
        <dsp:cNvSpPr/>
      </dsp:nvSpPr>
      <dsp:spPr>
        <a:xfrm>
          <a:off x="0" y="3221008"/>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t-EE" sz="2000" kern="1200" dirty="0">
              <a:solidFill>
                <a:schemeClr val="tx1"/>
              </a:solidFill>
              <a:latin typeface="Calibri" panose="020F0502020204030204" pitchFamily="34" charset="0"/>
            </a:rPr>
            <a:t>5. Tõrked testimise suhtes / sageli tõstatuvad probleemid</a:t>
          </a:r>
        </a:p>
      </dsp:txBody>
      <dsp:txXfrm>
        <a:off x="38065" y="3259073"/>
        <a:ext cx="7700734" cy="7036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77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HIV-</a:t>
          </a:r>
          <a:r>
            <a:rPr lang="en-GB" sz="2000" b="0" kern="1200" dirty="0" err="1">
              <a:solidFill>
                <a:schemeClr val="tx1"/>
              </a:solidFill>
            </a:rPr>
            <a:t>epideemia</a:t>
          </a:r>
          <a:r>
            <a:rPr lang="en-GB" sz="2000" b="0" kern="1200" dirty="0">
              <a:solidFill>
                <a:schemeClr val="tx1"/>
              </a:solidFill>
            </a:rPr>
            <a:t> </a:t>
          </a:r>
          <a:r>
            <a:rPr lang="en-GB" sz="2000" b="0" kern="1200" dirty="0" err="1">
              <a:solidFill>
                <a:schemeClr val="tx1"/>
              </a:solidFill>
            </a:rPr>
            <a:t>üldine</a:t>
          </a:r>
          <a:r>
            <a:rPr lang="en-GB" sz="2000" b="0" kern="1200" dirty="0">
              <a:solidFill>
                <a:schemeClr val="tx1"/>
              </a:solidFill>
            </a:rPr>
            <a:t> </a:t>
          </a:r>
          <a:r>
            <a:rPr lang="en-GB" sz="2000" b="0" kern="1200" dirty="0" err="1">
              <a:solidFill>
                <a:schemeClr val="tx1"/>
              </a:solidFill>
            </a:rPr>
            <a:t>olukord</a:t>
          </a:r>
          <a:r>
            <a:rPr lang="en-GB" sz="2000" b="0" kern="1200" dirty="0">
              <a:solidFill>
                <a:schemeClr val="tx1"/>
              </a:solidFill>
            </a:rPr>
            <a:t> </a:t>
          </a:r>
          <a:r>
            <a:rPr lang="en-GB" sz="2000" b="0" kern="1200" dirty="0" err="1">
              <a:solidFill>
                <a:schemeClr val="tx1"/>
              </a:solidFill>
            </a:rPr>
            <a:t>Euroopas</a:t>
          </a:r>
          <a:endParaRPr lang="en-GB" sz="2000" b="0" kern="1200" dirty="0">
            <a:solidFill>
              <a:schemeClr val="tx1"/>
            </a:solidFill>
          </a:endParaRPr>
        </a:p>
      </dsp:txBody>
      <dsp:txXfrm>
        <a:off x="51175" y="88878"/>
        <a:ext cx="7674514" cy="945970"/>
      </dsp:txXfrm>
    </dsp:sp>
    <dsp:sp modelId="{0363741D-5522-44EE-BA48-7952B8DF3484}">
      <dsp:nvSpPr>
        <dsp:cNvPr id="0" name=""/>
        <dsp:cNvSpPr/>
      </dsp:nvSpPr>
      <dsp:spPr>
        <a:xfrm>
          <a:off x="0" y="1247303"/>
          <a:ext cx="7776864" cy="1048320"/>
        </a:xfrm>
        <a:prstGeom prst="roundRect">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t-EE" sz="2000" kern="1200" dirty="0">
              <a:solidFill>
                <a:schemeClr val="tx1"/>
              </a:solidFill>
              <a:latin typeface="Calibri" panose="020F0502020204030204" pitchFamily="34" charset="0"/>
            </a:rPr>
            <a:t>2. Milleks HIVi suhtes testida? </a:t>
          </a:r>
        </a:p>
      </dsp:txBody>
      <dsp:txXfrm>
        <a:off x="51175" y="1298478"/>
        <a:ext cx="7674514" cy="945970"/>
      </dsp:txXfrm>
    </dsp:sp>
    <dsp:sp modelId="{3C1371A6-360D-4628-B6B6-D0DCC663AD7A}">
      <dsp:nvSpPr>
        <dsp:cNvPr id="0" name=""/>
        <dsp:cNvSpPr/>
      </dsp:nvSpPr>
      <dsp:spPr>
        <a:xfrm>
          <a:off x="0" y="2456904"/>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t-EE" sz="2000" kern="1200" dirty="0">
              <a:solidFill>
                <a:schemeClr val="tx1"/>
              </a:solidFill>
              <a:latin typeface="Calibri" panose="020F0502020204030204" pitchFamily="34" charset="0"/>
            </a:rPr>
            <a:t>3. Hilise diagnoosimise tagajärjed</a:t>
          </a:r>
        </a:p>
      </dsp:txBody>
      <dsp:txXfrm>
        <a:off x="51175" y="2508079"/>
        <a:ext cx="7674514" cy="945970"/>
      </dsp:txXfrm>
    </dsp:sp>
    <dsp:sp modelId="{8DEC646D-C5DB-4FE2-AC56-684A2AB5DB0E}">
      <dsp:nvSpPr>
        <dsp:cNvPr id="0" name=""/>
        <dsp:cNvSpPr/>
      </dsp:nvSpPr>
      <dsp:spPr>
        <a:xfrm>
          <a:off x="0" y="3704208"/>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t-EE" sz="2000" kern="1200" dirty="0">
              <a:solidFill>
                <a:schemeClr val="tx1"/>
              </a:solidFill>
              <a:latin typeface="Calibri" panose="020F0502020204030204" pitchFamily="34" charset="0"/>
            </a:rPr>
            <a:t>4. HIV-testimise strateegiad – sh indikaatorhaigustest juhinduv HIV-testimine</a:t>
          </a:r>
        </a:p>
      </dsp:txBody>
      <dsp:txXfrm>
        <a:off x="51175" y="3755383"/>
        <a:ext cx="7674514" cy="9459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1647"/>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HIV-</a:t>
          </a:r>
          <a:r>
            <a:rPr lang="en-GB" sz="2000" b="0" kern="1200" dirty="0" err="1">
              <a:solidFill>
                <a:schemeClr val="tx1"/>
              </a:solidFill>
            </a:rPr>
            <a:t>epideemia</a:t>
          </a:r>
          <a:r>
            <a:rPr lang="en-GB" sz="2000" b="0" kern="1200" dirty="0">
              <a:solidFill>
                <a:schemeClr val="tx1"/>
              </a:solidFill>
            </a:rPr>
            <a:t> </a:t>
          </a:r>
          <a:r>
            <a:rPr lang="en-GB" sz="2000" b="0" kern="1200" dirty="0" err="1">
              <a:solidFill>
                <a:schemeClr val="tx1"/>
              </a:solidFill>
            </a:rPr>
            <a:t>üldine</a:t>
          </a:r>
          <a:r>
            <a:rPr lang="en-GB" sz="2000" b="0" kern="1200" dirty="0">
              <a:solidFill>
                <a:schemeClr val="tx1"/>
              </a:solidFill>
            </a:rPr>
            <a:t> </a:t>
          </a:r>
          <a:r>
            <a:rPr lang="en-GB" sz="2000" b="0" kern="1200" dirty="0" err="1">
              <a:solidFill>
                <a:schemeClr val="tx1"/>
              </a:solidFill>
            </a:rPr>
            <a:t>olukord</a:t>
          </a:r>
          <a:r>
            <a:rPr lang="en-GB" sz="2000" b="0" kern="1200" dirty="0">
              <a:solidFill>
                <a:schemeClr val="tx1"/>
              </a:solidFill>
            </a:rPr>
            <a:t> </a:t>
          </a:r>
          <a:r>
            <a:rPr lang="en-GB" sz="2000" b="0" kern="1200" dirty="0" err="1">
              <a:solidFill>
                <a:schemeClr val="tx1"/>
              </a:solidFill>
            </a:rPr>
            <a:t>Euroopas</a:t>
          </a:r>
          <a:endParaRPr lang="en-GB" sz="2000" b="0" kern="1200" dirty="0">
            <a:solidFill>
              <a:schemeClr val="tx1"/>
            </a:solidFill>
          </a:endParaRPr>
        </a:p>
      </dsp:txBody>
      <dsp:txXfrm>
        <a:off x="38065" y="39712"/>
        <a:ext cx="7700734" cy="703631"/>
      </dsp:txXfrm>
    </dsp:sp>
    <dsp:sp modelId="{0363741D-5522-44EE-BA48-7952B8DF3484}">
      <dsp:nvSpPr>
        <dsp:cNvPr id="0" name=""/>
        <dsp:cNvSpPr/>
      </dsp:nvSpPr>
      <dsp:spPr>
        <a:xfrm>
          <a:off x="0" y="795542"/>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Milleks HIVi suhtes testida? </a:t>
          </a:r>
        </a:p>
      </dsp:txBody>
      <dsp:txXfrm>
        <a:off x="38065" y="833607"/>
        <a:ext cx="7700734" cy="703631"/>
      </dsp:txXfrm>
    </dsp:sp>
    <dsp:sp modelId="{3C1371A6-360D-4628-B6B6-D0DCC663AD7A}">
      <dsp:nvSpPr>
        <dsp:cNvPr id="0" name=""/>
        <dsp:cNvSpPr/>
      </dsp:nvSpPr>
      <dsp:spPr>
        <a:xfrm>
          <a:off x="0" y="1589436"/>
          <a:ext cx="7776864" cy="779761"/>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3. Hilise diagnoosimise tagajärjed</a:t>
          </a:r>
        </a:p>
      </dsp:txBody>
      <dsp:txXfrm>
        <a:off x="38065" y="1627501"/>
        <a:ext cx="7700734" cy="703631"/>
      </dsp:txXfrm>
    </dsp:sp>
    <dsp:sp modelId="{C60C5F13-BC11-46BA-86A0-E8C8DEBDFD2D}">
      <dsp:nvSpPr>
        <dsp:cNvPr id="0" name=""/>
        <dsp:cNvSpPr/>
      </dsp:nvSpPr>
      <dsp:spPr>
        <a:xfrm>
          <a:off x="0" y="2383330"/>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4. Käestlastud võimalused</a:t>
          </a:r>
        </a:p>
      </dsp:txBody>
      <dsp:txXfrm>
        <a:off x="38065" y="2421395"/>
        <a:ext cx="7700734" cy="703631"/>
      </dsp:txXfrm>
    </dsp:sp>
    <dsp:sp modelId="{8DEC646D-C5DB-4FE2-AC56-684A2AB5DB0E}">
      <dsp:nvSpPr>
        <dsp:cNvPr id="0" name=""/>
        <dsp:cNvSpPr/>
      </dsp:nvSpPr>
      <dsp:spPr>
        <a:xfrm>
          <a:off x="0" y="397276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6. HIV-</a:t>
          </a:r>
          <a:r>
            <a:rPr lang="en-GB" sz="2000" kern="1200" dirty="0" err="1">
              <a:solidFill>
                <a:schemeClr val="tx1"/>
              </a:solidFill>
            </a:rPr>
            <a:t>testimise</a:t>
          </a:r>
          <a:r>
            <a:rPr lang="en-GB" sz="2000" kern="1200" dirty="0">
              <a:solidFill>
                <a:schemeClr val="tx1"/>
              </a:solidFill>
            </a:rPr>
            <a:t> strateegiad – sh </a:t>
          </a:r>
          <a:r>
            <a:rPr lang="en-GB" sz="2000" kern="1200" dirty="0" err="1">
              <a:solidFill>
                <a:schemeClr val="tx1"/>
              </a:solidFill>
            </a:rPr>
            <a:t>indikaatorhaigustest</a:t>
          </a:r>
          <a:r>
            <a:rPr lang="en-GB" sz="2000" kern="1200" dirty="0">
              <a:solidFill>
                <a:schemeClr val="tx1"/>
              </a:solidFill>
            </a:rPr>
            <a:t> </a:t>
          </a:r>
          <a:r>
            <a:rPr lang="en-GB" sz="2000" kern="1200" dirty="0" err="1">
              <a:solidFill>
                <a:schemeClr val="tx1"/>
              </a:solidFill>
            </a:rPr>
            <a:t>juhinduv</a:t>
          </a:r>
          <a:r>
            <a:rPr lang="en-GB" sz="2000" kern="1200" dirty="0">
              <a:solidFill>
                <a:schemeClr val="tx1"/>
              </a:solidFill>
            </a:rPr>
            <a:t> HIV-</a:t>
          </a:r>
          <a:r>
            <a:rPr lang="en-GB" sz="2000" kern="1200" dirty="0" err="1">
              <a:solidFill>
                <a:schemeClr val="tx1"/>
              </a:solidFill>
            </a:rPr>
            <a:t>testimine</a:t>
          </a:r>
          <a:endParaRPr lang="en-GB" sz="2000" kern="1200" dirty="0">
            <a:solidFill>
              <a:schemeClr val="tx1"/>
            </a:solidFill>
          </a:endParaRPr>
        </a:p>
      </dsp:txBody>
      <dsp:txXfrm>
        <a:off x="38065" y="4010831"/>
        <a:ext cx="7700734" cy="703631"/>
      </dsp:txXfrm>
    </dsp:sp>
    <dsp:sp modelId="{7B30A21E-1790-47E3-9E16-169E73C13270}">
      <dsp:nvSpPr>
        <dsp:cNvPr id="0" name=""/>
        <dsp:cNvSpPr/>
      </dsp:nvSpPr>
      <dsp:spPr>
        <a:xfrm>
          <a:off x="0" y="3221008"/>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5. Tõrked testimise suhtes / sageli tõstatuvad probleemid</a:t>
          </a:r>
        </a:p>
      </dsp:txBody>
      <dsp:txXfrm>
        <a:off x="38065" y="3259073"/>
        <a:ext cx="7700734" cy="7036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77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HIV-</a:t>
          </a:r>
          <a:r>
            <a:rPr lang="en-GB" sz="2000" b="0" kern="1200" dirty="0" err="1">
              <a:solidFill>
                <a:schemeClr val="tx1"/>
              </a:solidFill>
            </a:rPr>
            <a:t>epideemia</a:t>
          </a:r>
          <a:r>
            <a:rPr lang="en-GB" sz="2000" b="0" kern="1200" dirty="0">
              <a:solidFill>
                <a:schemeClr val="tx1"/>
              </a:solidFill>
            </a:rPr>
            <a:t> </a:t>
          </a:r>
          <a:r>
            <a:rPr lang="en-GB" sz="2000" b="0" kern="1200" dirty="0" err="1">
              <a:solidFill>
                <a:schemeClr val="tx1"/>
              </a:solidFill>
            </a:rPr>
            <a:t>üldine</a:t>
          </a:r>
          <a:r>
            <a:rPr lang="en-GB" sz="2000" b="0" kern="1200" dirty="0">
              <a:solidFill>
                <a:schemeClr val="tx1"/>
              </a:solidFill>
            </a:rPr>
            <a:t> </a:t>
          </a:r>
          <a:r>
            <a:rPr lang="en-GB" sz="2000" b="0" kern="1200" dirty="0" err="1">
              <a:solidFill>
                <a:schemeClr val="tx1"/>
              </a:solidFill>
            </a:rPr>
            <a:t>olukord</a:t>
          </a:r>
          <a:r>
            <a:rPr lang="en-GB" sz="2000" b="0" kern="1200" dirty="0">
              <a:solidFill>
                <a:schemeClr val="tx1"/>
              </a:solidFill>
            </a:rPr>
            <a:t> </a:t>
          </a:r>
          <a:r>
            <a:rPr lang="en-GB" sz="2000" b="0" kern="1200" dirty="0" err="1">
              <a:solidFill>
                <a:schemeClr val="tx1"/>
              </a:solidFill>
            </a:rPr>
            <a:t>Euroopas</a:t>
          </a:r>
          <a:endParaRPr lang="en-GB" sz="2000" b="0" kern="1200" dirty="0">
            <a:solidFill>
              <a:schemeClr val="tx1"/>
            </a:solidFill>
          </a:endParaRPr>
        </a:p>
      </dsp:txBody>
      <dsp:txXfrm>
        <a:off x="51175" y="88878"/>
        <a:ext cx="7674514" cy="945970"/>
      </dsp:txXfrm>
    </dsp:sp>
    <dsp:sp modelId="{0363741D-5522-44EE-BA48-7952B8DF3484}">
      <dsp:nvSpPr>
        <dsp:cNvPr id="0" name=""/>
        <dsp:cNvSpPr/>
      </dsp:nvSpPr>
      <dsp:spPr>
        <a:xfrm>
          <a:off x="0" y="12473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Milleks HIVi suhtes testida? </a:t>
          </a:r>
        </a:p>
      </dsp:txBody>
      <dsp:txXfrm>
        <a:off x="51175" y="1298478"/>
        <a:ext cx="7674514" cy="945970"/>
      </dsp:txXfrm>
    </dsp:sp>
    <dsp:sp modelId="{3C1371A6-360D-4628-B6B6-D0DCC663AD7A}">
      <dsp:nvSpPr>
        <dsp:cNvPr id="0" name=""/>
        <dsp:cNvSpPr/>
      </dsp:nvSpPr>
      <dsp:spPr>
        <a:xfrm>
          <a:off x="0" y="2456904"/>
          <a:ext cx="7776864" cy="104832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3. Hilise diagnoosimise tagajärjed</a:t>
          </a:r>
        </a:p>
      </dsp:txBody>
      <dsp:txXfrm>
        <a:off x="51175" y="2508079"/>
        <a:ext cx="7674514" cy="945970"/>
      </dsp:txXfrm>
    </dsp:sp>
    <dsp:sp modelId="{8DEC646D-C5DB-4FE2-AC56-684A2AB5DB0E}">
      <dsp:nvSpPr>
        <dsp:cNvPr id="0" name=""/>
        <dsp:cNvSpPr/>
      </dsp:nvSpPr>
      <dsp:spPr>
        <a:xfrm>
          <a:off x="0" y="3704208"/>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4. HIV-</a:t>
          </a:r>
          <a:r>
            <a:rPr lang="en-GB" sz="2000" kern="1200" dirty="0" err="1">
              <a:solidFill>
                <a:schemeClr val="tx1"/>
              </a:solidFill>
            </a:rPr>
            <a:t>testimise</a:t>
          </a:r>
          <a:r>
            <a:rPr lang="en-GB" sz="2000" kern="1200" dirty="0">
              <a:solidFill>
                <a:schemeClr val="tx1"/>
              </a:solidFill>
            </a:rPr>
            <a:t> strateegiad – sh </a:t>
          </a:r>
          <a:r>
            <a:rPr lang="en-GB" sz="2000" kern="1200" dirty="0" err="1">
              <a:solidFill>
                <a:schemeClr val="tx1"/>
              </a:solidFill>
            </a:rPr>
            <a:t>indikaatorhaigustest</a:t>
          </a:r>
          <a:r>
            <a:rPr lang="en-GB" sz="2000" kern="1200" dirty="0">
              <a:solidFill>
                <a:schemeClr val="tx1"/>
              </a:solidFill>
            </a:rPr>
            <a:t> </a:t>
          </a:r>
          <a:r>
            <a:rPr lang="en-GB" sz="2000" kern="1200" dirty="0" err="1">
              <a:solidFill>
                <a:schemeClr val="tx1"/>
              </a:solidFill>
            </a:rPr>
            <a:t>juhinduv</a:t>
          </a:r>
          <a:r>
            <a:rPr lang="en-GB" sz="2000" kern="1200" dirty="0">
              <a:solidFill>
                <a:schemeClr val="tx1"/>
              </a:solidFill>
            </a:rPr>
            <a:t> HIV-</a:t>
          </a:r>
          <a:r>
            <a:rPr lang="en-GB" sz="2000" kern="1200" dirty="0" err="1">
              <a:solidFill>
                <a:schemeClr val="tx1"/>
              </a:solidFill>
            </a:rPr>
            <a:t>testimine</a:t>
          </a:r>
          <a:endParaRPr lang="en-GB" sz="2000" kern="1200" dirty="0">
            <a:solidFill>
              <a:schemeClr val="tx1"/>
            </a:solidFill>
          </a:endParaRPr>
        </a:p>
      </dsp:txBody>
      <dsp:txXfrm>
        <a:off x="51175" y="3755383"/>
        <a:ext cx="7674514" cy="9459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1647"/>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HIV-</a:t>
          </a:r>
          <a:r>
            <a:rPr lang="en-GB" sz="2000" b="0" kern="1200" dirty="0" err="1">
              <a:solidFill>
                <a:schemeClr val="tx1"/>
              </a:solidFill>
            </a:rPr>
            <a:t>epideemia</a:t>
          </a:r>
          <a:r>
            <a:rPr lang="en-GB" sz="2000" b="0" kern="1200" dirty="0">
              <a:solidFill>
                <a:schemeClr val="tx1"/>
              </a:solidFill>
            </a:rPr>
            <a:t> </a:t>
          </a:r>
          <a:r>
            <a:rPr lang="en-GB" sz="2000" b="0" kern="1200" dirty="0" err="1">
              <a:solidFill>
                <a:schemeClr val="tx1"/>
              </a:solidFill>
            </a:rPr>
            <a:t>üldine</a:t>
          </a:r>
          <a:r>
            <a:rPr lang="en-GB" sz="2000" b="0" kern="1200" dirty="0">
              <a:solidFill>
                <a:schemeClr val="tx1"/>
              </a:solidFill>
            </a:rPr>
            <a:t> </a:t>
          </a:r>
          <a:r>
            <a:rPr lang="en-GB" sz="2000" b="0" kern="1200" dirty="0" err="1">
              <a:solidFill>
                <a:schemeClr val="tx1"/>
              </a:solidFill>
            </a:rPr>
            <a:t>olukord</a:t>
          </a:r>
          <a:r>
            <a:rPr lang="en-GB" sz="2000" b="0" kern="1200" dirty="0">
              <a:solidFill>
                <a:schemeClr val="tx1"/>
              </a:solidFill>
            </a:rPr>
            <a:t> </a:t>
          </a:r>
          <a:r>
            <a:rPr lang="en-GB" sz="2000" b="0" kern="1200" dirty="0" err="1">
              <a:solidFill>
                <a:schemeClr val="tx1"/>
              </a:solidFill>
            </a:rPr>
            <a:t>Euroopas</a:t>
          </a:r>
          <a:endParaRPr lang="en-GB" sz="2000" b="0" kern="1200" dirty="0">
            <a:solidFill>
              <a:schemeClr val="tx1"/>
            </a:solidFill>
          </a:endParaRPr>
        </a:p>
      </dsp:txBody>
      <dsp:txXfrm>
        <a:off x="38065" y="39712"/>
        <a:ext cx="7700734" cy="703631"/>
      </dsp:txXfrm>
    </dsp:sp>
    <dsp:sp modelId="{0363741D-5522-44EE-BA48-7952B8DF3484}">
      <dsp:nvSpPr>
        <dsp:cNvPr id="0" name=""/>
        <dsp:cNvSpPr/>
      </dsp:nvSpPr>
      <dsp:spPr>
        <a:xfrm>
          <a:off x="0" y="795542"/>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Milleks HIVi suhtes testida? </a:t>
          </a:r>
        </a:p>
      </dsp:txBody>
      <dsp:txXfrm>
        <a:off x="38065" y="833607"/>
        <a:ext cx="7700734" cy="703631"/>
      </dsp:txXfrm>
    </dsp:sp>
    <dsp:sp modelId="{3C1371A6-360D-4628-B6B6-D0DCC663AD7A}">
      <dsp:nvSpPr>
        <dsp:cNvPr id="0" name=""/>
        <dsp:cNvSpPr/>
      </dsp:nvSpPr>
      <dsp:spPr>
        <a:xfrm>
          <a:off x="0" y="158943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3. Hilise diagnoosimise tagajärjed</a:t>
          </a:r>
        </a:p>
      </dsp:txBody>
      <dsp:txXfrm>
        <a:off x="38065" y="1627501"/>
        <a:ext cx="7700734" cy="703631"/>
      </dsp:txXfrm>
    </dsp:sp>
    <dsp:sp modelId="{C60C5F13-BC11-46BA-86A0-E8C8DEBDFD2D}">
      <dsp:nvSpPr>
        <dsp:cNvPr id="0" name=""/>
        <dsp:cNvSpPr/>
      </dsp:nvSpPr>
      <dsp:spPr>
        <a:xfrm>
          <a:off x="0" y="2383330"/>
          <a:ext cx="7776864" cy="779761"/>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4. Käestlastud võimalused</a:t>
          </a:r>
        </a:p>
      </dsp:txBody>
      <dsp:txXfrm>
        <a:off x="38065" y="2421395"/>
        <a:ext cx="7700734" cy="703631"/>
      </dsp:txXfrm>
    </dsp:sp>
    <dsp:sp modelId="{8DEC646D-C5DB-4FE2-AC56-684A2AB5DB0E}">
      <dsp:nvSpPr>
        <dsp:cNvPr id="0" name=""/>
        <dsp:cNvSpPr/>
      </dsp:nvSpPr>
      <dsp:spPr>
        <a:xfrm>
          <a:off x="0" y="397276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6. HIV-</a:t>
          </a:r>
          <a:r>
            <a:rPr lang="en-GB" sz="2000" kern="1200" dirty="0" err="1">
              <a:solidFill>
                <a:schemeClr val="tx1"/>
              </a:solidFill>
            </a:rPr>
            <a:t>testimise</a:t>
          </a:r>
          <a:r>
            <a:rPr lang="en-GB" sz="2000" kern="1200" dirty="0">
              <a:solidFill>
                <a:schemeClr val="tx1"/>
              </a:solidFill>
            </a:rPr>
            <a:t> strateegiad – sh </a:t>
          </a:r>
          <a:r>
            <a:rPr lang="en-GB" sz="2000" kern="1200" dirty="0" err="1">
              <a:solidFill>
                <a:schemeClr val="tx1"/>
              </a:solidFill>
            </a:rPr>
            <a:t>indikaatorhaigustest</a:t>
          </a:r>
          <a:r>
            <a:rPr lang="en-GB" sz="2000" kern="1200" dirty="0">
              <a:solidFill>
                <a:schemeClr val="tx1"/>
              </a:solidFill>
            </a:rPr>
            <a:t> </a:t>
          </a:r>
          <a:r>
            <a:rPr lang="en-GB" sz="2000" kern="1200" dirty="0" err="1">
              <a:solidFill>
                <a:schemeClr val="tx1"/>
              </a:solidFill>
            </a:rPr>
            <a:t>juhinduv</a:t>
          </a:r>
          <a:r>
            <a:rPr lang="en-GB" sz="2000" kern="1200" dirty="0">
              <a:solidFill>
                <a:schemeClr val="tx1"/>
              </a:solidFill>
            </a:rPr>
            <a:t> HIV-</a:t>
          </a:r>
          <a:r>
            <a:rPr lang="en-GB" sz="2000" kern="1200" dirty="0" err="1">
              <a:solidFill>
                <a:schemeClr val="tx1"/>
              </a:solidFill>
            </a:rPr>
            <a:t>testimine</a:t>
          </a:r>
          <a:endParaRPr lang="en-GB" sz="2000" kern="1200" dirty="0">
            <a:solidFill>
              <a:schemeClr val="tx1"/>
            </a:solidFill>
          </a:endParaRPr>
        </a:p>
      </dsp:txBody>
      <dsp:txXfrm>
        <a:off x="38065" y="4010831"/>
        <a:ext cx="7700734" cy="703631"/>
      </dsp:txXfrm>
    </dsp:sp>
    <dsp:sp modelId="{7B30A21E-1790-47E3-9E16-169E73C13270}">
      <dsp:nvSpPr>
        <dsp:cNvPr id="0" name=""/>
        <dsp:cNvSpPr/>
      </dsp:nvSpPr>
      <dsp:spPr>
        <a:xfrm>
          <a:off x="0" y="3221008"/>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5. Tõrked testimise suhtes / sageli tõstatuvad probleemid</a:t>
          </a:r>
        </a:p>
      </dsp:txBody>
      <dsp:txXfrm>
        <a:off x="38065" y="3259073"/>
        <a:ext cx="7700734" cy="7036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DAFD8-957F-47FF-BB55-824EFD4B9491}">
      <dsp:nvSpPr>
        <dsp:cNvPr id="0" name=""/>
        <dsp:cNvSpPr/>
      </dsp:nvSpPr>
      <dsp:spPr>
        <a:xfrm>
          <a:off x="0" y="424"/>
          <a:ext cx="6768752" cy="57563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t-EE" sz="2400" b="1" kern="1200" dirty="0">
              <a:solidFill>
                <a:sysClr val="window" lastClr="FFFFFF"/>
              </a:solidFill>
              <a:latin typeface="Calibri"/>
            </a:rPr>
            <a:t>Käestlastud võimalused </a:t>
          </a:r>
          <a:r>
            <a:rPr lang="et-EE" sz="2400" kern="1200" dirty="0">
              <a:solidFill>
                <a:sysClr val="window" lastClr="FFFFFF"/>
              </a:solidFill>
              <a:latin typeface="Calibri"/>
            </a:rPr>
            <a:t>90,9%–59,1%=</a:t>
          </a:r>
          <a:r>
            <a:rPr lang="et-EE" sz="2400" b="1" kern="1200" dirty="0">
              <a:solidFill>
                <a:sysClr val="window" lastClr="FFFFFF"/>
              </a:solidFill>
              <a:latin typeface="Calibri"/>
            </a:rPr>
            <a:t>31,8%</a:t>
          </a:r>
        </a:p>
      </dsp:txBody>
      <dsp:txXfrm>
        <a:off x="28100" y="28524"/>
        <a:ext cx="6712552" cy="5194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1647"/>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HIV-</a:t>
          </a:r>
          <a:r>
            <a:rPr lang="en-GB" sz="2000" b="0" kern="1200" dirty="0" err="1">
              <a:solidFill>
                <a:schemeClr val="tx1"/>
              </a:solidFill>
            </a:rPr>
            <a:t>epideemia</a:t>
          </a:r>
          <a:r>
            <a:rPr lang="en-GB" sz="2000" b="0" kern="1200" dirty="0">
              <a:solidFill>
                <a:schemeClr val="tx1"/>
              </a:solidFill>
            </a:rPr>
            <a:t> </a:t>
          </a:r>
          <a:r>
            <a:rPr lang="en-GB" sz="2000" b="0" kern="1200" dirty="0" err="1">
              <a:solidFill>
                <a:schemeClr val="tx1"/>
              </a:solidFill>
            </a:rPr>
            <a:t>üldine</a:t>
          </a:r>
          <a:r>
            <a:rPr lang="en-GB" sz="2000" b="0" kern="1200" dirty="0">
              <a:solidFill>
                <a:schemeClr val="tx1"/>
              </a:solidFill>
            </a:rPr>
            <a:t> </a:t>
          </a:r>
          <a:r>
            <a:rPr lang="en-GB" sz="2000" b="0" kern="1200" dirty="0" err="1">
              <a:solidFill>
                <a:schemeClr val="tx1"/>
              </a:solidFill>
            </a:rPr>
            <a:t>olukord</a:t>
          </a:r>
          <a:r>
            <a:rPr lang="en-GB" sz="2000" b="0" kern="1200" dirty="0">
              <a:solidFill>
                <a:schemeClr val="tx1"/>
              </a:solidFill>
            </a:rPr>
            <a:t> </a:t>
          </a:r>
          <a:r>
            <a:rPr lang="en-GB" sz="2000" b="0" kern="1200" dirty="0" err="1">
              <a:solidFill>
                <a:schemeClr val="tx1"/>
              </a:solidFill>
            </a:rPr>
            <a:t>Euroopas</a:t>
          </a:r>
          <a:endParaRPr lang="en-GB" sz="2000" b="0" kern="1200" dirty="0">
            <a:solidFill>
              <a:schemeClr val="tx1"/>
            </a:solidFill>
          </a:endParaRPr>
        </a:p>
      </dsp:txBody>
      <dsp:txXfrm>
        <a:off x="38065" y="39712"/>
        <a:ext cx="7700734" cy="703631"/>
      </dsp:txXfrm>
    </dsp:sp>
    <dsp:sp modelId="{0363741D-5522-44EE-BA48-7952B8DF3484}">
      <dsp:nvSpPr>
        <dsp:cNvPr id="0" name=""/>
        <dsp:cNvSpPr/>
      </dsp:nvSpPr>
      <dsp:spPr>
        <a:xfrm>
          <a:off x="0" y="795542"/>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Milleks HIVi suhtes testida? </a:t>
          </a:r>
        </a:p>
      </dsp:txBody>
      <dsp:txXfrm>
        <a:off x="38065" y="833607"/>
        <a:ext cx="7700734" cy="703631"/>
      </dsp:txXfrm>
    </dsp:sp>
    <dsp:sp modelId="{3C1371A6-360D-4628-B6B6-D0DCC663AD7A}">
      <dsp:nvSpPr>
        <dsp:cNvPr id="0" name=""/>
        <dsp:cNvSpPr/>
      </dsp:nvSpPr>
      <dsp:spPr>
        <a:xfrm>
          <a:off x="0" y="158943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3. Hilise diagnoosimise tagajärjed</a:t>
          </a:r>
        </a:p>
      </dsp:txBody>
      <dsp:txXfrm>
        <a:off x="38065" y="1627501"/>
        <a:ext cx="7700734" cy="703631"/>
      </dsp:txXfrm>
    </dsp:sp>
    <dsp:sp modelId="{C60C5F13-BC11-46BA-86A0-E8C8DEBDFD2D}">
      <dsp:nvSpPr>
        <dsp:cNvPr id="0" name=""/>
        <dsp:cNvSpPr/>
      </dsp:nvSpPr>
      <dsp:spPr>
        <a:xfrm>
          <a:off x="0" y="2383330"/>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4. Käestlastud võimalused</a:t>
          </a:r>
        </a:p>
      </dsp:txBody>
      <dsp:txXfrm>
        <a:off x="38065" y="2421395"/>
        <a:ext cx="7700734" cy="703631"/>
      </dsp:txXfrm>
    </dsp:sp>
    <dsp:sp modelId="{8DEC646D-C5DB-4FE2-AC56-684A2AB5DB0E}">
      <dsp:nvSpPr>
        <dsp:cNvPr id="0" name=""/>
        <dsp:cNvSpPr/>
      </dsp:nvSpPr>
      <dsp:spPr>
        <a:xfrm>
          <a:off x="0" y="397276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6. HIV-</a:t>
          </a:r>
          <a:r>
            <a:rPr lang="en-GB" sz="2000" kern="1200" dirty="0" err="1">
              <a:solidFill>
                <a:schemeClr val="tx1"/>
              </a:solidFill>
            </a:rPr>
            <a:t>testimise</a:t>
          </a:r>
          <a:r>
            <a:rPr lang="en-GB" sz="2000" kern="1200" dirty="0">
              <a:solidFill>
                <a:schemeClr val="tx1"/>
              </a:solidFill>
            </a:rPr>
            <a:t> strateegiad – sh </a:t>
          </a:r>
          <a:r>
            <a:rPr lang="en-GB" sz="2000" kern="1200" dirty="0" err="1">
              <a:solidFill>
                <a:schemeClr val="tx1"/>
              </a:solidFill>
            </a:rPr>
            <a:t>indikaatorhaigustest</a:t>
          </a:r>
          <a:r>
            <a:rPr lang="en-GB" sz="2000" kern="1200" dirty="0">
              <a:solidFill>
                <a:schemeClr val="tx1"/>
              </a:solidFill>
            </a:rPr>
            <a:t> </a:t>
          </a:r>
          <a:r>
            <a:rPr lang="en-GB" sz="2000" kern="1200" dirty="0" err="1">
              <a:solidFill>
                <a:schemeClr val="tx1"/>
              </a:solidFill>
            </a:rPr>
            <a:t>juhinduv</a:t>
          </a:r>
          <a:r>
            <a:rPr lang="en-GB" sz="2000" kern="1200" dirty="0">
              <a:solidFill>
                <a:schemeClr val="tx1"/>
              </a:solidFill>
            </a:rPr>
            <a:t> HIV-</a:t>
          </a:r>
          <a:r>
            <a:rPr lang="en-GB" sz="2000" kern="1200" dirty="0" err="1">
              <a:solidFill>
                <a:schemeClr val="tx1"/>
              </a:solidFill>
            </a:rPr>
            <a:t>testimine</a:t>
          </a:r>
          <a:endParaRPr lang="en-GB" sz="2000" kern="1200" dirty="0">
            <a:solidFill>
              <a:schemeClr val="tx1"/>
            </a:solidFill>
          </a:endParaRPr>
        </a:p>
      </dsp:txBody>
      <dsp:txXfrm>
        <a:off x="38065" y="4010831"/>
        <a:ext cx="7700734" cy="703631"/>
      </dsp:txXfrm>
    </dsp:sp>
    <dsp:sp modelId="{7B30A21E-1790-47E3-9E16-169E73C13270}">
      <dsp:nvSpPr>
        <dsp:cNvPr id="0" name=""/>
        <dsp:cNvSpPr/>
      </dsp:nvSpPr>
      <dsp:spPr>
        <a:xfrm>
          <a:off x="0" y="3221008"/>
          <a:ext cx="7776864" cy="779761"/>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5. Võimalikud tõrked testimise suhtes / sageli tõstatuvad probleemid</a:t>
          </a:r>
        </a:p>
      </dsp:txBody>
      <dsp:txXfrm>
        <a:off x="38065" y="3259073"/>
        <a:ext cx="7700734" cy="7036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0.65385</cdr:x>
      <cdr:y>0.2967</cdr:y>
    </cdr:from>
    <cdr:to>
      <cdr:x>0.82692</cdr:x>
      <cdr:y>0.45299</cdr:y>
    </cdr:to>
    <cdr:sp macro="" textlink="">
      <cdr:nvSpPr>
        <cdr:cNvPr id="2" name="Tekstboks 1" descr="new infections&#10;"/>
        <cdr:cNvSpPr txBox="1"/>
      </cdr:nvSpPr>
      <cdr:spPr>
        <a:xfrm xmlns:a="http://schemas.openxmlformats.org/drawingml/2006/main">
          <a:off x="4896544" y="1366980"/>
          <a:ext cx="1296144" cy="7200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a-DK" sz="1100" dirty="0">
            <a:solidFill>
              <a:schemeClr val="bg1"/>
            </a:solidFill>
          </a:endParaRPr>
        </a:p>
      </cdr:txBody>
    </cdr:sp>
  </cdr:relSizeAnchor>
  <cdr:relSizeAnchor xmlns:cdr="http://schemas.openxmlformats.org/drawingml/2006/chartDrawing">
    <cdr:from>
      <cdr:x>0.18269</cdr:x>
      <cdr:y>0.42173</cdr:y>
    </cdr:from>
    <cdr:to>
      <cdr:x>0.33654</cdr:x>
      <cdr:y>0.57802</cdr:y>
    </cdr:to>
    <cdr:sp macro="" textlink="">
      <cdr:nvSpPr>
        <cdr:cNvPr id="3" name="TextBox 2"/>
        <cdr:cNvSpPr txBox="1"/>
      </cdr:nvSpPr>
      <cdr:spPr>
        <a:xfrm xmlns:a="http://schemas.openxmlformats.org/drawingml/2006/main">
          <a:off x="1368152" y="1943044"/>
          <a:ext cx="1152128"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0.17308</cdr:x>
      <cdr:y>0.71868</cdr:y>
    </cdr:from>
    <cdr:to>
      <cdr:x>0.34615</cdr:x>
      <cdr:y>0.84371</cdr:y>
    </cdr:to>
    <cdr:sp macro="" textlink="">
      <cdr:nvSpPr>
        <cdr:cNvPr id="4" name="TextBox 3"/>
        <cdr:cNvSpPr txBox="1"/>
      </cdr:nvSpPr>
      <cdr:spPr>
        <a:xfrm xmlns:a="http://schemas.openxmlformats.org/drawingml/2006/main">
          <a:off x="1296144" y="3311196"/>
          <a:ext cx="1296144"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t-EE" sz="1200" b="1" dirty="0">
              <a:solidFill>
                <a:schemeClr val="bg1"/>
              </a:solidFill>
            </a:rPr>
            <a:t>Nakkusest mitteteadlik</a:t>
          </a:r>
          <a:endParaRPr lang="et-EE" sz="1200" dirty="0"/>
        </a:p>
      </cdr:txBody>
    </cdr:sp>
  </cdr:relSizeAnchor>
  <cdr:relSizeAnchor xmlns:cdr="http://schemas.openxmlformats.org/drawingml/2006/chartDrawing">
    <cdr:from>
      <cdr:x>0.16346</cdr:x>
      <cdr:y>0.24981</cdr:y>
    </cdr:from>
    <cdr:to>
      <cdr:x>0.35577</cdr:x>
      <cdr:y>0.49987</cdr:y>
    </cdr:to>
    <cdr:sp macro="" textlink="">
      <cdr:nvSpPr>
        <cdr:cNvPr id="5" name="TextBox 4"/>
        <cdr:cNvSpPr txBox="1"/>
      </cdr:nvSpPr>
      <cdr:spPr>
        <a:xfrm xmlns:a="http://schemas.openxmlformats.org/drawingml/2006/main">
          <a:off x="1224136" y="1150956"/>
          <a:ext cx="1440160" cy="11521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t-EE" sz="1600" b="1" dirty="0">
              <a:solidFill>
                <a:schemeClr val="bg1"/>
              </a:solidFill>
            </a:rPr>
            <a:t>Nakkusest teadlik</a:t>
          </a:r>
        </a:p>
      </cdr:txBody>
    </cdr:sp>
  </cdr:relSizeAnchor>
</c:userShapes>
</file>

<file path=ppt/drawings/drawing2.xml><?xml version="1.0" encoding="utf-8"?>
<c:userShapes xmlns:c="http://schemas.openxmlformats.org/drawingml/2006/chart">
  <cdr:relSizeAnchor xmlns:cdr="http://schemas.openxmlformats.org/drawingml/2006/chartDrawing">
    <cdr:from>
      <cdr:x>0.17363</cdr:x>
      <cdr:y>0</cdr:y>
    </cdr:from>
    <cdr:to>
      <cdr:x>0.28967</cdr:x>
      <cdr:y>0.20203</cdr:y>
    </cdr:to>
    <cdr:sp macro="" textlink="">
      <cdr:nvSpPr>
        <cdr:cNvPr id="5" name="Tekstboks 4"/>
        <cdr:cNvSpPr txBox="1"/>
      </cdr:nvSpPr>
      <cdr:spPr>
        <a:xfrm xmlns:a="http://schemas.openxmlformats.org/drawingml/2006/main">
          <a:off x="1368152" y="-617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0.31984</cdr:x>
      <cdr:y>0.04999</cdr:y>
    </cdr:from>
    <cdr:to>
      <cdr:x>0.43589</cdr:x>
      <cdr:y>0.25203</cdr:y>
    </cdr:to>
    <cdr:sp macro="" textlink="">
      <cdr:nvSpPr>
        <cdr:cNvPr id="6" name="Tekstboks 5"/>
        <cdr:cNvSpPr txBox="1"/>
      </cdr:nvSpPr>
      <cdr:spPr>
        <a:xfrm xmlns:a="http://schemas.openxmlformats.org/drawingml/2006/main">
          <a:off x="2520280" y="2262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0.32898</cdr:x>
      <cdr:y>0.08181</cdr:y>
    </cdr:from>
    <cdr:to>
      <cdr:x>0.44503</cdr:x>
      <cdr:y>0.28385</cdr:y>
    </cdr:to>
    <cdr:sp macro="" textlink="">
      <cdr:nvSpPr>
        <cdr:cNvPr id="7" name="Tekstboks 6"/>
        <cdr:cNvSpPr txBox="1"/>
      </cdr:nvSpPr>
      <cdr:spPr>
        <a:xfrm xmlns:a="http://schemas.openxmlformats.org/drawingml/2006/main">
          <a:off x="2592288" y="37028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0.1914</cdr:x>
      <cdr:y>0</cdr:y>
    </cdr:from>
    <cdr:to>
      <cdr:x>0.30744</cdr:x>
      <cdr:y>0.20203</cdr:y>
    </cdr:to>
    <cdr:sp macro="" textlink="">
      <cdr:nvSpPr>
        <cdr:cNvPr id="10" name="Tekstboks 9"/>
        <cdr:cNvSpPr txBox="1"/>
      </cdr:nvSpPr>
      <cdr:spPr>
        <a:xfrm xmlns:a="http://schemas.openxmlformats.org/drawingml/2006/main">
          <a:off x="1508168" y="-111450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CCD226D-42EA-4542-AAF8-61505A5703FC}" type="datetimeFigureOut">
              <a:rPr lang="en-GB" smtClean="0"/>
              <a:pPr/>
              <a:t>14/07/2017</a:t>
            </a:fld>
            <a:endParaRPr lang="et-EE"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r>
              <a:rPr lang="et-EE"/>
              <a:t>OptTEST TOOL ONE – LÕPLIK KAVAND 18. JAAN. 2016 (e-kirjana 18. jaan. 2016)</a:t>
            </a: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91BFB43-ADDF-47AA-9F1B-797E580A5EF8}" type="slidenum">
              <a:rPr lang="en-GB" smtClean="0"/>
              <a:pPr/>
              <a:t>‹nr.›</a:t>
            </a:fld>
            <a:endParaRPr lang="et-EE" dirty="0"/>
          </a:p>
        </p:txBody>
      </p:sp>
    </p:spTree>
    <p:extLst>
      <p:ext uri="{BB962C8B-B14F-4D97-AF65-F5344CB8AC3E}">
        <p14:creationId xmlns:p14="http://schemas.microsoft.com/office/powerpoint/2010/main" val="214781001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D6F8F93-3666-4E93-A625-5B485895C95D}" type="datetimeFigureOut">
              <a:rPr lang="en-GB" smtClean="0"/>
              <a:pPr/>
              <a:t>14/07/2017</a:t>
            </a:fld>
            <a:endParaRPr lang="et-EE"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r>
              <a:rPr lang="et-EE"/>
              <a:t>OptTEST TOOL ONE – LÕPLIK KAVAND 18. JAAN. 2016 (e-kirjana 18. jaan. 2016)</a:t>
            </a:r>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19BBA69-F71B-400F-8057-BFFCF0B37730}" type="slidenum">
              <a:rPr lang="en-GB" smtClean="0"/>
              <a:pPr/>
              <a:t>‹nr.›</a:t>
            </a:fld>
            <a:endParaRPr lang="et-EE" dirty="0"/>
          </a:p>
        </p:txBody>
      </p:sp>
    </p:spTree>
    <p:extLst>
      <p:ext uri="{BB962C8B-B14F-4D97-AF65-F5344CB8AC3E}">
        <p14:creationId xmlns:p14="http://schemas.microsoft.com/office/powerpoint/2010/main" val="3085790365"/>
      </p:ext>
    </p:extLst>
  </p:cSld>
  <p:clrMap bg1="lt1" tx1="dk1" bg2="lt2" tx2="dk2" accent1="accent1" accent2="accent2" accent3="accent3" accent4="accent4" accent5="accent5" accent6="accent6" hlink="hlink" folHlink="folHlink"/>
  <p:hf sldNum="0" hdr="0" ftr="0" dt="0"/>
  <p:notesStyle>
    <a:lvl1pPr marL="0" algn="l" defTabSz="912370" rtl="0" eaLnBrk="1" latinLnBrk="0" hangingPunct="1">
      <a:defRPr sz="1200" kern="1200">
        <a:solidFill>
          <a:schemeClr val="tx1"/>
        </a:solidFill>
        <a:latin typeface="+mn-lt"/>
        <a:ea typeface="+mn-ea"/>
        <a:cs typeface="+mn-cs"/>
      </a:defRPr>
    </a:lvl1pPr>
    <a:lvl2pPr marL="456188" algn="l" defTabSz="912370" rtl="0" eaLnBrk="1" latinLnBrk="0" hangingPunct="1">
      <a:defRPr sz="1200" kern="1200">
        <a:solidFill>
          <a:schemeClr val="tx1"/>
        </a:solidFill>
        <a:latin typeface="+mn-lt"/>
        <a:ea typeface="+mn-ea"/>
        <a:cs typeface="+mn-cs"/>
      </a:defRPr>
    </a:lvl2pPr>
    <a:lvl3pPr marL="912370" algn="l" defTabSz="912370" rtl="0" eaLnBrk="1" latinLnBrk="0" hangingPunct="1">
      <a:defRPr sz="1200" kern="1200">
        <a:solidFill>
          <a:schemeClr val="tx1"/>
        </a:solidFill>
        <a:latin typeface="+mn-lt"/>
        <a:ea typeface="+mn-ea"/>
        <a:cs typeface="+mn-cs"/>
      </a:defRPr>
    </a:lvl3pPr>
    <a:lvl4pPr marL="1368557" algn="l" defTabSz="912370" rtl="0" eaLnBrk="1" latinLnBrk="0" hangingPunct="1">
      <a:defRPr sz="1200" kern="1200">
        <a:solidFill>
          <a:schemeClr val="tx1"/>
        </a:solidFill>
        <a:latin typeface="+mn-lt"/>
        <a:ea typeface="+mn-ea"/>
        <a:cs typeface="+mn-cs"/>
      </a:defRPr>
    </a:lvl4pPr>
    <a:lvl5pPr marL="1824741" algn="l" defTabSz="912370" rtl="0" eaLnBrk="1" latinLnBrk="0" hangingPunct="1">
      <a:defRPr sz="1200" kern="1200">
        <a:solidFill>
          <a:schemeClr val="tx1"/>
        </a:solidFill>
        <a:latin typeface="+mn-lt"/>
        <a:ea typeface="+mn-ea"/>
        <a:cs typeface="+mn-cs"/>
      </a:defRPr>
    </a:lvl5pPr>
    <a:lvl6pPr marL="2280927" algn="l" defTabSz="912370" rtl="0" eaLnBrk="1" latinLnBrk="0" hangingPunct="1">
      <a:defRPr sz="1200" kern="1200">
        <a:solidFill>
          <a:schemeClr val="tx1"/>
        </a:solidFill>
        <a:latin typeface="+mn-lt"/>
        <a:ea typeface="+mn-ea"/>
        <a:cs typeface="+mn-cs"/>
      </a:defRPr>
    </a:lvl6pPr>
    <a:lvl7pPr marL="2737111" algn="l" defTabSz="912370" rtl="0" eaLnBrk="1" latinLnBrk="0" hangingPunct="1">
      <a:defRPr sz="1200" kern="1200">
        <a:solidFill>
          <a:schemeClr val="tx1"/>
        </a:solidFill>
        <a:latin typeface="+mn-lt"/>
        <a:ea typeface="+mn-ea"/>
        <a:cs typeface="+mn-cs"/>
      </a:defRPr>
    </a:lvl7pPr>
    <a:lvl8pPr marL="3193298" algn="l" defTabSz="912370" rtl="0" eaLnBrk="1" latinLnBrk="0" hangingPunct="1">
      <a:defRPr sz="1200" kern="1200">
        <a:solidFill>
          <a:schemeClr val="tx1"/>
        </a:solidFill>
        <a:latin typeface="+mn-lt"/>
        <a:ea typeface="+mn-ea"/>
        <a:cs typeface="+mn-cs"/>
      </a:defRPr>
    </a:lvl8pPr>
    <a:lvl9pPr marL="3649481" algn="l" defTabSz="9123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intra.tai.ee/images/prints/documents/14605466247_HIV_in_Estonia_2016.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intra.tai.ee/images/prints/documents/14605466247_HIV_in_Estonia_2016.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intra.tai.ee/images/prints/documents/14605466247_HIV_in_Estonia_2016.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intra.tai.ee/images/prints/documents/14605466247_HIV_in_Estonia_2016.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unaids.org/sites/default/files/HIV2013Estimates_1990-2013_22July2014.xlsx"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esid.ee/cms/index.php?id=74&amp;file=tl_files/failid/HIV%20andmekogu/E-HIV%202015.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opttest.eu/Portals/0/Publications/Opttest%20WP6%20treatment%20costs%20Estonia_Final.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esid.ee/cms/tl_files/failid/failid/HIV_testimise_ja_ravile_suunamise_uuendatud_juhis_31.pdf"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ntra.tai.ee/images/prints/documents/14605466247_HIV_in_Estonia_2016.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Lisage pealkirjaslaidile oma nimi ja kuupäev</a:t>
            </a:r>
          </a:p>
          <a:p>
            <a:r>
              <a:rPr lang="et-EE" dirty="0"/>
              <a:t>Saate sellele ja järgnevatele slaididele lisada ka oma institutsiooni/organisatsiooni.</a:t>
            </a:r>
          </a:p>
          <a:p>
            <a:r>
              <a:rPr lang="et-EE" dirty="0"/>
              <a:t>Palume teil jätta </a:t>
            </a:r>
            <a:r>
              <a:rPr lang="et-EE" dirty="0" err="1"/>
              <a:t>OptTESTi</a:t>
            </a:r>
            <a:r>
              <a:rPr lang="et-EE" dirty="0"/>
              <a:t> ja ELi tunnused selle slaidikogu kõigile slaididele koos iga allika kohta käiva teabega.</a:t>
            </a:r>
          </a:p>
          <a:p>
            <a:endParaRPr lang="et-EE" dirty="0"/>
          </a:p>
          <a:p>
            <a:endParaRPr lang="et-EE" dirty="0"/>
          </a:p>
        </p:txBody>
      </p:sp>
    </p:spTree>
    <p:extLst>
      <p:ext uri="{BB962C8B-B14F-4D97-AF65-F5344CB8AC3E}">
        <p14:creationId xmlns:p14="http://schemas.microsoft.com/office/powerpoint/2010/main" val="4217067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HIVi määr 100 000 elaniku kohta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&lt; 3/ 100 000 elaniku kohta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3 – 5/ 100 000 elaniku kohta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5 – 10/ 100 000 elaniku kohta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&gt; 10/ 100 000 elaniku kohta </a:t>
            </a:r>
            <a:endParaRPr lang="da-DK" sz="1200" kern="1200" dirty="0" smtClean="0">
              <a:solidFill>
                <a:schemeClr val="tx1"/>
              </a:solidFill>
              <a:effectLst/>
              <a:latin typeface="+mn-lt"/>
              <a:ea typeface="+mn-ea"/>
              <a:cs typeface="+mn-cs"/>
            </a:endParaRPr>
          </a:p>
          <a:p>
            <a:endParaRPr lang="et-EE" dirty="0"/>
          </a:p>
          <a:p>
            <a:pPr>
              <a:defRPr/>
            </a:pPr>
            <a:r>
              <a:rPr lang="et-EE" dirty="0"/>
              <a:t>Jutt</a:t>
            </a:r>
          </a:p>
          <a:p>
            <a:pPr>
              <a:defRPr/>
            </a:pPr>
            <a:r>
              <a:rPr lang="et-EE" dirty="0"/>
              <a:t>Käesolev slaid näitab registreeritud HIVi serolevimust Euroopa riikides.</a:t>
            </a:r>
          </a:p>
          <a:p>
            <a:pPr marL="0" marR="0" indent="0" algn="l" defTabSz="912370" rtl="0" eaLnBrk="1" fontAlgn="auto" latinLnBrk="0" hangingPunct="1">
              <a:lnSpc>
                <a:spcPct val="100000"/>
              </a:lnSpc>
              <a:spcBef>
                <a:spcPts val="0"/>
              </a:spcBef>
              <a:spcAft>
                <a:spcPts val="0"/>
              </a:spcAft>
              <a:buClrTx/>
              <a:buSzTx/>
              <a:buFontTx/>
              <a:buNone/>
              <a:tabLst/>
              <a:defRPr/>
            </a:pPr>
            <a:endParaRPr lang="et-EE" dirty="0"/>
          </a:p>
          <a:p>
            <a:pPr marL="0" marR="0" indent="0" algn="l" defTabSz="912370" rtl="0" eaLnBrk="1" fontAlgn="auto" latinLnBrk="0" hangingPunct="1">
              <a:lnSpc>
                <a:spcPct val="100000"/>
              </a:lnSpc>
              <a:spcBef>
                <a:spcPts val="0"/>
              </a:spcBef>
              <a:spcAft>
                <a:spcPts val="0"/>
              </a:spcAft>
              <a:buClrTx/>
              <a:buSzTx/>
              <a:buFontTx/>
              <a:buNone/>
              <a:tabLst/>
              <a:defRPr/>
            </a:pPr>
            <a:r>
              <a:rPr lang="et-EE" dirty="0"/>
              <a:t>Allikas: ECDC järelevalve raport, 2014</a:t>
            </a:r>
          </a:p>
          <a:p>
            <a:endParaRPr lang="et-EE" dirty="0"/>
          </a:p>
        </p:txBody>
      </p:sp>
      <p:sp>
        <p:nvSpPr>
          <p:cNvPr id="4" name="Pladsholder til diasnummer 3"/>
          <p:cNvSpPr>
            <a:spLocks noGrp="1"/>
          </p:cNvSpPr>
          <p:nvPr>
            <p:ph type="sldNum" sz="quarter" idx="10"/>
          </p:nvPr>
        </p:nvSpPr>
        <p:spPr/>
        <p:txBody>
          <a:bodyPr/>
          <a:lstStyle/>
          <a:p>
            <a:fld id="{E19BBA69-F71B-400F-8057-BFFCF0B37730}" type="slidenum">
              <a:rPr lang="en-GB" smtClean="0"/>
              <a:pPr/>
              <a:t>10</a:t>
            </a:fld>
            <a:endParaRPr lang="et-EE" dirty="0"/>
          </a:p>
        </p:txBody>
      </p:sp>
    </p:spTree>
    <p:extLst>
      <p:ext uri="{BB962C8B-B14F-4D97-AF65-F5344CB8AC3E}">
        <p14:creationId xmlns:p14="http://schemas.microsoft.com/office/powerpoint/2010/main" val="2514471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Joonis 2.3. Uued HIV diagnoosid levikutee  ja diagnoosimise aasta järgi, WHO Euroopa regioon, 2005–2014</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Juhtude arv</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Diagnoosimise aasta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heteroseksuaalne Meestevaheline seks</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narkootikumide süstimine Emalt lapsele nakkuse levik</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Muu/selguseta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Bosnia ja Hertsegoviina, Venemaa, Türkmenistani ja Usbekistani andmed on vastaval perioodil ebaühtlase registreerimise tõttu välja jäetud; Eesti, Poola ja Türgi andmed on vastaval perioodil ebapiisava nakatumisviisi registreerimise tõttu välja a jäetud; Itaalia ja Hispaania on vastaval perioodil riikliku järelevalve suurenenud ulatuse tõttu välja jäetud.</a:t>
            </a:r>
            <a:endParaRPr lang="da-DK"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endParaRPr lang="da-DK"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da-DK"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t-EE" dirty="0" smtClean="0"/>
              <a:t>Jutt </a:t>
            </a:r>
            <a:endParaRPr lang="et-EE" dirty="0"/>
          </a:p>
          <a:p>
            <a:pPr marL="0" marR="0" indent="0" algn="l" defTabSz="912370" rtl="0" eaLnBrk="1" fontAlgn="auto" latinLnBrk="0" hangingPunct="1">
              <a:lnSpc>
                <a:spcPct val="100000"/>
              </a:lnSpc>
              <a:spcBef>
                <a:spcPts val="0"/>
              </a:spcBef>
              <a:spcAft>
                <a:spcPts val="0"/>
              </a:spcAft>
              <a:buClrTx/>
              <a:buSzTx/>
              <a:buFontTx/>
              <a:buNone/>
              <a:tabLst/>
              <a:defRPr/>
            </a:pPr>
            <a:r>
              <a:rPr lang="et-EE" dirty="0"/>
              <a:t>Käesolev slaid näitab WHO Euroopa regioonis igal aastal avastatud uute HIVi diagnooside arvu, mis on jaotatud ülekandumise rühmadeks. Uute HIVi diagnooside arv kasvab nii meestega seksivate meeste kui ka heteroseksuaalide seas.</a:t>
            </a:r>
          </a:p>
          <a:p>
            <a:pPr marL="0" marR="0" indent="0" algn="l" defTabSz="912370" rtl="0" eaLnBrk="1" fontAlgn="auto" latinLnBrk="0" hangingPunct="1">
              <a:lnSpc>
                <a:spcPct val="100000"/>
              </a:lnSpc>
              <a:spcBef>
                <a:spcPts val="0"/>
              </a:spcBef>
              <a:spcAft>
                <a:spcPts val="0"/>
              </a:spcAft>
              <a:buClrTx/>
              <a:buSzTx/>
              <a:buFontTx/>
              <a:buNone/>
              <a:tabLst/>
              <a:defRPr/>
            </a:pPr>
            <a:r>
              <a:rPr lang="et-EE" dirty="0"/>
              <a:t>(Väike langus 2014. aastal paistab olevat põhjustatud 2014. aasta registreerimise hilinemisest)</a:t>
            </a:r>
          </a:p>
          <a:p>
            <a:pPr marL="0" marR="0" indent="0" algn="l" defTabSz="912370" rtl="0" eaLnBrk="1" fontAlgn="auto" latinLnBrk="0" hangingPunct="1">
              <a:lnSpc>
                <a:spcPct val="100000"/>
              </a:lnSpc>
              <a:spcBef>
                <a:spcPts val="0"/>
              </a:spcBef>
              <a:spcAft>
                <a:spcPts val="0"/>
              </a:spcAft>
              <a:buClrTx/>
              <a:buSzTx/>
              <a:buFontTx/>
              <a:buNone/>
              <a:tabLst/>
              <a:defRPr/>
            </a:pPr>
            <a:endParaRPr lang="et-EE" dirty="0"/>
          </a:p>
          <a:p>
            <a:pPr marL="0" marR="0" indent="0" algn="l" defTabSz="912370" rtl="0" eaLnBrk="1" fontAlgn="auto" latinLnBrk="0" hangingPunct="1">
              <a:lnSpc>
                <a:spcPct val="100000"/>
              </a:lnSpc>
              <a:spcBef>
                <a:spcPts val="0"/>
              </a:spcBef>
              <a:spcAft>
                <a:spcPts val="0"/>
              </a:spcAft>
              <a:buClrTx/>
              <a:buSzTx/>
              <a:buFontTx/>
              <a:buNone/>
              <a:tabLst/>
              <a:defRPr/>
            </a:pPr>
            <a:r>
              <a:rPr lang="et-EE" dirty="0"/>
              <a:t>Allikas: ECDC/WHO (2015) HIVi/AIDSi järelevalve Euroopas 2014</a:t>
            </a:r>
          </a:p>
          <a:p>
            <a:endParaRPr lang="et-EE" dirty="0"/>
          </a:p>
        </p:txBody>
      </p:sp>
    </p:spTree>
    <p:extLst>
      <p:ext uri="{BB962C8B-B14F-4D97-AF65-F5344CB8AC3E}">
        <p14:creationId xmlns:p14="http://schemas.microsoft.com/office/powerpoint/2010/main" val="132380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3100" y="569913"/>
            <a:ext cx="3378200" cy="2533650"/>
          </a:xfrm>
          <a:ln/>
        </p:spPr>
      </p:sp>
      <p:sp>
        <p:nvSpPr>
          <p:cNvPr id="11267" name="Notes Placeholder 2"/>
          <p:cNvSpPr>
            <a:spLocks noGrp="1"/>
          </p:cNvSpPr>
          <p:nvPr>
            <p:ph type="body" idx="1"/>
          </p:nvPr>
        </p:nvSpPr>
        <p:spPr>
          <a:xfrm>
            <a:off x="662533" y="3667968"/>
            <a:ext cx="5438140" cy="4467701"/>
          </a:xfrm>
          <a:noFill/>
          <a:ln/>
        </p:spPr>
        <p:txBody>
          <a:bodyPr/>
          <a:lstStyle/>
          <a:p>
            <a:r>
              <a:rPr lang="et-EE" sz="1200" kern="1200" dirty="0" smtClean="0">
                <a:solidFill>
                  <a:schemeClr val="tx1"/>
                </a:solidFill>
                <a:effectLst/>
                <a:latin typeface="+mn-lt"/>
                <a:ea typeface="+mn-ea"/>
                <a:cs typeface="+mn-cs"/>
              </a:rPr>
              <a:t>Juhtude arv</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Diagnoosimise aasta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Slaid 12</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29 992 uut HIV diagnoosi</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Meestevaheline seks</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Heteroseksuaalne l</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narkootikumide süstimine Emalt lapsele ülekandumine</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Teadmata/muu</a:t>
            </a:r>
            <a:endParaRPr lang="da-DK"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endParaRPr lang="da-DK"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t-EE" dirty="0" smtClean="0"/>
              <a:t>Jutt</a:t>
            </a:r>
            <a:endParaRPr lang="et-EE" dirty="0"/>
          </a:p>
          <a:p>
            <a:pPr marL="0" marR="0" indent="0" algn="l" defTabSz="912370" rtl="0" eaLnBrk="1" fontAlgn="auto" latinLnBrk="0" hangingPunct="1">
              <a:lnSpc>
                <a:spcPct val="100000"/>
              </a:lnSpc>
              <a:spcBef>
                <a:spcPts val="0"/>
              </a:spcBef>
              <a:spcAft>
                <a:spcPts val="0"/>
              </a:spcAft>
              <a:buClrTx/>
              <a:buSzTx/>
              <a:buFontTx/>
              <a:buNone/>
              <a:tabLst/>
              <a:defRPr/>
            </a:pPr>
            <a:r>
              <a:rPr lang="et-EE" dirty="0"/>
              <a:t>ELis on uute HIVi diagnooside arv märkimisväärselt tõusnud rühmas MSM (meestega seksivad mehed), moodustades 40% kõigist ülekandumistest 2014. aastal, kuid heteroseksuaalide hulgas see arv kahaneb.  </a:t>
            </a:r>
          </a:p>
          <a:p>
            <a:pPr>
              <a:defRPr/>
            </a:pPr>
            <a:endParaRPr lang="et-EE" dirty="0"/>
          </a:p>
          <a:p>
            <a:pPr>
              <a:defRPr/>
            </a:pPr>
            <a:r>
              <a:rPr lang="et-EE" u="sng" dirty="0"/>
              <a:t>Täiendav teave</a:t>
            </a:r>
          </a:p>
          <a:p>
            <a:pPr>
              <a:defRPr/>
            </a:pPr>
            <a:r>
              <a:rPr lang="et-EE" dirty="0"/>
              <a:t>Aastal 2014</a:t>
            </a:r>
          </a:p>
          <a:p>
            <a:pPr fontAlgn="ctr"/>
            <a:r>
              <a:rPr lang="et-EE" b="1" dirty="0"/>
              <a:t>Ülekandumise viis</a:t>
            </a:r>
            <a:r>
              <a:rPr lang="et-EE" dirty="0"/>
              <a:t> </a:t>
            </a:r>
            <a:r>
              <a:rPr lang="et-EE" b="1" dirty="0"/>
              <a:t>(%)</a:t>
            </a:r>
            <a:r>
              <a:rPr lang="et-EE" dirty="0"/>
              <a:t> </a:t>
            </a:r>
          </a:p>
          <a:p>
            <a:pPr fontAlgn="ctr"/>
            <a:r>
              <a:rPr lang="et-EE" dirty="0"/>
              <a:t>Meestevaheline seks</a:t>
            </a:r>
            <a:r>
              <a:rPr lang="en-US" dirty="0"/>
              <a:t>	</a:t>
            </a:r>
            <a:r>
              <a:rPr lang="et-EE" dirty="0"/>
              <a:t>42</a:t>
            </a:r>
          </a:p>
          <a:p>
            <a:pPr fontAlgn="ctr"/>
            <a:r>
              <a:rPr lang="et-EE" dirty="0"/>
              <a:t>Heteroseksuaal</a:t>
            </a:r>
            <a:r>
              <a:rPr lang="en-US" dirty="0"/>
              <a:t>		</a:t>
            </a:r>
            <a:r>
              <a:rPr lang="et-EE" dirty="0"/>
              <a:t>33</a:t>
            </a:r>
          </a:p>
          <a:p>
            <a:pPr fontAlgn="ctr"/>
            <a:r>
              <a:rPr lang="et-EE" dirty="0"/>
              <a:t>Süstiv narkomaan</a:t>
            </a:r>
            <a:r>
              <a:rPr lang="en-US" dirty="0"/>
              <a:t>	</a:t>
            </a:r>
            <a:r>
              <a:rPr lang="et-EE" dirty="0"/>
              <a:t>4</a:t>
            </a:r>
          </a:p>
          <a:p>
            <a:pPr fontAlgn="ctr"/>
            <a:r>
              <a:rPr lang="et-EE" dirty="0"/>
              <a:t>Emalt lapsele ülekandumine</a:t>
            </a:r>
            <a:r>
              <a:rPr lang="en-US" dirty="0"/>
              <a:t>	</a:t>
            </a:r>
            <a:r>
              <a:rPr lang="et-EE" dirty="0"/>
              <a:t>&lt;1</a:t>
            </a:r>
          </a:p>
          <a:p>
            <a:pPr fontAlgn="ctr"/>
            <a:r>
              <a:rPr lang="et-EE" dirty="0"/>
              <a:t>Teadmata</a:t>
            </a:r>
            <a:r>
              <a:rPr lang="en-US" dirty="0"/>
              <a:t>		</a:t>
            </a:r>
            <a:r>
              <a:rPr lang="et-EE" dirty="0"/>
              <a:t>20</a:t>
            </a:r>
          </a:p>
          <a:p>
            <a:pPr marL="0" marR="0" indent="0" algn="l" defTabSz="912370" rtl="0" eaLnBrk="1" fontAlgn="auto" latinLnBrk="0" hangingPunct="1">
              <a:lnSpc>
                <a:spcPct val="100000"/>
              </a:lnSpc>
              <a:spcBef>
                <a:spcPts val="0"/>
              </a:spcBef>
              <a:spcAft>
                <a:spcPts val="0"/>
              </a:spcAft>
              <a:buClrTx/>
              <a:buSzTx/>
              <a:buFontTx/>
              <a:buNone/>
              <a:tabLst/>
              <a:defRPr/>
            </a:pPr>
            <a:endParaRPr lang="et-EE" dirty="0"/>
          </a:p>
          <a:p>
            <a:pPr marL="0" marR="0" indent="0" algn="l" defTabSz="912370" rtl="0" eaLnBrk="1" fontAlgn="auto" latinLnBrk="0" hangingPunct="1">
              <a:lnSpc>
                <a:spcPct val="100000"/>
              </a:lnSpc>
              <a:spcBef>
                <a:spcPts val="0"/>
              </a:spcBef>
              <a:spcAft>
                <a:spcPts val="0"/>
              </a:spcAft>
              <a:buClrTx/>
              <a:buSzTx/>
              <a:buFontTx/>
              <a:buNone/>
              <a:tabLst/>
              <a:defRPr/>
            </a:pPr>
            <a:r>
              <a:rPr lang="et-EE" dirty="0"/>
              <a:t>Allikas: ECDC/WHO (2015) HIVi/AIDSi järelevalve Euroopas 2014</a:t>
            </a:r>
          </a:p>
          <a:p>
            <a:pPr marL="0" marR="0" indent="0" algn="l" defTabSz="912370" rtl="0" eaLnBrk="1" fontAlgn="auto" latinLnBrk="0" hangingPunct="1">
              <a:lnSpc>
                <a:spcPct val="100000"/>
              </a:lnSpc>
              <a:spcBef>
                <a:spcPts val="0"/>
              </a:spcBef>
              <a:spcAft>
                <a:spcPts val="0"/>
              </a:spcAft>
              <a:buClrTx/>
              <a:buSzTx/>
              <a:buFontTx/>
              <a:buNone/>
              <a:tabLst/>
              <a:defRPr/>
            </a:pPr>
            <a:endParaRPr lang="et-EE" dirty="0"/>
          </a:p>
        </p:txBody>
      </p:sp>
    </p:spTree>
    <p:extLst>
      <p:ext uri="{BB962C8B-B14F-4D97-AF65-F5344CB8AC3E}">
        <p14:creationId xmlns:p14="http://schemas.microsoft.com/office/powerpoint/2010/main" val="3117331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t-EE"/>
              <a:t>NB! Käesolev slaid on teine võimalus esitleda eelneval slaidil näidatud 2014. aasta läbilõikeandmeid </a:t>
            </a:r>
          </a:p>
          <a:p>
            <a:pPr marL="0" marR="0" indent="0" algn="l" defTabSz="912370" rtl="0" eaLnBrk="1" fontAlgn="auto" latinLnBrk="0" hangingPunct="1">
              <a:lnSpc>
                <a:spcPct val="100000"/>
              </a:lnSpc>
              <a:spcBef>
                <a:spcPts val="0"/>
              </a:spcBef>
              <a:spcAft>
                <a:spcPts val="0"/>
              </a:spcAft>
              <a:buClrTx/>
              <a:buSzTx/>
              <a:buFontTx/>
              <a:buNone/>
              <a:tabLst/>
              <a:defRPr/>
            </a:pPr>
            <a:endParaRPr lang="et-EE" dirty="0"/>
          </a:p>
          <a:p>
            <a:pPr marL="0" marR="0" indent="0" algn="l" defTabSz="912370" rtl="0" eaLnBrk="1" fontAlgn="auto" latinLnBrk="0" hangingPunct="1">
              <a:lnSpc>
                <a:spcPct val="100000"/>
              </a:lnSpc>
              <a:spcBef>
                <a:spcPts val="0"/>
              </a:spcBef>
              <a:spcAft>
                <a:spcPts val="0"/>
              </a:spcAft>
              <a:buClrTx/>
              <a:buSzTx/>
              <a:buFontTx/>
              <a:buNone/>
              <a:tabLst/>
              <a:defRPr/>
            </a:pPr>
            <a:r>
              <a:rPr lang="et-EE"/>
              <a:t>Jutt</a:t>
            </a:r>
          </a:p>
          <a:p>
            <a:pPr marL="0" marR="0" indent="0" algn="l" defTabSz="912370" rtl="0" eaLnBrk="1" fontAlgn="auto" latinLnBrk="0" hangingPunct="1">
              <a:lnSpc>
                <a:spcPct val="100000"/>
              </a:lnSpc>
              <a:spcBef>
                <a:spcPts val="0"/>
              </a:spcBef>
              <a:spcAft>
                <a:spcPts val="0"/>
              </a:spcAft>
              <a:buClrTx/>
              <a:buSzTx/>
              <a:buFontTx/>
              <a:buNone/>
              <a:tabLst/>
              <a:defRPr/>
            </a:pPr>
            <a:r>
              <a:rPr lang="et-EE"/>
              <a:t>ELis on enamik uutest ülekandumistest rühmas MSM (meestega seksivad mehed), esindades üle poolte registreeritud ülekandumise teega juhtumitest. </a:t>
            </a:r>
          </a:p>
          <a:p>
            <a:endParaRPr lang="et-EE" dirty="0"/>
          </a:p>
          <a:p>
            <a:r>
              <a:rPr lang="et-EE"/>
              <a:t>Allikas: ECDC/WHO (2015) HIVi/AIDSi järelevalve Euroopas 2014</a:t>
            </a:r>
          </a:p>
          <a:p>
            <a:endParaRPr lang="et-EE" dirty="0"/>
          </a:p>
        </p:txBody>
      </p:sp>
    </p:spTree>
    <p:extLst>
      <p:ext uri="{BB962C8B-B14F-4D97-AF65-F5344CB8AC3E}">
        <p14:creationId xmlns:p14="http://schemas.microsoft.com/office/powerpoint/2010/main" val="897320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Ungari</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Horvaatia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Sloveenia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Tšehhi Vabariik</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Küpros</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Slovakkia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Malta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Holland</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Saksamaa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Poola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Hispaania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Kreeka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Ühendkuningriik</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Iirimaa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Taani</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EL/EEA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Austria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Itaalia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Belgia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Norra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Prantsusmaa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Bulgaaria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Soome</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Rootsi</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Portugal</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Luksembourg</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Rumeenia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Läti</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Leedu</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Eesti</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Meestevaheline seks</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Heteroseksuaalne kontakt</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Narkootikumide süstimine Muu</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Protsent</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Teadmata levikutee on siin esitletud suhtarvudest välja jäetud. Üks 2014. aastal Liechtensteinis registreeritud HIVi juhtum omistati meestevahelisele seksile ja üks juhtum omistati 2014. aastal Iirimaal narkootikumide süstimisele.</a:t>
            </a:r>
            <a:endParaRPr lang="da-DK" sz="1200" kern="1200" dirty="0" smtClean="0">
              <a:solidFill>
                <a:schemeClr val="tx1"/>
              </a:solidFill>
              <a:effectLst/>
              <a:latin typeface="+mn-lt"/>
              <a:ea typeface="+mn-ea"/>
              <a:cs typeface="+mn-cs"/>
            </a:endParaRPr>
          </a:p>
          <a:p>
            <a:pPr>
              <a:defRPr/>
            </a:pPr>
            <a:endParaRPr lang="da-DK" dirty="0" smtClean="0"/>
          </a:p>
          <a:p>
            <a:pPr>
              <a:defRPr/>
            </a:pPr>
            <a:endParaRPr lang="da-DK" dirty="0" smtClean="0"/>
          </a:p>
          <a:p>
            <a:pPr>
              <a:defRPr/>
            </a:pPr>
            <a:r>
              <a:rPr lang="et-EE" dirty="0" smtClean="0"/>
              <a:t>NB</a:t>
            </a:r>
            <a:r>
              <a:rPr lang="et-EE" dirty="0"/>
              <a:t>! Käesolev slaid näitab riigi tasandil eelnevaid andmeid nende riikide kohta, kus ülekandumise tee on registreeritud</a:t>
            </a:r>
          </a:p>
          <a:p>
            <a:pPr>
              <a:defRPr/>
            </a:pPr>
            <a:endParaRPr lang="et-EE" dirty="0"/>
          </a:p>
          <a:p>
            <a:pPr>
              <a:defRPr/>
            </a:pPr>
            <a:r>
              <a:rPr lang="et-EE" dirty="0"/>
              <a:t>Jutt</a:t>
            </a:r>
          </a:p>
          <a:p>
            <a:pPr>
              <a:defRPr/>
            </a:pPr>
            <a:r>
              <a:rPr lang="et-EE" dirty="0"/>
              <a:t>Kui kasutatakse eraldiseisva slaidina (s.t, kui te ei kasuta eelnevat slaidi)</a:t>
            </a:r>
          </a:p>
          <a:p>
            <a:pPr>
              <a:defRPr/>
            </a:pPr>
            <a:r>
              <a:rPr lang="et-EE" dirty="0"/>
              <a:t>ELis on enamik uutest ülekandumistest rühmas MSM (meestega seksivad mehed), esindades üle poolte registreeritud ülekandumise teega juhtumitest. </a:t>
            </a:r>
          </a:p>
          <a:p>
            <a:pPr marL="0" marR="0" indent="0" algn="l" defTabSz="912370" rtl="0" eaLnBrk="1" fontAlgn="auto" latinLnBrk="0" hangingPunct="1">
              <a:lnSpc>
                <a:spcPct val="100000"/>
              </a:lnSpc>
              <a:spcBef>
                <a:spcPts val="0"/>
              </a:spcBef>
              <a:spcAft>
                <a:spcPts val="0"/>
              </a:spcAft>
              <a:buClrTx/>
              <a:buSzTx/>
              <a:buFontTx/>
              <a:buNone/>
              <a:tabLst/>
              <a:defRPr/>
            </a:pPr>
            <a:endParaRPr lang="et-EE" dirty="0"/>
          </a:p>
          <a:p>
            <a:pPr marL="0" marR="0" indent="0" algn="l" defTabSz="912370" rtl="0" eaLnBrk="1" fontAlgn="auto" latinLnBrk="0" hangingPunct="1">
              <a:lnSpc>
                <a:spcPct val="100000"/>
              </a:lnSpc>
              <a:spcBef>
                <a:spcPts val="0"/>
              </a:spcBef>
              <a:spcAft>
                <a:spcPts val="0"/>
              </a:spcAft>
              <a:buClrTx/>
              <a:buSzTx/>
              <a:buFontTx/>
              <a:buNone/>
              <a:tabLst/>
              <a:defRPr/>
            </a:pPr>
            <a:r>
              <a:rPr lang="et-EE" dirty="0"/>
              <a:t>Kui kasutatakse eelneva slaidi jätkuks</a:t>
            </a:r>
          </a:p>
          <a:p>
            <a:pPr marL="0" marR="0" indent="0" algn="l" defTabSz="912370" rtl="0" eaLnBrk="1" fontAlgn="auto" latinLnBrk="0" hangingPunct="1">
              <a:lnSpc>
                <a:spcPct val="100000"/>
              </a:lnSpc>
              <a:spcBef>
                <a:spcPts val="0"/>
              </a:spcBef>
              <a:spcAft>
                <a:spcPts val="0"/>
              </a:spcAft>
              <a:buClrTx/>
              <a:buSzTx/>
              <a:buFontTx/>
              <a:buNone/>
              <a:tabLst/>
              <a:defRPr/>
            </a:pPr>
            <a:r>
              <a:rPr lang="et-EE" dirty="0"/>
              <a:t>Käesolev slaid näitab andmeid nende juhtumite kohta, kus ülekandumise tee on riigi tasandil registreeritud. Nagu näete, on regiooni piires oluline erinevus, ent osades riikides võivad need olla registreeritud riskirühmade kaupa tegelikust väiksemad.    </a:t>
            </a:r>
          </a:p>
          <a:p>
            <a:pPr marL="0" marR="0" indent="0" algn="l" defTabSz="912370" rtl="0" eaLnBrk="1" fontAlgn="auto" latinLnBrk="0" hangingPunct="1">
              <a:lnSpc>
                <a:spcPct val="100000"/>
              </a:lnSpc>
              <a:spcBef>
                <a:spcPts val="0"/>
              </a:spcBef>
              <a:spcAft>
                <a:spcPts val="0"/>
              </a:spcAft>
              <a:buClrTx/>
              <a:buSzTx/>
              <a:buFontTx/>
              <a:buNone/>
              <a:tabLst/>
              <a:defRPr/>
            </a:pPr>
            <a:endParaRPr lang="et-EE" dirty="0"/>
          </a:p>
          <a:p>
            <a:pPr marL="0" marR="0" indent="0" algn="l" defTabSz="912370" rtl="0" eaLnBrk="1" fontAlgn="auto" latinLnBrk="0" hangingPunct="1">
              <a:lnSpc>
                <a:spcPct val="100000"/>
              </a:lnSpc>
              <a:spcBef>
                <a:spcPts val="0"/>
              </a:spcBef>
              <a:spcAft>
                <a:spcPts val="0"/>
              </a:spcAft>
              <a:buClrTx/>
              <a:buSzTx/>
              <a:buFontTx/>
              <a:buNone/>
              <a:tabLst/>
              <a:defRPr/>
            </a:pPr>
            <a:r>
              <a:rPr lang="et-EE" dirty="0"/>
              <a:t>Allikas: WHO/ECDC HIVi/AIDSi järelevalve Euroopas, 2014 </a:t>
            </a:r>
          </a:p>
          <a:p>
            <a:pPr marL="0" marR="0" indent="0" algn="l" defTabSz="912370" rtl="0" eaLnBrk="1" fontAlgn="auto" latinLnBrk="0" hangingPunct="1">
              <a:lnSpc>
                <a:spcPct val="100000"/>
              </a:lnSpc>
              <a:spcBef>
                <a:spcPts val="0"/>
              </a:spcBef>
              <a:spcAft>
                <a:spcPts val="0"/>
              </a:spcAft>
              <a:buClrTx/>
              <a:buSzTx/>
              <a:buFontTx/>
              <a:buNone/>
              <a:tabLst/>
              <a:defRPr/>
            </a:pPr>
            <a:endParaRPr lang="et-EE" dirty="0"/>
          </a:p>
        </p:txBody>
      </p:sp>
    </p:spTree>
    <p:extLst>
      <p:ext uri="{BB962C8B-B14F-4D97-AF65-F5344CB8AC3E}">
        <p14:creationId xmlns:p14="http://schemas.microsoft.com/office/powerpoint/2010/main" val="1571047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Narration:</a:t>
            </a:r>
          </a:p>
          <a:p>
            <a:pPr>
              <a:defRPr/>
            </a:pPr>
            <a:r>
              <a:rPr lang="en-US" dirty="0" smtClean="0"/>
              <a:t>V</a:t>
            </a:r>
            <a:r>
              <a:rPr lang="et-EE" dirty="0" err="1" smtClean="0"/>
              <a:t>ahemikus</a:t>
            </a:r>
            <a:r>
              <a:rPr lang="et-EE" dirty="0" smtClean="0"/>
              <a:t> 1988–1999</a:t>
            </a:r>
            <a:r>
              <a:rPr lang="en-US" dirty="0" smtClean="0"/>
              <a:t> levis HIV</a:t>
            </a:r>
            <a:r>
              <a:rPr lang="et-EE" dirty="0" smtClean="0"/>
              <a:t> peamiselt seksuaalsel teel (nii homoseksuaalselt kui ka heteroseksuaalselt). Nakkuse leviku teede ajaloolist trendi on võimalik vaadata anonüümsete HIV nõustamise ja testimise kabinettide külastajate põhjal. </a:t>
            </a:r>
            <a:r>
              <a:rPr lang="en-US" dirty="0" smtClean="0"/>
              <a:t>A</a:t>
            </a:r>
            <a:r>
              <a:rPr lang="et-EE" dirty="0" err="1" smtClean="0"/>
              <a:t>astate</a:t>
            </a:r>
            <a:r>
              <a:rPr lang="et-EE" dirty="0" smtClean="0"/>
              <a:t> lõikes </a:t>
            </a:r>
            <a:r>
              <a:rPr lang="en-US" dirty="0" smtClean="0"/>
              <a:t>on </a:t>
            </a:r>
            <a:r>
              <a:rPr lang="et-EE" dirty="0" smtClean="0"/>
              <a:t>narkootikume süstivate inimeste osakaal uute juhtude seas järk-järgult vähenenud, langedes 90%-lt aastal 2001 24%-ni aastal 2015</a:t>
            </a:r>
            <a:r>
              <a:rPr lang="en-US" dirty="0" smtClean="0"/>
              <a:t>.</a:t>
            </a:r>
            <a:r>
              <a:rPr lang="et-EE" dirty="0" smtClean="0"/>
              <a:t> Viimastel aastatel on olnud märke seksuaalsel teel leviku võimalikust suurenemisest, kuid täpselt ei ole teada, kui suur osakaal on selles narkootikume süstivate inimeste seksuaalpartneritel. </a:t>
            </a:r>
            <a:r>
              <a:rPr lang="en-US" dirty="0" err="1" smtClean="0"/>
              <a:t>Kabinettides</a:t>
            </a:r>
            <a:r>
              <a:rPr lang="en-US" dirty="0" smtClean="0"/>
              <a:t> </a:t>
            </a:r>
            <a:r>
              <a:rPr lang="en-US" dirty="0" err="1" smtClean="0"/>
              <a:t>diagnoositud</a:t>
            </a:r>
            <a:r>
              <a:rPr lang="en-US" dirty="0" smtClean="0"/>
              <a:t> </a:t>
            </a:r>
            <a:r>
              <a:rPr lang="en-US" dirty="0" err="1" smtClean="0"/>
              <a:t>uute</a:t>
            </a:r>
            <a:r>
              <a:rPr lang="en-US" dirty="0" smtClean="0"/>
              <a:t> HIV </a:t>
            </a:r>
            <a:r>
              <a:rPr lang="en-US" dirty="0" err="1" smtClean="0"/>
              <a:t>juhtude</a:t>
            </a:r>
            <a:r>
              <a:rPr lang="en-US" dirty="0" smtClean="0"/>
              <a:t> seas p</a:t>
            </a:r>
            <a:r>
              <a:rPr lang="et-EE" dirty="0" smtClean="0"/>
              <a:t>ole tõusnud </a:t>
            </a:r>
            <a:r>
              <a:rPr lang="en-US" dirty="0" err="1" smtClean="0"/>
              <a:t>narkootikume</a:t>
            </a:r>
            <a:r>
              <a:rPr lang="en-US" dirty="0" smtClean="0"/>
              <a:t> </a:t>
            </a:r>
            <a:r>
              <a:rPr lang="en-US" dirty="0" err="1" smtClean="0"/>
              <a:t>mitte</a:t>
            </a:r>
            <a:r>
              <a:rPr lang="en-US" dirty="0" smtClean="0"/>
              <a:t> </a:t>
            </a:r>
            <a:r>
              <a:rPr lang="en-US" dirty="0" err="1" smtClean="0"/>
              <a:t>süstivate</a:t>
            </a:r>
            <a:r>
              <a:rPr lang="en-US" dirty="0" smtClean="0"/>
              <a:t> </a:t>
            </a:r>
            <a:r>
              <a:rPr lang="en-US" dirty="0" err="1" smtClean="0"/>
              <a:t>inimeste</a:t>
            </a:r>
            <a:r>
              <a:rPr lang="en-US" dirty="0" smtClean="0"/>
              <a:t> </a:t>
            </a:r>
            <a:r>
              <a:rPr lang="et-EE" dirty="0" smtClean="0"/>
              <a:t>absoluutarv</a:t>
            </a:r>
            <a:r>
              <a:rPr lang="en-US" dirty="0" smtClean="0"/>
              <a:t> </a:t>
            </a:r>
            <a:r>
              <a:rPr lang="et-EE" dirty="0" smtClean="0"/>
              <a:t>ja nende suurenenud osakaal on tingitud eelkõige HIViga diagnoositud NSIde absoluutarvu vähenemisest. </a:t>
            </a:r>
            <a:endParaRPr lang="en-US" dirty="0" smtClean="0"/>
          </a:p>
          <a:p>
            <a:pPr>
              <a:defRPr/>
            </a:pPr>
            <a:endParaRPr lang="en-US" dirty="0" smtClean="0"/>
          </a:p>
          <a:p>
            <a:pPr>
              <a:defRPr/>
            </a:pPr>
            <a:r>
              <a:rPr lang="et-EE" dirty="0" smtClean="0"/>
              <a:t>Viimase kuue aastaga on nakkuse leviku teede andmed paranenud</a:t>
            </a:r>
            <a:r>
              <a:rPr lang="en-US" dirty="0" smtClean="0"/>
              <a:t>, </a:t>
            </a:r>
            <a:r>
              <a:rPr lang="en-US" dirty="0" err="1" smtClean="0"/>
              <a:t>sest</a:t>
            </a:r>
            <a:r>
              <a:rPr lang="en-US" dirty="0" smtClean="0"/>
              <a:t> </a:t>
            </a:r>
            <a:r>
              <a:rPr lang="en-US" dirty="0" err="1" smtClean="0"/>
              <a:t>uute</a:t>
            </a:r>
            <a:r>
              <a:rPr lang="en-US" dirty="0" smtClean="0"/>
              <a:t> </a:t>
            </a:r>
            <a:r>
              <a:rPr lang="en-US" dirty="0" err="1" smtClean="0"/>
              <a:t>juhtude</a:t>
            </a:r>
            <a:r>
              <a:rPr lang="en-US" dirty="0" smtClean="0"/>
              <a:t> </a:t>
            </a:r>
            <a:r>
              <a:rPr lang="en-US" dirty="0" err="1" smtClean="0"/>
              <a:t>registreerimine</a:t>
            </a:r>
            <a:r>
              <a:rPr lang="en-US" dirty="0" smtClean="0"/>
              <a:t> </a:t>
            </a:r>
            <a:r>
              <a:rPr lang="en-US" dirty="0" err="1" smtClean="0"/>
              <a:t>toimub</a:t>
            </a:r>
            <a:r>
              <a:rPr lang="en-US" dirty="0" smtClean="0"/>
              <a:t> </a:t>
            </a:r>
            <a:r>
              <a:rPr lang="en-US" dirty="0" err="1" smtClean="0"/>
              <a:t>läbi</a:t>
            </a:r>
            <a:r>
              <a:rPr lang="en-US" dirty="0" smtClean="0"/>
              <a:t> </a:t>
            </a:r>
            <a:r>
              <a:rPr lang="en-US" dirty="0" err="1" smtClean="0"/>
              <a:t>Terviseameti</a:t>
            </a:r>
            <a:r>
              <a:rPr lang="et-EE" dirty="0" smtClean="0"/>
              <a:t>.</a:t>
            </a:r>
            <a:r>
              <a:rPr lang="en-US" dirty="0" smtClean="0"/>
              <a:t> </a:t>
            </a:r>
            <a:r>
              <a:rPr lang="et-EE" dirty="0" smtClean="0"/>
              <a:t>Terviseameti andmete kohaselt oli narkootiliste ainete tarvitajaid uute juhtude seas 2015. aastal 20%</a:t>
            </a:r>
            <a:r>
              <a:rPr lang="en-US" dirty="0" smtClean="0"/>
              <a:t>, </a:t>
            </a:r>
            <a:r>
              <a:rPr lang="en-US" dirty="0" err="1" smtClean="0"/>
              <a:t>heteroseksuaalselt</a:t>
            </a:r>
            <a:r>
              <a:rPr lang="en-US" dirty="0" smtClean="0"/>
              <a:t> </a:t>
            </a:r>
            <a:r>
              <a:rPr lang="en-US" dirty="0" err="1" smtClean="0"/>
              <a:t>nakatus</a:t>
            </a:r>
            <a:r>
              <a:rPr lang="en-US" dirty="0" smtClean="0"/>
              <a:t> 52%, </a:t>
            </a:r>
            <a:r>
              <a:rPr lang="en-US" dirty="0" err="1" smtClean="0"/>
              <a:t>homoseksuaalselt</a:t>
            </a:r>
            <a:r>
              <a:rPr lang="en-US" dirty="0" smtClean="0"/>
              <a:t> 7% </a:t>
            </a:r>
            <a:r>
              <a:rPr lang="en-US" dirty="0" err="1" smtClean="0"/>
              <a:t>ja</a:t>
            </a:r>
            <a:r>
              <a:rPr lang="en-US" dirty="0" smtClean="0"/>
              <a:t> </a:t>
            </a:r>
            <a:r>
              <a:rPr lang="en-US" dirty="0" err="1" smtClean="0"/>
              <a:t>teadmata</a:t>
            </a:r>
            <a:r>
              <a:rPr lang="en-US" dirty="0" smtClean="0"/>
              <a:t> </a:t>
            </a:r>
            <a:r>
              <a:rPr lang="en-US" dirty="0" err="1" smtClean="0"/>
              <a:t>põhjusel</a:t>
            </a:r>
            <a:r>
              <a:rPr lang="en-US" dirty="0" smtClean="0"/>
              <a:t> 19% (info </a:t>
            </a:r>
            <a:r>
              <a:rPr lang="en-US" dirty="0" err="1" smtClean="0"/>
              <a:t>põhineb</a:t>
            </a:r>
            <a:r>
              <a:rPr lang="en-US" dirty="0" smtClean="0"/>
              <a:t> </a:t>
            </a:r>
            <a:r>
              <a:rPr lang="en-US" dirty="0" err="1" smtClean="0"/>
              <a:t>patsiendi</a:t>
            </a:r>
            <a:r>
              <a:rPr lang="en-US" dirty="0" smtClean="0"/>
              <a:t> </a:t>
            </a:r>
            <a:r>
              <a:rPr lang="en-US" dirty="0" err="1" smtClean="0"/>
              <a:t>ütlusel</a:t>
            </a:r>
            <a:r>
              <a:rPr lang="en-US" dirty="0" smtClean="0"/>
              <a:t> </a:t>
            </a:r>
            <a:r>
              <a:rPr lang="en-US" dirty="0" err="1" smtClean="0"/>
              <a:t>arstile</a:t>
            </a:r>
            <a:r>
              <a:rPr lang="en-US" dirty="0" smtClean="0"/>
              <a:t> </a:t>
            </a:r>
            <a:r>
              <a:rPr lang="en-US" dirty="0" err="1" smtClean="0"/>
              <a:t>ning</a:t>
            </a:r>
            <a:r>
              <a:rPr lang="en-US" dirty="0" smtClean="0"/>
              <a:t> </a:t>
            </a:r>
            <a:r>
              <a:rPr lang="en-US" dirty="0" err="1" smtClean="0"/>
              <a:t>võib</a:t>
            </a:r>
            <a:r>
              <a:rPr lang="en-US" dirty="0" smtClean="0"/>
              <a:t> olla </a:t>
            </a:r>
            <a:r>
              <a:rPr lang="en-US" dirty="0" err="1" smtClean="0"/>
              <a:t>kallutatud</a:t>
            </a:r>
            <a:r>
              <a:rPr lang="en-US" dirty="0" smtClean="0"/>
              <a:t> </a:t>
            </a:r>
            <a:r>
              <a:rPr lang="en-US" dirty="0" err="1" smtClean="0"/>
              <a:t>sotsiaalselt</a:t>
            </a:r>
            <a:r>
              <a:rPr lang="en-US" dirty="0" smtClean="0"/>
              <a:t> </a:t>
            </a:r>
            <a:r>
              <a:rPr lang="en-US" dirty="0" err="1" smtClean="0"/>
              <a:t>soovitatud</a:t>
            </a:r>
            <a:r>
              <a:rPr lang="en-US" dirty="0" smtClean="0"/>
              <a:t> </a:t>
            </a:r>
            <a:r>
              <a:rPr lang="en-US" dirty="0" err="1" smtClean="0"/>
              <a:t>suunas</a:t>
            </a:r>
            <a:r>
              <a:rPr lang="en-US" dirty="0" smtClean="0"/>
              <a:t>).</a:t>
            </a:r>
          </a:p>
          <a:p>
            <a:pPr>
              <a:defRPr/>
            </a:pPr>
            <a:r>
              <a:rPr lang="en-US" dirty="0" smtClean="0"/>
              <a:t> </a:t>
            </a:r>
            <a:endParaRPr lang="en-GB"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Translation:</a:t>
            </a:r>
          </a:p>
          <a:p>
            <a:pPr marL="0" marR="0" indent="0" algn="l" defTabSz="91237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Title: </a:t>
            </a:r>
            <a:r>
              <a:rPr lang="en-GB" sz="1200" kern="1200" dirty="0" smtClean="0">
                <a:solidFill>
                  <a:schemeClr val="tx1"/>
                </a:solidFill>
                <a:effectLst/>
                <a:latin typeface="+mn-lt"/>
                <a:ea typeface="+mn-ea"/>
                <a:cs typeface="+mn-cs"/>
              </a:rPr>
              <a:t>HIV transmission routes, 2001-2014, Anonymous HIV counselling and testing of data cabinets</a:t>
            </a:r>
          </a:p>
          <a:p>
            <a:pPr marL="0" marR="0" indent="0" algn="l" defTabSz="91237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Legend: TOTAL,</a:t>
            </a:r>
            <a:r>
              <a:rPr lang="en-GB" sz="1200" kern="1200" baseline="0" dirty="0" smtClean="0">
                <a:solidFill>
                  <a:schemeClr val="tx1"/>
                </a:solidFill>
                <a:effectLst/>
                <a:latin typeface="+mn-lt"/>
                <a:ea typeface="+mn-ea"/>
                <a:cs typeface="+mn-cs"/>
              </a:rPr>
              <a:t> PWID, Other Visitors</a:t>
            </a:r>
          </a:p>
          <a:p>
            <a:pPr marL="0" marR="0" indent="0" algn="l" defTabSz="91237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Source: Tervise</a:t>
            </a:r>
            <a:r>
              <a:rPr lang="en-GB" sz="1200" kern="1200" dirty="0" smtClean="0">
                <a:solidFill>
                  <a:schemeClr val="tx1"/>
                </a:solidFill>
                <a:effectLst/>
                <a:latin typeface="+mn-lt"/>
                <a:ea typeface="+mn-ea"/>
                <a:cs typeface="+mn-cs"/>
              </a:rPr>
              <a:t> Arengu Instituut</a:t>
            </a:r>
          </a:p>
          <a:p>
            <a:endParaRPr lang="en-GB" dirty="0" smtClean="0"/>
          </a:p>
          <a:p>
            <a:endParaRPr lang="en-GB" dirty="0"/>
          </a:p>
        </p:txBody>
      </p:sp>
    </p:spTree>
    <p:extLst>
      <p:ext uri="{BB962C8B-B14F-4D97-AF65-F5344CB8AC3E}">
        <p14:creationId xmlns:p14="http://schemas.microsoft.com/office/powerpoint/2010/main" val="1028196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a:t>
            </a:r>
          </a:p>
          <a:p>
            <a:pPr>
              <a:defRPr/>
            </a:pPr>
            <a:r>
              <a:rPr lang="et-EE" dirty="0" smtClean="0"/>
              <a:t>Peaaegu 70% kõigist uutest HIVi juhtudest aastatel 2000–2015 avastati meeste seas</a:t>
            </a:r>
            <a:r>
              <a:rPr lang="en-US" dirty="0" smtClean="0"/>
              <a:t> (</a:t>
            </a:r>
            <a:r>
              <a:rPr lang="en-US" dirty="0" err="1" smtClean="0"/>
              <a:t>kokku</a:t>
            </a:r>
            <a:r>
              <a:rPr lang="en-US" dirty="0" smtClean="0"/>
              <a:t> on HIV </a:t>
            </a:r>
            <a:r>
              <a:rPr lang="en-US" dirty="0" err="1" smtClean="0"/>
              <a:t>diagnoositud</a:t>
            </a:r>
            <a:r>
              <a:rPr lang="en-US" dirty="0" smtClean="0"/>
              <a:t> </a:t>
            </a:r>
            <a:r>
              <a:rPr lang="et-EE" dirty="0" smtClean="0"/>
              <a:t>6 214 me</a:t>
            </a:r>
            <a:r>
              <a:rPr lang="en-US" dirty="0" err="1" smtClean="0"/>
              <a:t>hel</a:t>
            </a:r>
            <a:r>
              <a:rPr lang="en-US" dirty="0" smtClean="0"/>
              <a:t>)</a:t>
            </a:r>
            <a:r>
              <a:rPr lang="et-EE" dirty="0" smtClean="0"/>
              <a:t>.</a:t>
            </a:r>
            <a:r>
              <a:rPr lang="en-US" dirty="0" smtClean="0"/>
              <a:t> </a:t>
            </a:r>
            <a:r>
              <a:rPr lang="et-EE" dirty="0" smtClean="0"/>
              <a:t>2001. aastaga võrreldes on uute juhtude absoluutarv meeste seas langenud 85%</a:t>
            </a:r>
            <a:r>
              <a:rPr lang="en-US" dirty="0" smtClean="0"/>
              <a:t>. </a:t>
            </a:r>
            <a:r>
              <a:rPr lang="et-EE" dirty="0" smtClean="0"/>
              <a:t> Narkootikumide süstimise teel nakatumine on meeste seas peaaegu kaks korda sagedasem kui naiste seas. Heteroseksuaalsel teel nakatunute osakaal on tõusnud</a:t>
            </a:r>
            <a:r>
              <a:rPr lang="en-US" dirty="0" smtClean="0"/>
              <a:t>.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Translation:</a:t>
            </a:r>
          </a:p>
          <a:p>
            <a:r>
              <a:rPr lang="en-GB" sz="1200" b="0" i="0" kern="1200" dirty="0" smtClean="0">
                <a:solidFill>
                  <a:schemeClr val="tx1"/>
                </a:solidFill>
                <a:effectLst/>
                <a:latin typeface="+mn-lt"/>
                <a:ea typeface="+mn-ea"/>
                <a:cs typeface="+mn-cs"/>
              </a:rPr>
              <a:t>Title: </a:t>
            </a:r>
            <a:r>
              <a:rPr lang="et-EE" sz="1200" b="0" i="0" kern="1200" dirty="0" smtClean="0">
                <a:solidFill>
                  <a:schemeClr val="tx1"/>
                </a:solidFill>
                <a:effectLst/>
                <a:latin typeface="+mn-lt"/>
                <a:ea typeface="+mn-ea"/>
                <a:cs typeface="+mn-cs"/>
              </a:rPr>
              <a:t>Mode of transmission among newly diagnosed male HIV cases, 2010-2015</a:t>
            </a: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Source: </a:t>
            </a:r>
            <a:r>
              <a:rPr lang="et-EE" sz="1200" b="0" u="none" kern="1200" dirty="0" smtClean="0">
                <a:solidFill>
                  <a:schemeClr val="tx1"/>
                </a:solidFill>
                <a:effectLst/>
                <a:latin typeface="+mn-lt"/>
                <a:ea typeface="+mn-ea"/>
                <a:cs typeface="+mn-cs"/>
                <a:hlinkClick r:id="rId3"/>
              </a:rPr>
              <a:t>https://intra.tai.ee//images/prints/documents/14605466247_HIV_in_Estonia_2016.pdf</a:t>
            </a:r>
            <a:endParaRPr lang="en-GB" sz="1200" b="0" u="none" kern="1200" dirty="0" smtClean="0">
              <a:solidFill>
                <a:schemeClr val="tx1"/>
              </a:solidFill>
              <a:effectLst/>
              <a:latin typeface="+mn-lt"/>
              <a:ea typeface="+mn-ea"/>
              <a:cs typeface="+mn-cs"/>
            </a:endParaRPr>
          </a:p>
          <a:p>
            <a:endParaRPr lang="en-GB" b="0" i="0" u="none" dirty="0"/>
          </a:p>
        </p:txBody>
      </p:sp>
    </p:spTree>
    <p:extLst>
      <p:ext uri="{BB962C8B-B14F-4D97-AF65-F5344CB8AC3E}">
        <p14:creationId xmlns:p14="http://schemas.microsoft.com/office/powerpoint/2010/main" val="3813590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a:t>
            </a:r>
          </a:p>
          <a:p>
            <a:pPr>
              <a:defRPr/>
            </a:pPr>
            <a:r>
              <a:rPr lang="en-US" dirty="0" err="1" smtClean="0"/>
              <a:t>Kolmandik</a:t>
            </a:r>
            <a:r>
              <a:rPr lang="en-US" dirty="0" smtClean="0"/>
              <a:t> HIV </a:t>
            </a:r>
            <a:r>
              <a:rPr lang="et-EE" dirty="0" smtClean="0"/>
              <a:t>juhtudest </a:t>
            </a:r>
            <a:r>
              <a:rPr lang="en-US" dirty="0" smtClean="0"/>
              <a:t>on </a:t>
            </a:r>
            <a:r>
              <a:rPr lang="en-US" dirty="0" err="1" smtClean="0"/>
              <a:t>avastatud</a:t>
            </a:r>
            <a:r>
              <a:rPr lang="en-US" dirty="0" smtClean="0"/>
              <a:t> </a:t>
            </a:r>
            <a:r>
              <a:rPr lang="en-US" dirty="0" err="1" smtClean="0"/>
              <a:t>naiste</a:t>
            </a:r>
            <a:r>
              <a:rPr lang="en-US" dirty="0" smtClean="0"/>
              <a:t> seas, </a:t>
            </a:r>
            <a:r>
              <a:rPr lang="en-US" dirty="0" err="1" smtClean="0"/>
              <a:t>kokku</a:t>
            </a:r>
            <a:r>
              <a:rPr lang="en-US" dirty="0" smtClean="0"/>
              <a:t> on HIV </a:t>
            </a:r>
            <a:r>
              <a:rPr lang="en-US" dirty="0" err="1" smtClean="0"/>
              <a:t>diagnoositud</a:t>
            </a:r>
            <a:r>
              <a:rPr lang="en-US" dirty="0" smtClean="0"/>
              <a:t> </a:t>
            </a:r>
            <a:r>
              <a:rPr lang="et-EE" dirty="0" smtClean="0"/>
              <a:t>3 049 </a:t>
            </a:r>
            <a:r>
              <a:rPr lang="en-US" dirty="0" err="1" smtClean="0"/>
              <a:t>naisel</a:t>
            </a:r>
            <a:r>
              <a:rPr lang="et-EE" dirty="0" smtClean="0"/>
              <a:t>.</a:t>
            </a:r>
            <a:r>
              <a:rPr lang="en-US" dirty="0" smtClean="0"/>
              <a:t> </a:t>
            </a:r>
            <a:r>
              <a:rPr lang="et-EE" dirty="0" smtClean="0"/>
              <a:t>2001. aastaga võrreldes on uute juhtude absoluutarv </a:t>
            </a:r>
            <a:r>
              <a:rPr lang="en-US" dirty="0" err="1" smtClean="0"/>
              <a:t>naiste</a:t>
            </a:r>
            <a:r>
              <a:rPr lang="et-EE" dirty="0" smtClean="0"/>
              <a:t> seas langenud </a:t>
            </a:r>
            <a:r>
              <a:rPr lang="en-US" dirty="0" smtClean="0"/>
              <a:t>70</a:t>
            </a:r>
            <a:r>
              <a:rPr lang="et-EE" dirty="0" smtClean="0"/>
              <a:t>%</a:t>
            </a:r>
            <a:r>
              <a:rPr lang="en-US" dirty="0" smtClean="0"/>
              <a:t>. </a:t>
            </a:r>
            <a:r>
              <a:rPr lang="et-EE" dirty="0" smtClean="0"/>
              <a:t> </a:t>
            </a:r>
            <a:r>
              <a:rPr lang="en-US" dirty="0" err="1" smtClean="0"/>
              <a:t>Naised</a:t>
            </a:r>
            <a:r>
              <a:rPr lang="en-US" dirty="0" smtClean="0"/>
              <a:t> </a:t>
            </a:r>
            <a:r>
              <a:rPr lang="en-US" dirty="0" err="1" smtClean="0"/>
              <a:t>raporteerivad</a:t>
            </a:r>
            <a:r>
              <a:rPr lang="en-US" dirty="0" smtClean="0"/>
              <a:t> </a:t>
            </a:r>
            <a:r>
              <a:rPr lang="en-US" dirty="0" err="1" smtClean="0"/>
              <a:t>enamasti</a:t>
            </a:r>
            <a:r>
              <a:rPr lang="en-US" dirty="0" smtClean="0"/>
              <a:t> </a:t>
            </a:r>
            <a:r>
              <a:rPr lang="en-US" dirty="0" err="1" smtClean="0"/>
              <a:t>heteroseksuaalsel</a:t>
            </a:r>
            <a:r>
              <a:rPr lang="en-US" dirty="0" smtClean="0"/>
              <a:t> </a:t>
            </a:r>
            <a:r>
              <a:rPr lang="en-US" dirty="0" err="1" smtClean="0"/>
              <a:t>teel</a:t>
            </a:r>
            <a:r>
              <a:rPr lang="en-US" dirty="0" smtClean="0"/>
              <a:t> </a:t>
            </a:r>
            <a:r>
              <a:rPr lang="en-US" dirty="0" err="1" smtClean="0"/>
              <a:t>nakatumist</a:t>
            </a:r>
            <a:r>
              <a:rPr lang="en-US" dirty="0" smtClean="0"/>
              <a:t>. </a:t>
            </a:r>
            <a:r>
              <a:rPr lang="en-US" dirty="0" err="1" smtClean="0"/>
              <a:t>Oluline</a:t>
            </a:r>
            <a:r>
              <a:rPr lang="en-US" dirty="0" smtClean="0"/>
              <a:t> </a:t>
            </a:r>
            <a:r>
              <a:rPr lang="en-US" dirty="0" err="1" smtClean="0"/>
              <a:t>riskirühm</a:t>
            </a:r>
            <a:r>
              <a:rPr lang="en-US" dirty="0" smtClean="0"/>
              <a:t> </a:t>
            </a:r>
            <a:r>
              <a:rPr lang="en-US" dirty="0" err="1" smtClean="0"/>
              <a:t>HIVi</a:t>
            </a:r>
            <a:r>
              <a:rPr lang="en-US" dirty="0" smtClean="0"/>
              <a:t> </a:t>
            </a:r>
            <a:r>
              <a:rPr lang="en-US" dirty="0" err="1" smtClean="0"/>
              <a:t>nakatumiseks</a:t>
            </a:r>
            <a:r>
              <a:rPr lang="en-US" dirty="0" smtClean="0"/>
              <a:t> </a:t>
            </a:r>
            <a:r>
              <a:rPr lang="en-US" dirty="0" err="1" smtClean="0"/>
              <a:t>Eestis</a:t>
            </a:r>
            <a:r>
              <a:rPr lang="en-US" dirty="0" smtClean="0"/>
              <a:t> on </a:t>
            </a:r>
            <a:r>
              <a:rPr lang="en-US" dirty="0" err="1" smtClean="0"/>
              <a:t>praegu</a:t>
            </a:r>
            <a:r>
              <a:rPr lang="en-US" dirty="0" smtClean="0"/>
              <a:t> </a:t>
            </a:r>
            <a:r>
              <a:rPr lang="en-US" dirty="0" err="1" smtClean="0"/>
              <a:t>narkootikume</a:t>
            </a:r>
            <a:r>
              <a:rPr lang="en-US" dirty="0" smtClean="0"/>
              <a:t> </a:t>
            </a:r>
            <a:r>
              <a:rPr lang="en-US" dirty="0" err="1" smtClean="0"/>
              <a:t>süstivate</a:t>
            </a:r>
            <a:r>
              <a:rPr lang="en-US" dirty="0" smtClean="0"/>
              <a:t> </a:t>
            </a:r>
            <a:r>
              <a:rPr lang="en-US" dirty="0" err="1" smtClean="0"/>
              <a:t>või</a:t>
            </a:r>
            <a:r>
              <a:rPr lang="en-US" dirty="0" smtClean="0"/>
              <a:t> </a:t>
            </a:r>
            <a:r>
              <a:rPr lang="en-US" dirty="0" err="1" smtClean="0"/>
              <a:t>kunagi</a:t>
            </a:r>
            <a:r>
              <a:rPr lang="en-US" dirty="0" smtClean="0"/>
              <a:t> </a:t>
            </a:r>
            <a:r>
              <a:rPr lang="en-US" dirty="0" err="1" smtClean="0"/>
              <a:t>elus</a:t>
            </a:r>
            <a:r>
              <a:rPr lang="en-US" dirty="0" smtClean="0"/>
              <a:t> </a:t>
            </a:r>
            <a:r>
              <a:rPr lang="en-US" dirty="0" err="1" smtClean="0"/>
              <a:t>süstinud</a:t>
            </a:r>
            <a:r>
              <a:rPr lang="en-US" dirty="0" smtClean="0"/>
              <a:t> </a:t>
            </a:r>
            <a:r>
              <a:rPr lang="en-US" dirty="0" err="1" smtClean="0"/>
              <a:t>meeste</a:t>
            </a:r>
            <a:r>
              <a:rPr lang="en-US" dirty="0" smtClean="0"/>
              <a:t> </a:t>
            </a:r>
            <a:r>
              <a:rPr lang="en-US" dirty="0" err="1" smtClean="0"/>
              <a:t>naissoost</a:t>
            </a:r>
            <a:r>
              <a:rPr lang="en-US" dirty="0" smtClean="0"/>
              <a:t> </a:t>
            </a:r>
            <a:r>
              <a:rPr lang="en-US" dirty="0" err="1" smtClean="0"/>
              <a:t>seksuaalpartnerid</a:t>
            </a:r>
            <a:r>
              <a:rPr lang="en-US" dirty="0" smtClean="0"/>
              <a:t>. </a:t>
            </a:r>
          </a:p>
          <a:p>
            <a:pPr>
              <a:defRPr/>
            </a:pPr>
            <a:endParaRPr lang="en-GB" dirty="0">
              <a:solidFill>
                <a:srgbClr val="FF0000"/>
              </a:solidFill>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Translation:</a:t>
            </a:r>
          </a:p>
          <a:p>
            <a:r>
              <a:rPr lang="en-GB" sz="1200" b="0" i="0" kern="1200" dirty="0" smtClean="0">
                <a:solidFill>
                  <a:schemeClr val="tx1"/>
                </a:solidFill>
                <a:effectLst/>
                <a:latin typeface="+mn-lt"/>
                <a:ea typeface="+mn-ea"/>
                <a:cs typeface="+mn-cs"/>
              </a:rPr>
              <a:t>Title: </a:t>
            </a:r>
            <a:r>
              <a:rPr lang="et-EE" sz="1200" b="0" i="0" kern="1200" dirty="0" smtClean="0">
                <a:solidFill>
                  <a:schemeClr val="tx1"/>
                </a:solidFill>
                <a:effectLst/>
                <a:latin typeface="+mn-lt"/>
                <a:ea typeface="+mn-ea"/>
                <a:cs typeface="+mn-cs"/>
              </a:rPr>
              <a:t>Mode of transmission among newly diagnosed </a:t>
            </a:r>
            <a:r>
              <a:rPr lang="en-GB" sz="1200" b="0" i="0" kern="1200" dirty="0" smtClean="0">
                <a:solidFill>
                  <a:schemeClr val="tx1"/>
                </a:solidFill>
                <a:effectLst/>
                <a:latin typeface="+mn-lt"/>
                <a:ea typeface="+mn-ea"/>
                <a:cs typeface="+mn-cs"/>
              </a:rPr>
              <a:t>female</a:t>
            </a:r>
            <a:r>
              <a:rPr lang="et-EE" sz="1200" b="0" i="0" kern="1200" dirty="0" smtClean="0">
                <a:solidFill>
                  <a:schemeClr val="tx1"/>
                </a:solidFill>
                <a:effectLst/>
                <a:latin typeface="+mn-lt"/>
                <a:ea typeface="+mn-ea"/>
                <a:cs typeface="+mn-cs"/>
              </a:rPr>
              <a:t> HIV cases, 2010-2015</a:t>
            </a: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Source: </a:t>
            </a:r>
            <a:r>
              <a:rPr lang="et-EE" sz="1200" b="0" u="none" kern="1200" dirty="0" smtClean="0">
                <a:solidFill>
                  <a:schemeClr val="tx1"/>
                </a:solidFill>
                <a:effectLst/>
                <a:latin typeface="+mn-lt"/>
                <a:ea typeface="+mn-ea"/>
                <a:cs typeface="+mn-cs"/>
                <a:hlinkClick r:id="rId3"/>
              </a:rPr>
              <a:t>https://intra.tai.ee//images/prints/documents/14605466247_HIV_in_Estonia_2016.pdf</a:t>
            </a:r>
            <a:endParaRPr lang="en-GB" sz="1200" b="0" u="none" kern="1200" dirty="0" smtClean="0">
              <a:solidFill>
                <a:schemeClr val="tx1"/>
              </a:solidFill>
              <a:effectLst/>
              <a:latin typeface="+mn-lt"/>
              <a:ea typeface="+mn-ea"/>
              <a:cs typeface="+mn-cs"/>
            </a:endParaRPr>
          </a:p>
          <a:p>
            <a:endParaRPr lang="en-GB" b="0" i="0" u="none" dirty="0"/>
          </a:p>
        </p:txBody>
      </p:sp>
    </p:spTree>
    <p:extLst>
      <p:ext uri="{BB962C8B-B14F-4D97-AF65-F5344CB8AC3E}">
        <p14:creationId xmlns:p14="http://schemas.microsoft.com/office/powerpoint/2010/main" val="3813590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a:t>
            </a:r>
          </a:p>
          <a:p>
            <a:pPr>
              <a:defRPr/>
            </a:pPr>
            <a:r>
              <a:rPr lang="et-EE" dirty="0" smtClean="0"/>
              <a:t>Inimeste vanus, kellel HIV on diagnoositud, on stabiilselt kasvanud, seda nii meeste kui naiste seas</a:t>
            </a:r>
            <a:r>
              <a:rPr lang="en-US" dirty="0" smtClean="0"/>
              <a:t>. </a:t>
            </a:r>
            <a:r>
              <a:rPr lang="et-EE" dirty="0" smtClean="0"/>
              <a:t>Kui aastal 2010 oli keskmine vanus 31,6 aastat, siis aastal 2015 35,9 aastat. Positiivseks trendiks on HIVi juhtude vähenemine laste ja noorte seas. </a:t>
            </a:r>
            <a:r>
              <a:rPr lang="en-US" dirty="0" err="1" smtClean="0"/>
              <a:t>Kui</a:t>
            </a:r>
            <a:r>
              <a:rPr lang="en-US" dirty="0" smtClean="0"/>
              <a:t> </a:t>
            </a:r>
            <a:r>
              <a:rPr lang="et-EE" dirty="0" smtClean="0"/>
              <a:t>2001. aasta ehk epideemia kõrgpunkti diagnoositi 10–14- aastaste seas 31 ja 15–19-aastaste seas 560 HIVi juhtu</a:t>
            </a:r>
            <a:r>
              <a:rPr lang="en-US" dirty="0" smtClean="0"/>
              <a:t>, </a:t>
            </a:r>
            <a:r>
              <a:rPr lang="en-US" dirty="0" err="1" smtClean="0"/>
              <a:t>siis</a:t>
            </a:r>
            <a:r>
              <a:rPr lang="et-EE" dirty="0" smtClean="0"/>
              <a:t> 2015. aastal ei diagnoositud 10–14 aastaste seas mitte ühtegi uut juhtu ning 15–19 aastaste seas viis HIVi juhtu. </a:t>
            </a:r>
            <a:endParaRPr lang="en-US" dirty="0" smtClean="0"/>
          </a:p>
          <a:p>
            <a:pPr>
              <a:defRPr/>
            </a:pPr>
            <a:endParaRPr lang="en-US" dirty="0" smtClean="0"/>
          </a:p>
          <a:p>
            <a:pPr>
              <a:defRPr/>
            </a:pPr>
            <a:r>
              <a:rPr lang="et-EE" dirty="0" smtClean="0"/>
              <a:t>Vanemate kui 34-aastaste osakaal uute HIVi juhtude seas on tõusnud, samas absoluutarvud olid vahemikus 2006–2015 suhteliselt stabiilsed (meeste seas pigem langenud). Meeste ja naiste keskmine vanus on kuue aasta jooksul enamvähem võrdsustunud. Vanuse tõusu üheks põhjuseks on narkootikume süstivate inimeste (ja ilmselt ka nende seksuaalpartnerite) keskmise vanuse tõus ja uute süstijate keskmise vanuse mõningane tõus. </a:t>
            </a:r>
            <a:endParaRPr lang="en-US" dirty="0" smtClean="0"/>
          </a:p>
          <a:p>
            <a:pPr>
              <a:defRPr/>
            </a:pPr>
            <a:endParaRPr lang="en-GB" dirty="0" smtClean="0"/>
          </a:p>
          <a:p>
            <a:r>
              <a:rPr lang="en-GB" sz="1200" b="0" i="0" kern="1200" dirty="0" smtClean="0">
                <a:solidFill>
                  <a:schemeClr val="tx1"/>
                </a:solidFill>
                <a:effectLst/>
                <a:latin typeface="+mn-lt"/>
                <a:ea typeface="+mn-ea"/>
                <a:cs typeface="+mn-cs"/>
              </a:rPr>
              <a:t>Translation:</a:t>
            </a:r>
          </a:p>
          <a:p>
            <a:r>
              <a:rPr lang="en-GB" sz="1200" b="0" i="0" kern="1200" dirty="0" smtClean="0">
                <a:solidFill>
                  <a:schemeClr val="tx1"/>
                </a:solidFill>
                <a:effectLst/>
                <a:latin typeface="+mn-lt"/>
                <a:ea typeface="+mn-ea"/>
                <a:cs typeface="+mn-cs"/>
              </a:rPr>
              <a:t>Title: </a:t>
            </a:r>
            <a:r>
              <a:rPr lang="et-EE" sz="1200" b="0" i="0" kern="1200" dirty="0" smtClean="0">
                <a:solidFill>
                  <a:schemeClr val="tx1"/>
                </a:solidFill>
                <a:effectLst/>
                <a:latin typeface="+mn-lt"/>
                <a:ea typeface="+mn-ea"/>
                <a:cs typeface="+mn-cs"/>
              </a:rPr>
              <a:t>Number of newly diagnosed male HIV cases by age groups, 2000-2015</a:t>
            </a: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Source:</a:t>
            </a:r>
            <a:r>
              <a:rPr lang="en-GB" sz="1200" b="0" i="0" kern="1200" baseline="0" dirty="0" smtClean="0">
                <a:solidFill>
                  <a:schemeClr val="tx1"/>
                </a:solidFill>
                <a:effectLst/>
                <a:latin typeface="+mn-lt"/>
                <a:ea typeface="+mn-ea"/>
                <a:cs typeface="+mn-cs"/>
              </a:rPr>
              <a:t> </a:t>
            </a:r>
            <a:r>
              <a:rPr lang="et-EE" sz="1200" b="0" u="sng" kern="1200" dirty="0" smtClean="0">
                <a:solidFill>
                  <a:schemeClr val="tx1"/>
                </a:solidFill>
                <a:effectLst/>
                <a:latin typeface="+mn-lt"/>
                <a:ea typeface="+mn-ea"/>
                <a:cs typeface="+mn-cs"/>
                <a:hlinkClick r:id="rId3"/>
              </a:rPr>
              <a:t>https://intra.tai.ee//images/prints/documents/14605466247_HIV_in_Estonia_2016.pdf</a:t>
            </a:r>
            <a:r>
              <a:rPr lang="et-EE" sz="1200" b="0" kern="1200" dirty="0" smtClean="0">
                <a:solidFill>
                  <a:schemeClr val="tx1"/>
                </a:solidFill>
                <a:effectLst/>
                <a:latin typeface="+mn-lt"/>
                <a:ea typeface="+mn-ea"/>
                <a:cs typeface="+mn-cs"/>
              </a:rPr>
              <a:t> </a:t>
            </a:r>
            <a:endParaRPr lang="en-GB" sz="1200" b="0" kern="1200" dirty="0" smtClean="0">
              <a:solidFill>
                <a:schemeClr val="tx1"/>
              </a:solidFill>
              <a:effectLst/>
              <a:latin typeface="+mn-lt"/>
              <a:ea typeface="+mn-ea"/>
              <a:cs typeface="+mn-cs"/>
            </a:endParaRPr>
          </a:p>
          <a:p>
            <a:endParaRPr lang="en-GB" b="0" i="0" dirty="0"/>
          </a:p>
        </p:txBody>
      </p:sp>
    </p:spTree>
    <p:extLst>
      <p:ext uri="{BB962C8B-B14F-4D97-AF65-F5344CB8AC3E}">
        <p14:creationId xmlns:p14="http://schemas.microsoft.com/office/powerpoint/2010/main" val="2924918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a:t>
            </a:r>
          </a:p>
          <a:p>
            <a:pPr>
              <a:defRPr/>
            </a:pPr>
            <a:r>
              <a:rPr lang="et-EE" dirty="0" smtClean="0"/>
              <a:t>Viimasel viiel aastal on uute juhtude seas naiste osakaal 15–24- aastaste vanuserühmas olnud kõrgem kui meeste seas, samas absoluutarvudes on juhud selles vanuserühmas väga väikesed (2015. aastal 9 meest ja 20 naist).</a:t>
            </a:r>
            <a:endParaRPr lang="en-US" dirty="0" smtClean="0"/>
          </a:p>
          <a:p>
            <a:pPr>
              <a:defRPr/>
            </a:pPr>
            <a:endParaRPr lang="en-GB" b="0" i="0" dirty="0" smtClean="0"/>
          </a:p>
          <a:p>
            <a:r>
              <a:rPr lang="en-GB" sz="1200" b="0" i="0" kern="1200" dirty="0" smtClean="0">
                <a:solidFill>
                  <a:schemeClr val="tx1"/>
                </a:solidFill>
                <a:effectLst/>
                <a:latin typeface="+mn-lt"/>
                <a:ea typeface="+mn-ea"/>
                <a:cs typeface="+mn-cs"/>
              </a:rPr>
              <a:t>Translation:</a:t>
            </a:r>
          </a:p>
          <a:p>
            <a:r>
              <a:rPr lang="en-GB" sz="1200" b="0" i="0" kern="1200" dirty="0" smtClean="0">
                <a:solidFill>
                  <a:schemeClr val="tx1"/>
                </a:solidFill>
                <a:effectLst/>
                <a:latin typeface="+mn-lt"/>
                <a:ea typeface="+mn-ea"/>
                <a:cs typeface="+mn-cs"/>
              </a:rPr>
              <a:t>Title: </a:t>
            </a:r>
            <a:r>
              <a:rPr lang="et-EE" sz="1200" b="0" i="0" kern="1200" dirty="0" smtClean="0">
                <a:solidFill>
                  <a:schemeClr val="tx1"/>
                </a:solidFill>
                <a:effectLst/>
                <a:latin typeface="+mn-lt"/>
                <a:ea typeface="+mn-ea"/>
                <a:cs typeface="+mn-cs"/>
              </a:rPr>
              <a:t>Number of newly diagnosed </a:t>
            </a:r>
            <a:r>
              <a:rPr lang="en-GB" sz="1200" b="0" i="0" kern="1200" dirty="0" err="1" smtClean="0">
                <a:solidFill>
                  <a:schemeClr val="tx1"/>
                </a:solidFill>
                <a:effectLst/>
                <a:latin typeface="+mn-lt"/>
                <a:ea typeface="+mn-ea"/>
                <a:cs typeface="+mn-cs"/>
              </a:rPr>
              <a:t>fe</a:t>
            </a:r>
            <a:r>
              <a:rPr lang="et-EE" sz="1200" b="0" i="0" kern="1200" dirty="0" smtClean="0">
                <a:solidFill>
                  <a:schemeClr val="tx1"/>
                </a:solidFill>
                <a:effectLst/>
                <a:latin typeface="+mn-lt"/>
                <a:ea typeface="+mn-ea"/>
                <a:cs typeface="+mn-cs"/>
              </a:rPr>
              <a:t>male HIV cases by age groups, 2000-2015</a:t>
            </a: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Source:</a:t>
            </a:r>
            <a:r>
              <a:rPr lang="en-GB" sz="1200" b="0" i="0" kern="1200" baseline="0" dirty="0" smtClean="0">
                <a:solidFill>
                  <a:schemeClr val="tx1"/>
                </a:solidFill>
                <a:effectLst/>
                <a:latin typeface="+mn-lt"/>
                <a:ea typeface="+mn-ea"/>
                <a:cs typeface="+mn-cs"/>
              </a:rPr>
              <a:t> </a:t>
            </a:r>
            <a:r>
              <a:rPr lang="et-EE" sz="1200" b="0" u="sng" kern="1200" dirty="0" smtClean="0">
                <a:solidFill>
                  <a:schemeClr val="tx1"/>
                </a:solidFill>
                <a:effectLst/>
                <a:latin typeface="+mn-lt"/>
                <a:ea typeface="+mn-ea"/>
                <a:cs typeface="+mn-cs"/>
                <a:hlinkClick r:id="rId3"/>
              </a:rPr>
              <a:t>https://intra.tai.ee//images/prints/documents/14605466247_HIV_in_Estonia_2016.pdf</a:t>
            </a:r>
            <a:r>
              <a:rPr lang="et-EE" sz="1200" b="0" kern="1200" dirty="0" smtClean="0">
                <a:solidFill>
                  <a:schemeClr val="tx1"/>
                </a:solidFill>
                <a:effectLst/>
                <a:latin typeface="+mn-lt"/>
                <a:ea typeface="+mn-ea"/>
                <a:cs typeface="+mn-cs"/>
              </a:rPr>
              <a:t> </a:t>
            </a:r>
            <a:endParaRPr lang="en-GB" sz="1200" b="0" kern="1200" dirty="0" smtClean="0">
              <a:solidFill>
                <a:schemeClr val="tx1"/>
              </a:solidFill>
              <a:effectLst/>
              <a:latin typeface="+mn-lt"/>
              <a:ea typeface="+mn-ea"/>
              <a:cs typeface="+mn-cs"/>
            </a:endParaRPr>
          </a:p>
          <a:p>
            <a:endParaRPr lang="en-GB" b="0" i="0" dirty="0"/>
          </a:p>
        </p:txBody>
      </p:sp>
    </p:spTree>
    <p:extLst>
      <p:ext uri="{BB962C8B-B14F-4D97-AF65-F5344CB8AC3E}">
        <p14:creationId xmlns:p14="http://schemas.microsoft.com/office/powerpoint/2010/main" val="2924918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Jutt</a:t>
            </a:r>
          </a:p>
          <a:p>
            <a:r>
              <a:rPr lang="et-EE" dirty="0"/>
              <a:t>Minu tänane loeng hõlmab mitmeid teemasid, et näidata tungivat vajadust HIV-testimise järele. Kuidas me saame seda kõige tõhusamalt saavutada, pannes rõhku eriti indikaatorhaigustele suunatud testimisele ning kaaluda mõningaid patsientide ja personaliga seotud küsimusi? </a:t>
            </a:r>
          </a:p>
        </p:txBody>
      </p:sp>
    </p:spTree>
    <p:extLst>
      <p:ext uri="{BB962C8B-B14F-4D97-AF65-F5344CB8AC3E}">
        <p14:creationId xmlns:p14="http://schemas.microsoft.com/office/powerpoint/2010/main" val="798148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Jutt</a:t>
            </a:r>
          </a:p>
          <a:p>
            <a:r>
              <a:rPr lang="et-EE" dirty="0"/>
              <a:t>Niisiis, miks on nii oluline HIV-testimist suurendada?</a:t>
            </a:r>
          </a:p>
        </p:txBody>
      </p:sp>
    </p:spTree>
    <p:extLst>
      <p:ext uri="{BB962C8B-B14F-4D97-AF65-F5344CB8AC3E}">
        <p14:creationId xmlns:p14="http://schemas.microsoft.com/office/powerpoint/2010/main" val="3455347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Jutt</a:t>
            </a:r>
          </a:p>
          <a:p>
            <a:r>
              <a:rPr lang="et-EE" dirty="0"/>
              <a:t>Niisiis, miks on nii oluline HIV-testimist suurendada?</a:t>
            </a:r>
          </a:p>
        </p:txBody>
      </p:sp>
    </p:spTree>
    <p:extLst>
      <p:ext uri="{BB962C8B-B14F-4D97-AF65-F5344CB8AC3E}">
        <p14:creationId xmlns:p14="http://schemas.microsoft.com/office/powerpoint/2010/main" val="3455347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latin typeface="Calibri" panose="020F0502020204030204" pitchFamily="34" charset="0"/>
              </a:rPr>
              <a:t>Jutt</a:t>
            </a:r>
          </a:p>
          <a:p>
            <a:r>
              <a:rPr lang="et-EE" dirty="0">
                <a:latin typeface="Calibri" panose="020F0502020204030204" pitchFamily="34" charset="0"/>
              </a:rPr>
              <a:t>HIVi diagnoosimine on oluline kolmel peamisel põhjusel.</a:t>
            </a:r>
          </a:p>
          <a:p>
            <a:r>
              <a:rPr lang="et-EE" dirty="0">
                <a:latin typeface="Calibri" panose="020F0502020204030204" pitchFamily="34" charset="0"/>
              </a:rPr>
              <a:t>Esimene on otsene kasu inimese tervisele. Peale diagnoosimist saavad nad väga efektiivset ravi ja seega välditakse märkimisväärset haigestumust ja surma.</a:t>
            </a:r>
          </a:p>
          <a:p>
            <a:r>
              <a:rPr lang="et-EE" dirty="0">
                <a:latin typeface="Calibri" panose="020F0502020204030204" pitchFamily="34" charset="0"/>
              </a:rPr>
              <a:t>Teine on vähendada edasist partneritele ülekandumist. Peale HIVi diagnoosimist muudavad inimesed sageli riski vähendamiseks oma käitumist. Lisaks sellele, kui inimene hakkab ravi saama ja saavutab mittesedastatava viiruskoormuse, siis loetakse teda oma seksuaalpartneritele mittenakkuslikuks. </a:t>
            </a:r>
          </a:p>
          <a:p>
            <a:r>
              <a:rPr lang="et-EE" dirty="0">
                <a:latin typeface="Calibri" panose="020F0502020204030204" pitchFamily="34" charset="0"/>
              </a:rPr>
              <a:t>Varane diagnoosimine vähendab ka tervishoiukulusid, sest see väldib ravimata HIViga kaasnevat haigestumust ja väldib seega ravimata HIViga kaasnevate komplikatsioonide ravist tulenevaid kulusid. </a:t>
            </a:r>
          </a:p>
          <a:p>
            <a:endParaRPr lang="et-EE" b="1" dirty="0"/>
          </a:p>
        </p:txBody>
      </p:sp>
      <p:sp>
        <p:nvSpPr>
          <p:cNvPr id="4" name="Slide Number Placeholder 3"/>
          <p:cNvSpPr>
            <a:spLocks noGrp="1"/>
          </p:cNvSpPr>
          <p:nvPr>
            <p:ph type="sldNum" sz="quarter" idx="10"/>
          </p:nvPr>
        </p:nvSpPr>
        <p:spPr/>
        <p:txBody>
          <a:bodyPr/>
          <a:lstStyle/>
          <a:p>
            <a:fld id="{E19BBA69-F71B-400F-8057-BFFCF0B37730}" type="slidenum">
              <a:rPr lang="en-GB" smtClean="0"/>
              <a:pPr/>
              <a:t>22</a:t>
            </a:fld>
            <a:endParaRPr lang="et-EE" dirty="0"/>
          </a:p>
        </p:txBody>
      </p:sp>
    </p:spTree>
    <p:extLst>
      <p:ext uri="{BB962C8B-B14F-4D97-AF65-F5344CB8AC3E}">
        <p14:creationId xmlns:p14="http://schemas.microsoft.com/office/powerpoint/2010/main" val="1095638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Jutt</a:t>
            </a:r>
          </a:p>
          <a:p>
            <a:r>
              <a:rPr lang="et-EE" dirty="0"/>
              <a:t>Seega peaks suurenenud HIV-testimisega kaasnema suurem arv HIVi diagnoosimisi, millega omakorda kaasneks nii oma olukorrast mitteteadlike inimeste väiksem arv kui ka nakkuse hilises staadiumis avastatud inimeste arvu vähenemine. </a:t>
            </a:r>
          </a:p>
          <a:p>
            <a:endParaRPr lang="et-EE" dirty="0"/>
          </a:p>
          <a:p>
            <a:endParaRPr lang="et-EE" dirty="0"/>
          </a:p>
        </p:txBody>
      </p:sp>
    </p:spTree>
    <p:extLst>
      <p:ext uri="{BB962C8B-B14F-4D97-AF65-F5344CB8AC3E}">
        <p14:creationId xmlns:p14="http://schemas.microsoft.com/office/powerpoint/2010/main" val="1095638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a:t>Jutt</a:t>
            </a:r>
          </a:p>
          <a:p>
            <a:r>
              <a:rPr lang="et-EE"/>
              <a:t>Vaatame esmalt andmeid nende inimeste osakaalu kohta, kellel on HIV, kuid kes pole oma seisundist teadlikud. </a:t>
            </a:r>
          </a:p>
          <a:p>
            <a:endParaRPr lang="et-EE" dirty="0"/>
          </a:p>
          <a:p>
            <a:endParaRPr lang="et-EE" dirty="0"/>
          </a:p>
        </p:txBody>
      </p:sp>
    </p:spTree>
    <p:extLst>
      <p:ext uri="{BB962C8B-B14F-4D97-AF65-F5344CB8AC3E}">
        <p14:creationId xmlns:p14="http://schemas.microsoft.com/office/powerpoint/2010/main" val="1166216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533" y="4748088"/>
            <a:ext cx="5438140" cy="4467701"/>
          </a:xfrm>
        </p:spPr>
        <p:txBody>
          <a:bodyPr/>
          <a:lstStyle/>
          <a:p>
            <a:r>
              <a:rPr lang="et-EE" sz="1200" kern="1200" dirty="0" smtClean="0">
                <a:solidFill>
                  <a:schemeClr val="tx1"/>
                </a:solidFill>
                <a:effectLst/>
                <a:latin typeface="+mn-lt"/>
                <a:ea typeface="+mn-ea"/>
                <a:cs typeface="+mn-cs"/>
              </a:rPr>
              <a:t>Diagnoosimata HIViga inimeste protsent</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Riigid, mille kohta on andmeid enne 2010. aastat</a:t>
            </a:r>
            <a:r>
              <a:rPr lang="et-EE" sz="1200" u="sng" kern="1200" dirty="0" smtClean="0">
                <a:solidFill>
                  <a:schemeClr val="tx1"/>
                </a:solidFill>
                <a:effectLst/>
                <a:latin typeface="+mn-lt"/>
                <a:ea typeface="+mn-ea"/>
                <a:cs typeface="+mn-cs"/>
              </a:rPr>
              <a:t> </a:t>
            </a:r>
            <a:r>
              <a:rPr lang="et-EE" sz="1200" kern="1200" dirty="0" smtClean="0">
                <a:solidFill>
                  <a:schemeClr val="tx1"/>
                </a:solidFill>
                <a:effectLst/>
                <a:latin typeface="+mn-lt"/>
                <a:ea typeface="+mn-ea"/>
                <a:cs typeface="+mn-cs"/>
              </a:rPr>
              <a:t>Tšehhi Vabariik</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Eesti</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Saksamaa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Poola</a:t>
            </a:r>
            <a:endParaRPr lang="da-DK" sz="1200" kern="1200" dirty="0" smtClean="0">
              <a:solidFill>
                <a:schemeClr val="tx1"/>
              </a:solidFill>
              <a:effectLst/>
              <a:latin typeface="+mn-lt"/>
              <a:ea typeface="+mn-ea"/>
              <a:cs typeface="+mn-cs"/>
            </a:endParaRPr>
          </a:p>
          <a:p>
            <a:r>
              <a:rPr lang="et-EE" sz="1200" u="sng" kern="1200" dirty="0" smtClean="0">
                <a:solidFill>
                  <a:schemeClr val="tx1"/>
                </a:solidFill>
                <a:effectLst/>
                <a:latin typeface="+mn-lt"/>
                <a:ea typeface="+mn-ea"/>
                <a:cs typeface="+mn-cs"/>
              </a:rPr>
              <a:t>Riigid andmetega enne 2010–2015</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Prantsusmaa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Gruusia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Holland</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Hispaania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Ühendkuningriik</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rPr>
              <a:t>J</a:t>
            </a:r>
            <a:endParaRPr lang="da-DK" sz="1200" kern="1200" dirty="0" smtClean="0">
              <a:solidFill>
                <a:schemeClr val="tx1"/>
              </a:solidFill>
              <a:effectLst/>
              <a:latin typeface="+mn-lt"/>
            </a:endParaRPr>
          </a:p>
          <a:p>
            <a:endParaRPr lang="da-DK" sz="1200" kern="1200" dirty="0" smtClean="0">
              <a:solidFill>
                <a:schemeClr val="tx1"/>
              </a:solidFill>
              <a:effectLst/>
              <a:latin typeface="+mn-lt"/>
            </a:endParaRPr>
          </a:p>
          <a:p>
            <a:r>
              <a:rPr lang="et-EE" sz="1200" kern="1200" dirty="0" smtClean="0">
                <a:solidFill>
                  <a:schemeClr val="tx1"/>
                </a:solidFill>
                <a:effectLst/>
                <a:latin typeface="+mn-lt"/>
              </a:rPr>
              <a:t>utt</a:t>
            </a:r>
            <a:endParaRPr lang="et-EE" sz="1200" kern="1200" dirty="0">
              <a:solidFill>
                <a:schemeClr val="tx1"/>
              </a:solidFill>
              <a:effectLst/>
              <a:latin typeface="+mn-lt"/>
            </a:endParaRPr>
          </a:p>
          <a:p>
            <a:r>
              <a:rPr lang="et-EE" sz="1200" kern="1200" dirty="0">
                <a:solidFill>
                  <a:schemeClr val="tx1"/>
                </a:solidFill>
                <a:effectLst/>
                <a:latin typeface="+mn-lt"/>
              </a:rPr>
              <a:t>Uuringud on näidanud, et enamik uutest HIVi</a:t>
            </a:r>
            <a:r>
              <a:rPr lang="et-EE" dirty="0"/>
              <a:t> </a:t>
            </a:r>
            <a:r>
              <a:rPr lang="et-EE" sz="1200" kern="1200" dirty="0">
                <a:solidFill>
                  <a:schemeClr val="tx1"/>
                </a:solidFill>
                <a:effectLst/>
                <a:latin typeface="+mn-lt"/>
              </a:rPr>
              <a:t>ülekandumistest võib pärineda inimestelt, kes ei ole oma HIV-nakkusest teadlikud.</a:t>
            </a:r>
            <a:r>
              <a:rPr lang="et-EE" dirty="0"/>
              <a:t> </a:t>
            </a:r>
            <a:r>
              <a:rPr lang="et-EE" sz="1200" kern="1200" dirty="0">
                <a:solidFill>
                  <a:schemeClr val="tx1"/>
                </a:solidFill>
                <a:effectLst/>
                <a:latin typeface="+mn-lt"/>
              </a:rPr>
              <a:t>See võib tuleneda suuremast nakatamisvõimest (kõrgendatud viiruskoormuse tõttu HIVi</a:t>
            </a:r>
            <a:r>
              <a:rPr lang="et-EE" dirty="0"/>
              <a:t> </a:t>
            </a:r>
            <a:r>
              <a:rPr lang="et-EE" sz="1200" kern="1200" dirty="0">
                <a:solidFill>
                  <a:schemeClr val="tx1"/>
                </a:solidFill>
                <a:effectLst/>
                <a:latin typeface="+mn-lt"/>
              </a:rPr>
              <a:t>serokonversioonil) ning sagedamast kõrgendatud riskiga käitumisest diagnoosimata isikute hulgas võrreldes</a:t>
            </a:r>
            <a:r>
              <a:rPr lang="et-EE" dirty="0"/>
              <a:t> </a:t>
            </a:r>
            <a:r>
              <a:rPr lang="et-EE" sz="1200" kern="1200" dirty="0">
                <a:solidFill>
                  <a:schemeClr val="tx1"/>
                </a:solidFill>
                <a:effectLst/>
                <a:latin typeface="+mn-lt"/>
              </a:rPr>
              <a:t>diagnoositud HIV-nakkusega isikutega. Diagnoosimata inimestel on samuti hilise</a:t>
            </a:r>
            <a:r>
              <a:rPr lang="et-EE" dirty="0"/>
              <a:t> </a:t>
            </a:r>
            <a:r>
              <a:rPr lang="et-EE" sz="1200" kern="1200" dirty="0">
                <a:solidFill>
                  <a:schemeClr val="tx1"/>
                </a:solidFill>
                <a:effectLst/>
                <a:latin typeface="+mn-lt"/>
              </a:rPr>
              <a:t>diagnoosimise oht ja nad ei pruugi õigeaegsest antiretroviirusravi alustamisest kasu saada.</a:t>
            </a:r>
            <a:r>
              <a:rPr lang="et-EE" dirty="0"/>
              <a:t> </a:t>
            </a:r>
            <a:r>
              <a:rPr lang="et-EE" sz="1200" kern="1200" dirty="0">
                <a:solidFill>
                  <a:schemeClr val="tx1"/>
                </a:solidFill>
                <a:effectLst/>
                <a:latin typeface="+mn-lt"/>
              </a:rPr>
              <a:t>Seetõttu on diagnoosimata HIV-positiivsete skriining</a:t>
            </a:r>
            <a:r>
              <a:rPr lang="et-EE" dirty="0"/>
              <a:t> </a:t>
            </a:r>
            <a:r>
              <a:rPr lang="et-EE" sz="1200" kern="1200" dirty="0">
                <a:solidFill>
                  <a:schemeClr val="tx1"/>
                </a:solidFill>
                <a:effectLst/>
                <a:latin typeface="+mn-lt"/>
              </a:rPr>
              <a:t>võtmeks HIVi ülekandumise vähendamisel ja suremuse vähendamisel</a:t>
            </a:r>
            <a:endParaRPr lang="et-EE" sz="1200" kern="1200" dirty="0">
              <a:solidFill>
                <a:schemeClr val="tx1"/>
              </a:solidFill>
              <a:effectLst/>
              <a:latin typeface="+mn-lt"/>
              <a:ea typeface="+mn-ea"/>
              <a:cs typeface="+mn-cs"/>
            </a:endParaRPr>
          </a:p>
          <a:p>
            <a:endParaRPr lang="et-EE" sz="1200" kern="1200" dirty="0">
              <a:solidFill>
                <a:schemeClr val="tx1"/>
              </a:solidFill>
              <a:effectLst/>
              <a:latin typeface="+mn-lt"/>
              <a:ea typeface="+mn-ea"/>
              <a:cs typeface="+mn-cs"/>
            </a:endParaRPr>
          </a:p>
          <a:p>
            <a:r>
              <a:rPr lang="et-EE" sz="1200" kern="1200" dirty="0">
                <a:solidFill>
                  <a:schemeClr val="tx1"/>
                </a:solidFill>
                <a:effectLst/>
                <a:latin typeface="+mn-lt"/>
              </a:rPr>
              <a:t>Hinnanguliselt on 1/3 HIV-nakkusega ELis elavaid inimesi oma HIV-seisundist teadmatuses ja mõnes Ida-Euroopa riigis tõuseb see osa 50%-ni. Diagnoosimata isikute tase varieerub erinevate kõrge riski</a:t>
            </a:r>
            <a:r>
              <a:rPr lang="et-EE" dirty="0"/>
              <a:t> </a:t>
            </a:r>
            <a:r>
              <a:rPr lang="et-EE" sz="1200" kern="1200" dirty="0">
                <a:solidFill>
                  <a:schemeClr val="tx1"/>
                </a:solidFill>
                <a:effectLst/>
                <a:latin typeface="+mn-lt"/>
              </a:rPr>
              <a:t>rühmade, nt MSM (meestega seksivad mehed) või PWID (süstivad narkomaanid) vahel,  kus teatud rühmad on suurema tõenäosusega mõjutatud. </a:t>
            </a:r>
          </a:p>
          <a:p>
            <a:endParaRPr lang="et-EE" sz="1200" kern="1200" dirty="0">
              <a:solidFill>
                <a:schemeClr val="tx1"/>
              </a:solidFill>
              <a:effectLst/>
              <a:latin typeface="+mn-lt"/>
              <a:ea typeface="+mn-ea"/>
              <a:cs typeface="+mn-cs"/>
            </a:endParaRPr>
          </a:p>
          <a:p>
            <a:r>
              <a:rPr lang="et-EE" sz="1200" kern="1200" dirty="0">
                <a:solidFill>
                  <a:schemeClr val="tx1"/>
                </a:solidFill>
                <a:effectLst/>
                <a:latin typeface="+mn-lt"/>
              </a:rPr>
              <a:t>Käesoleval kaardil näeme, et tumeda varjundiga diagnoosimata isikute suurem protsent kaldub Ida-Euroopa suunas. Ent andmed on siiani paljudes riikides piiratud, seetõttu on diagnoosimata isikute osa siiani laialdaselt teadmata. </a:t>
            </a:r>
            <a:endParaRPr lang="et-EE" sz="1200" kern="1200" dirty="0">
              <a:solidFill>
                <a:schemeClr val="tx1"/>
              </a:solidFill>
              <a:effectLst/>
              <a:latin typeface="+mn-lt"/>
              <a:ea typeface="+mn-ea"/>
              <a:cs typeface="+mn-cs"/>
            </a:endParaRPr>
          </a:p>
          <a:p>
            <a:endParaRPr lang="et-EE" sz="1200" kern="1200" dirty="0">
              <a:solidFill>
                <a:schemeClr val="tx1"/>
              </a:solidFill>
              <a:effectLst/>
              <a:latin typeface="+mn-lt"/>
              <a:ea typeface="+mn-ea"/>
              <a:cs typeface="+mn-cs"/>
            </a:endParaRPr>
          </a:p>
          <a:p>
            <a:r>
              <a:rPr lang="et-EE" sz="1200" kern="1200" dirty="0">
                <a:solidFill>
                  <a:schemeClr val="tx1"/>
                </a:solidFill>
                <a:effectLst/>
                <a:latin typeface="+mn-lt"/>
              </a:rPr>
              <a:t>Allikas: Supervie V. et al. Diagnoosimata HIV-epideemia Prantsusmaal ning selle HIVi skriiningu strateegiatesse kaasamine. </a:t>
            </a:r>
            <a:r>
              <a:rPr lang="et-EE" sz="1200" i="1" kern="1200" baseline="0" dirty="0">
                <a:solidFill>
                  <a:schemeClr val="tx1"/>
                </a:solidFill>
                <a:effectLst/>
                <a:latin typeface="+mn-lt"/>
              </a:rPr>
              <a:t>AIDS</a:t>
            </a:r>
            <a:r>
              <a:rPr lang="et-EE" sz="1200" i="0" kern="1200" baseline="0" dirty="0">
                <a:solidFill>
                  <a:schemeClr val="tx1"/>
                </a:solidFill>
                <a:effectLst/>
                <a:latin typeface="+mn-lt"/>
              </a:rPr>
              <a:t>, 2014 ; 28(12): 1797-1804.</a:t>
            </a:r>
            <a:endParaRPr lang="et-EE" dirty="0"/>
          </a:p>
          <a:p>
            <a:endParaRPr lang="et-EE" dirty="0"/>
          </a:p>
        </p:txBody>
      </p:sp>
    </p:spTree>
    <p:extLst>
      <p:ext uri="{BB962C8B-B14F-4D97-AF65-F5344CB8AC3E}">
        <p14:creationId xmlns:p14="http://schemas.microsoft.com/office/powerpoint/2010/main" val="2490323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533" y="4748088"/>
            <a:ext cx="5438140" cy="4467701"/>
          </a:xfrm>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sz="1200" i="0" dirty="0" smtClean="0">
                <a:solidFill>
                  <a:schemeClr val="tx1"/>
                </a:solidFill>
                <a:latin typeface="Calibri" panose="020F0502020204030204" pitchFamily="34" charset="0"/>
              </a:rPr>
              <a:t>Narration</a:t>
            </a:r>
          </a:p>
          <a:p>
            <a:pPr>
              <a:defRPr/>
            </a:pPr>
            <a:r>
              <a:rPr lang="en-GB" dirty="0">
                <a:solidFill>
                  <a:srgbClr val="FF0000"/>
                </a:solidFill>
              </a:rPr>
              <a:t>PLEASE PROVIDE NARRATION IN ESTONIAN</a:t>
            </a:r>
          </a:p>
          <a:p>
            <a:pPr marL="0" marR="0" indent="0" algn="l" defTabSz="912370" rtl="0" eaLnBrk="1" fontAlgn="auto" latinLnBrk="0" hangingPunct="1">
              <a:lnSpc>
                <a:spcPct val="100000"/>
              </a:lnSpc>
              <a:spcBef>
                <a:spcPts val="0"/>
              </a:spcBef>
              <a:spcAft>
                <a:spcPts val="0"/>
              </a:spcAft>
              <a:buClrTx/>
              <a:buSzTx/>
              <a:buFontTx/>
              <a:buNone/>
              <a:tabLst/>
              <a:defRPr/>
            </a:pPr>
            <a:endParaRPr lang="en-GB" sz="1200" i="0" dirty="0" smtClean="0">
              <a:solidFill>
                <a:schemeClr val="tx1"/>
              </a:solidFill>
              <a:latin typeface="Calibri" panose="020F0502020204030204" pitchFamily="34" charset="0"/>
            </a:endParaRPr>
          </a:p>
          <a:p>
            <a:pPr marL="0" marR="0" indent="0" algn="l" defTabSz="912370" rtl="0" eaLnBrk="1" fontAlgn="auto" latinLnBrk="0" hangingPunct="1">
              <a:lnSpc>
                <a:spcPct val="100000"/>
              </a:lnSpc>
              <a:spcBef>
                <a:spcPts val="0"/>
              </a:spcBef>
              <a:spcAft>
                <a:spcPts val="0"/>
              </a:spcAft>
              <a:buClrTx/>
              <a:buSzTx/>
              <a:buFontTx/>
              <a:buNone/>
              <a:tabLst/>
              <a:defRPr/>
            </a:pPr>
            <a:r>
              <a:rPr lang="en-GB" sz="1200" i="0" dirty="0" smtClean="0">
                <a:solidFill>
                  <a:schemeClr val="tx1"/>
                </a:solidFill>
                <a:latin typeface="Calibri" panose="020F0502020204030204" pitchFamily="34" charset="0"/>
              </a:rPr>
              <a:t>Need title in Estonian</a:t>
            </a:r>
          </a:p>
          <a:p>
            <a:pPr marL="0" marR="0" indent="0" algn="l" defTabSz="912370" rtl="0" eaLnBrk="1" fontAlgn="auto" latinLnBrk="0" hangingPunct="1">
              <a:lnSpc>
                <a:spcPct val="100000"/>
              </a:lnSpc>
              <a:spcBef>
                <a:spcPts val="0"/>
              </a:spcBef>
              <a:spcAft>
                <a:spcPts val="0"/>
              </a:spcAft>
              <a:buClrTx/>
              <a:buSzTx/>
              <a:buFontTx/>
              <a:buNone/>
              <a:tabLst/>
              <a:defRPr/>
            </a:pPr>
            <a:r>
              <a:rPr lang="en-GB" sz="1200" i="0" dirty="0" smtClean="0">
                <a:solidFill>
                  <a:schemeClr val="tx1"/>
                </a:solidFill>
                <a:latin typeface="Calibri" panose="020F0502020204030204" pitchFamily="34" charset="0"/>
              </a:rPr>
              <a:t>Translation:</a:t>
            </a:r>
          </a:p>
          <a:p>
            <a:pPr marL="0" marR="0" indent="0" algn="l" defTabSz="912370" rtl="0" eaLnBrk="1" fontAlgn="auto" latinLnBrk="0" hangingPunct="1">
              <a:lnSpc>
                <a:spcPct val="100000"/>
              </a:lnSpc>
              <a:spcBef>
                <a:spcPts val="0"/>
              </a:spcBef>
              <a:spcAft>
                <a:spcPts val="0"/>
              </a:spcAft>
              <a:buClrTx/>
              <a:buSzTx/>
              <a:buFontTx/>
              <a:buNone/>
              <a:tabLst/>
              <a:defRPr/>
            </a:pPr>
            <a:r>
              <a:rPr lang="en-GB" sz="1200" i="0" dirty="0" smtClean="0">
                <a:solidFill>
                  <a:schemeClr val="tx1"/>
                </a:solidFill>
                <a:latin typeface="Calibri" panose="020F0502020204030204" pitchFamily="34" charset="0"/>
              </a:rPr>
              <a:t>Title:</a:t>
            </a:r>
          </a:p>
          <a:p>
            <a:pPr marL="0" marR="0" indent="0" algn="l" defTabSz="912370" rtl="0" eaLnBrk="1" fontAlgn="auto" latinLnBrk="0" hangingPunct="1">
              <a:lnSpc>
                <a:spcPct val="100000"/>
              </a:lnSpc>
              <a:spcBef>
                <a:spcPts val="0"/>
              </a:spcBef>
              <a:spcAft>
                <a:spcPts val="0"/>
              </a:spcAft>
              <a:buClrTx/>
              <a:buSzTx/>
              <a:buFontTx/>
              <a:buNone/>
              <a:tabLst/>
              <a:defRPr/>
            </a:pPr>
            <a:r>
              <a:rPr lang="en-GB" sz="1200" i="0" dirty="0" smtClean="0">
                <a:solidFill>
                  <a:schemeClr val="tx1"/>
                </a:solidFill>
                <a:latin typeface="Calibri" panose="020F0502020204030204" pitchFamily="34" charset="0"/>
              </a:rPr>
              <a:t>Text: </a:t>
            </a:r>
            <a:r>
              <a:rPr lang="et-EE" sz="1200" i="0" dirty="0" smtClean="0">
                <a:solidFill>
                  <a:schemeClr val="tx1"/>
                </a:solidFill>
                <a:latin typeface="Calibri" panose="020F0502020204030204" pitchFamily="34" charset="0"/>
              </a:rPr>
              <a:t>UNAIDS estimated that in 2013 there were 6,900-11,000 PLHIV in Estonia and the prevalence among 15-49 yo was 1.3% (1.0-1.6%)</a:t>
            </a:r>
            <a:endParaRPr lang="en-GB" sz="1200" i="0" dirty="0" smtClean="0">
              <a:solidFill>
                <a:schemeClr val="tx1"/>
              </a:solidFill>
              <a:latin typeface="Calibri" panose="020F0502020204030204" pitchFamily="34" charset="0"/>
            </a:endParaRP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Source: </a:t>
            </a:r>
            <a:r>
              <a:rPr lang="et-EE" sz="1200" b="0" u="sng" kern="1200" dirty="0" smtClean="0">
                <a:solidFill>
                  <a:schemeClr val="tx1"/>
                </a:solidFill>
                <a:effectLst/>
                <a:latin typeface="+mn-lt"/>
                <a:ea typeface="+mn-ea"/>
                <a:cs typeface="+mn-cs"/>
                <a:hlinkClick r:id="rId3"/>
              </a:rPr>
              <a:t>http://www.unaids.org/sites/default/files/HIV2013Estimates_1990-2013_22July2014.xlsx</a:t>
            </a:r>
            <a:endParaRPr lang="en-GB" sz="1200" b="0" u="sng" kern="1200" dirty="0" smtClean="0">
              <a:solidFill>
                <a:schemeClr val="tx1"/>
              </a:solidFill>
              <a:effectLst/>
              <a:latin typeface="+mn-lt"/>
              <a:ea typeface="+mn-ea"/>
              <a:cs typeface="+mn-cs"/>
            </a:endParaRPr>
          </a:p>
          <a:p>
            <a:endParaRPr lang="en-GB" dirty="0"/>
          </a:p>
        </p:txBody>
      </p:sp>
    </p:spTree>
    <p:extLst>
      <p:ext uri="{BB962C8B-B14F-4D97-AF65-F5344CB8AC3E}">
        <p14:creationId xmlns:p14="http://schemas.microsoft.com/office/powerpoint/2010/main" val="2490323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3100" y="569913"/>
            <a:ext cx="3378200" cy="2533650"/>
          </a:xfrm>
          <a:ln/>
        </p:spPr>
      </p:sp>
      <p:sp>
        <p:nvSpPr>
          <p:cNvPr id="11267" name="Notes Placeholder 2"/>
          <p:cNvSpPr>
            <a:spLocks noGrp="1"/>
          </p:cNvSpPr>
          <p:nvPr>
            <p:ph type="body" idx="1"/>
          </p:nvPr>
        </p:nvSpPr>
        <p:spPr>
          <a:xfrm>
            <a:off x="590525" y="3235920"/>
            <a:ext cx="5832648" cy="6480720"/>
          </a:xfrm>
          <a:noFill/>
          <a:ln/>
        </p:spPr>
        <p:txBody>
          <a:bodyPr/>
          <a:lstStyle/>
          <a:p>
            <a:r>
              <a:rPr lang="et-EE" sz="1200" kern="1200" dirty="0" smtClean="0">
                <a:solidFill>
                  <a:schemeClr val="tx1"/>
                </a:solidFill>
                <a:effectLst/>
                <a:latin typeface="+mn-lt"/>
                <a:ea typeface="+mn-ea"/>
                <a:cs typeface="+mn-cs"/>
              </a:rPr>
              <a:t>34%</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HIV diagnoositutel ei ole diagnoosimise ajal registreeritud CD4 arvu</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66%</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uutest HIV diagnoositutel määratakse CD4 rakkude arv diagnoosimise hetkel</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49%</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diagnoositi hilises staadiumis nendest, kelle kohta on CD4 rakkude arv teada</a:t>
            </a:r>
            <a:endParaRPr lang="da-DK" sz="1200" kern="1200" dirty="0" smtClean="0">
              <a:solidFill>
                <a:schemeClr val="tx1"/>
              </a:solidFill>
              <a:effectLst/>
              <a:latin typeface="+mn-lt"/>
              <a:ea typeface="+mn-ea"/>
              <a:cs typeface="+mn-cs"/>
            </a:endParaRPr>
          </a:p>
          <a:p>
            <a:pPr>
              <a:defRPr/>
            </a:pPr>
            <a:endParaRPr lang="da-DK" sz="1000" dirty="0" smtClean="0">
              <a:solidFill>
                <a:prstClr val="black"/>
              </a:solidFill>
              <a:latin typeface="Calibri" panose="020F0502020204030204" pitchFamily="34" charset="0"/>
            </a:endParaRPr>
          </a:p>
          <a:p>
            <a:pPr>
              <a:defRPr/>
            </a:pPr>
            <a:r>
              <a:rPr lang="et-EE" sz="1000" dirty="0" smtClean="0">
                <a:solidFill>
                  <a:prstClr val="black"/>
                </a:solidFill>
                <a:latin typeface="Calibri" panose="020F0502020204030204" pitchFamily="34" charset="0"/>
              </a:rPr>
              <a:t>Jutt</a:t>
            </a:r>
            <a:endParaRPr lang="et-EE" sz="1000" dirty="0">
              <a:solidFill>
                <a:prstClr val="black"/>
              </a:solidFill>
              <a:latin typeface="Calibri" panose="020F0502020204030204" pitchFamily="34" charset="0"/>
            </a:endParaRPr>
          </a:p>
          <a:p>
            <a:pPr>
              <a:defRPr/>
            </a:pPr>
            <a:r>
              <a:rPr lang="et-EE" dirty="0"/>
              <a:t>2014. aastal diagnoositi saadaolevate andmete põhjal 22 Euroopa riigis (EL/EEA) peaaegu pool, st 47% kõigist HIVi juhtudest hilja – CD4 arvuga vähem kui 350.</a:t>
            </a:r>
            <a:r>
              <a:rPr lang="et-EE" sz="1000" dirty="0">
                <a:solidFill>
                  <a:prstClr val="black"/>
                </a:solidFill>
                <a:latin typeface="Calibri" panose="020F0502020204030204" pitchFamily="34" charset="0"/>
              </a:rPr>
              <a:t> Üle veerandil nendest, </a:t>
            </a:r>
            <a:r>
              <a:rPr lang="et-EE" sz="1000" dirty="0">
                <a:latin typeface="Calibri" panose="020F0502020204030204" pitchFamily="34" charset="0"/>
              </a:rPr>
              <a:t>27 protsendil, oli</a:t>
            </a:r>
            <a:r>
              <a:rPr lang="et-EE" dirty="0"/>
              <a:t>  </a:t>
            </a:r>
            <a:r>
              <a:rPr lang="et-EE" sz="1000" dirty="0">
                <a:solidFill>
                  <a:prstClr val="black"/>
                </a:solidFill>
                <a:latin typeface="Calibri" panose="020F0502020204030204" pitchFamily="34" charset="0"/>
              </a:rPr>
              <a:t>edasiarenenud HIV-nakkus, st CD4 arv diagnoosimisel väiksem kui 200. Kõigil neil isikutel on </a:t>
            </a:r>
            <a:r>
              <a:rPr lang="et-EE" sz="1000" dirty="0"/>
              <a:t>seetõttu suurenenud haigestumuse ja suremuse risk. </a:t>
            </a:r>
            <a:r>
              <a:rPr lang="et-EE" sz="1000" dirty="0">
                <a:solidFill>
                  <a:prstClr val="black"/>
                </a:solidFill>
                <a:latin typeface="Calibri" panose="020F0502020204030204" pitchFamily="34" charset="0"/>
              </a:rPr>
              <a:t>Ent käesolevalt slaidilt näete, et riikide vahel on oluline erinevus.</a:t>
            </a:r>
          </a:p>
          <a:p>
            <a:pPr>
              <a:defRPr/>
            </a:pPr>
            <a:r>
              <a:rPr lang="et-EE" sz="1000" u="sng" dirty="0">
                <a:solidFill>
                  <a:prstClr val="black"/>
                </a:solidFill>
                <a:latin typeface="Calibri" panose="020F0502020204030204" pitchFamily="34" charset="0"/>
              </a:rPr>
              <a:t>Täiendav teave</a:t>
            </a:r>
          </a:p>
          <a:p>
            <a:pPr>
              <a:defRPr/>
            </a:pPr>
            <a:r>
              <a:rPr lang="et-EE" sz="1000" b="1" dirty="0"/>
              <a:t>NB! Selles tabelis on esitatud 2013. aasta ANDMED, slaid on 2014. aastast</a:t>
            </a:r>
          </a:p>
          <a:p>
            <a:pPr rtl="0" eaLnBrk="1" fontAlgn="ctr" latinLnBrk="0" hangingPunct="1"/>
            <a:r>
              <a:rPr lang="et-EE" sz="1200" b="0" i="0" u="none" strike="noStrike" kern="1200" dirty="0">
                <a:solidFill>
                  <a:schemeClr val="tx1"/>
                </a:solidFill>
                <a:effectLst/>
                <a:latin typeface="+mn-lt"/>
              </a:rPr>
              <a:t>ELi riikide hiline diagnoosimine aastal </a:t>
            </a:r>
            <a:r>
              <a:rPr lang="et-EE" sz="1200" b="1" i="0" u="none" strike="noStrike" kern="1200" dirty="0">
                <a:solidFill>
                  <a:schemeClr val="tx1"/>
                </a:solidFill>
                <a:effectLst/>
                <a:latin typeface="+mn-lt"/>
              </a:rPr>
              <a:t>2013</a:t>
            </a:r>
          </a:p>
          <a:p>
            <a:pPr rtl="0" eaLnBrk="1" fontAlgn="ctr" latinLnBrk="0" hangingPunct="1"/>
            <a:r>
              <a:rPr lang="et-EE" sz="1200" b="0" i="0" u="none" strike="noStrike" kern="1200" dirty="0">
                <a:solidFill>
                  <a:schemeClr val="tx1"/>
                </a:solidFill>
                <a:effectLst/>
                <a:latin typeface="+mn-lt"/>
              </a:rPr>
              <a:t>Austria</a:t>
            </a:r>
            <a:r>
              <a:rPr lang="en-US" sz="1200" b="0" i="0" u="none" strike="noStrike" kern="1200" dirty="0">
                <a:solidFill>
                  <a:schemeClr val="tx1"/>
                </a:solidFill>
                <a:effectLst/>
                <a:latin typeface="+mn-lt"/>
              </a:rPr>
              <a:t>		</a:t>
            </a:r>
            <a:r>
              <a:rPr lang="et-EE" sz="1200" b="1" i="0" u="none" strike="noStrike" kern="1200" dirty="0">
                <a:solidFill>
                  <a:schemeClr val="tx1"/>
                </a:solidFill>
                <a:effectLst/>
                <a:latin typeface="+mn-lt"/>
              </a:rPr>
              <a:t>45%</a:t>
            </a:r>
            <a:r>
              <a:rPr lang="en-US" sz="1200" b="1" i="0" u="none" strike="noStrike" kern="1200" dirty="0">
                <a:solidFill>
                  <a:schemeClr val="tx1"/>
                </a:solidFill>
                <a:effectLst/>
                <a:latin typeface="+mn-lt"/>
              </a:rPr>
              <a:t>	</a:t>
            </a:r>
            <a:r>
              <a:rPr lang="et-EE" sz="1200" b="0" i="0" u="none" strike="noStrike" kern="1200" dirty="0">
                <a:solidFill>
                  <a:schemeClr val="tx1"/>
                </a:solidFill>
                <a:effectLst/>
                <a:latin typeface="+mn-lt"/>
              </a:rPr>
              <a:t>Itaalia</a:t>
            </a:r>
            <a:r>
              <a:rPr lang="en-US" sz="1200" b="0" i="0" u="none" strike="noStrike" kern="1200" dirty="0">
                <a:solidFill>
                  <a:schemeClr val="tx1"/>
                </a:solidFill>
                <a:effectLst/>
                <a:latin typeface="+mn-lt"/>
              </a:rPr>
              <a:t>		</a:t>
            </a:r>
            <a:r>
              <a:rPr lang="et-EE" sz="1200" b="1" i="0" u="none" strike="noStrike" kern="1200" dirty="0">
                <a:solidFill>
                  <a:schemeClr val="tx1"/>
                </a:solidFill>
                <a:effectLst/>
                <a:latin typeface="+mn-lt"/>
              </a:rPr>
              <a:t>58%</a:t>
            </a:r>
            <a:endParaRPr lang="et-EE" sz="1200" b="0" i="0" u="none" strike="noStrike" kern="1200" dirty="0">
              <a:solidFill>
                <a:schemeClr val="tx1"/>
              </a:solidFill>
              <a:effectLst/>
              <a:latin typeface="+mn-lt"/>
              <a:ea typeface="+mn-ea"/>
              <a:cs typeface="+mn-cs"/>
            </a:endParaRPr>
          </a:p>
          <a:p>
            <a:pPr rtl="0" eaLnBrk="1" fontAlgn="ctr" latinLnBrk="0" hangingPunct="1"/>
            <a:r>
              <a:rPr lang="et-EE" sz="1200" b="0" i="0" u="none" strike="noStrike" kern="1200" dirty="0">
                <a:solidFill>
                  <a:schemeClr val="tx1"/>
                </a:solidFill>
                <a:effectLst/>
                <a:latin typeface="+mn-lt"/>
              </a:rPr>
              <a:t>Belgia</a:t>
            </a:r>
            <a:r>
              <a:rPr lang="en-US" sz="1200" b="0" i="0" u="none" strike="noStrike" kern="1200" dirty="0">
                <a:solidFill>
                  <a:schemeClr val="tx1"/>
                </a:solidFill>
                <a:effectLst/>
                <a:latin typeface="+mn-lt"/>
              </a:rPr>
              <a:t>		</a:t>
            </a:r>
            <a:r>
              <a:rPr lang="et-EE" sz="1200" b="1" i="0" u="none" strike="noStrike" kern="1200" dirty="0">
                <a:solidFill>
                  <a:schemeClr val="tx1"/>
                </a:solidFill>
                <a:effectLst/>
                <a:latin typeface="+mn-lt"/>
              </a:rPr>
              <a:t>43%</a:t>
            </a:r>
            <a:r>
              <a:rPr lang="en-US" sz="1200" b="1" i="0" u="none" strike="noStrike" kern="1200" dirty="0">
                <a:solidFill>
                  <a:schemeClr val="tx1"/>
                </a:solidFill>
                <a:effectLst/>
                <a:latin typeface="+mn-lt"/>
              </a:rPr>
              <a:t>	</a:t>
            </a:r>
            <a:r>
              <a:rPr lang="et-EE" sz="1200" b="0" i="0" u="none" strike="noStrike" kern="1200" dirty="0">
                <a:solidFill>
                  <a:schemeClr val="tx1"/>
                </a:solidFill>
                <a:effectLst/>
                <a:latin typeface="+mn-lt"/>
              </a:rPr>
              <a:t>Läti</a:t>
            </a:r>
            <a:r>
              <a:rPr lang="en-US" sz="1200" b="0" i="0" u="none" strike="noStrike" kern="1200" dirty="0">
                <a:solidFill>
                  <a:schemeClr val="tx1"/>
                </a:solidFill>
                <a:effectLst/>
                <a:latin typeface="+mn-lt"/>
              </a:rPr>
              <a:t>		</a:t>
            </a:r>
            <a:r>
              <a:rPr lang="et-EE" sz="1200" b="1" i="0" u="none" strike="noStrike" kern="1200" dirty="0">
                <a:solidFill>
                  <a:schemeClr val="tx1"/>
                </a:solidFill>
                <a:effectLst/>
                <a:latin typeface="+mn-lt"/>
              </a:rPr>
              <a:t>54%</a:t>
            </a:r>
            <a:endParaRPr lang="et-EE" sz="1200" b="0" i="0" u="none" strike="noStrike" kern="1200" dirty="0">
              <a:solidFill>
                <a:schemeClr val="tx1"/>
              </a:solidFill>
              <a:effectLst/>
              <a:latin typeface="+mn-lt"/>
              <a:ea typeface="+mn-ea"/>
              <a:cs typeface="+mn-cs"/>
            </a:endParaRPr>
          </a:p>
          <a:p>
            <a:pPr rtl="0" eaLnBrk="1" fontAlgn="ctr" latinLnBrk="0" hangingPunct="1"/>
            <a:r>
              <a:rPr lang="et-EE" sz="1200" b="0" i="0" u="none" strike="noStrike" kern="1200" dirty="0">
                <a:solidFill>
                  <a:schemeClr val="tx1"/>
                </a:solidFill>
                <a:effectLst/>
                <a:latin typeface="+mn-lt"/>
              </a:rPr>
              <a:t>Bulgaaria</a:t>
            </a:r>
            <a:r>
              <a:rPr lang="en-US" sz="1200" b="0" i="0" u="none" strike="noStrike" kern="1200" dirty="0">
                <a:solidFill>
                  <a:schemeClr val="tx1"/>
                </a:solidFill>
                <a:effectLst/>
                <a:latin typeface="+mn-lt"/>
              </a:rPr>
              <a:t>		</a:t>
            </a:r>
            <a:r>
              <a:rPr lang="et-EE" sz="1200" b="1" i="0" u="none" strike="noStrike" kern="1200" dirty="0">
                <a:solidFill>
                  <a:schemeClr val="tx1"/>
                </a:solidFill>
                <a:effectLst/>
                <a:latin typeface="+mn-lt"/>
              </a:rPr>
              <a:t>47%</a:t>
            </a:r>
            <a:r>
              <a:rPr lang="en-US" sz="1200" b="1" i="0" u="none" strike="noStrike" kern="1200" dirty="0">
                <a:solidFill>
                  <a:schemeClr val="tx1"/>
                </a:solidFill>
                <a:effectLst/>
                <a:latin typeface="+mn-lt"/>
              </a:rPr>
              <a:t>	</a:t>
            </a:r>
            <a:r>
              <a:rPr lang="et-EE" sz="1200" b="0" i="0" u="none" strike="noStrike" kern="1200" dirty="0">
                <a:solidFill>
                  <a:schemeClr val="tx1"/>
                </a:solidFill>
                <a:effectLst/>
                <a:latin typeface="+mn-lt"/>
              </a:rPr>
              <a:t>Luxembourg</a:t>
            </a:r>
            <a:r>
              <a:rPr lang="en-US" sz="1200" b="0" i="0" u="none" strike="noStrike" kern="1200" dirty="0">
                <a:solidFill>
                  <a:schemeClr val="tx1"/>
                </a:solidFill>
                <a:effectLst/>
                <a:latin typeface="+mn-lt"/>
              </a:rPr>
              <a:t>		</a:t>
            </a:r>
            <a:r>
              <a:rPr lang="et-EE" sz="1200" b="1" i="0" u="none" strike="noStrike" kern="1200" dirty="0">
                <a:solidFill>
                  <a:schemeClr val="tx1"/>
                </a:solidFill>
                <a:effectLst/>
                <a:latin typeface="+mn-lt"/>
              </a:rPr>
              <a:t>55%</a:t>
            </a:r>
            <a:endParaRPr lang="et-EE" sz="1200" b="0" i="0" u="none" strike="noStrike" kern="1200" dirty="0">
              <a:solidFill>
                <a:schemeClr val="tx1"/>
              </a:solidFill>
              <a:effectLst/>
              <a:latin typeface="+mn-lt"/>
              <a:ea typeface="+mn-ea"/>
              <a:cs typeface="+mn-cs"/>
            </a:endParaRPr>
          </a:p>
          <a:p>
            <a:pPr rtl="0" eaLnBrk="1" fontAlgn="ctr" latinLnBrk="0" hangingPunct="1"/>
            <a:r>
              <a:rPr lang="et-EE" sz="1200" b="0" i="0" u="none" strike="noStrike" kern="1200" dirty="0">
                <a:solidFill>
                  <a:schemeClr val="tx1"/>
                </a:solidFill>
                <a:effectLst/>
                <a:latin typeface="+mn-lt"/>
              </a:rPr>
              <a:t>Küpros</a:t>
            </a:r>
            <a:r>
              <a:rPr lang="en-US" sz="1200" b="0" i="0" u="none" strike="noStrike" kern="1200" dirty="0">
                <a:solidFill>
                  <a:schemeClr val="tx1"/>
                </a:solidFill>
                <a:effectLst/>
                <a:latin typeface="+mn-lt"/>
              </a:rPr>
              <a:t>		</a:t>
            </a:r>
            <a:r>
              <a:rPr lang="et-EE" sz="1200" b="1" i="0" u="none" strike="noStrike" kern="1200" dirty="0">
                <a:solidFill>
                  <a:schemeClr val="tx1"/>
                </a:solidFill>
                <a:effectLst/>
                <a:latin typeface="+mn-lt"/>
              </a:rPr>
              <a:t>19%</a:t>
            </a:r>
            <a:r>
              <a:rPr lang="en-US" sz="1200" b="1" i="0" u="none" strike="noStrike" kern="1200" dirty="0">
                <a:solidFill>
                  <a:schemeClr val="tx1"/>
                </a:solidFill>
                <a:effectLst/>
                <a:latin typeface="+mn-lt"/>
              </a:rPr>
              <a:t>	</a:t>
            </a:r>
            <a:r>
              <a:rPr lang="et-EE" sz="1200" b="0" i="0" u="none" strike="noStrike" kern="1200" dirty="0">
                <a:solidFill>
                  <a:schemeClr val="tx1"/>
                </a:solidFill>
                <a:effectLst/>
                <a:latin typeface="+mn-lt"/>
              </a:rPr>
              <a:t>Portugal</a:t>
            </a:r>
            <a:r>
              <a:rPr lang="en-US" sz="1200" b="0" i="0" u="none" strike="noStrike" kern="1200" dirty="0">
                <a:solidFill>
                  <a:schemeClr val="tx1"/>
                </a:solidFill>
                <a:effectLst/>
                <a:latin typeface="+mn-lt"/>
              </a:rPr>
              <a:t>		</a:t>
            </a:r>
            <a:r>
              <a:rPr lang="et-EE" sz="1200" b="1" i="0" u="none" strike="noStrike" kern="1200" dirty="0">
                <a:solidFill>
                  <a:schemeClr val="tx1"/>
                </a:solidFill>
                <a:effectLst/>
                <a:latin typeface="+mn-lt"/>
              </a:rPr>
              <a:t>58%</a:t>
            </a:r>
            <a:endParaRPr lang="et-EE" sz="1200" b="0" i="0" u="none" strike="noStrike" kern="1200" dirty="0">
              <a:solidFill>
                <a:schemeClr val="tx1"/>
              </a:solidFill>
              <a:effectLst/>
              <a:latin typeface="+mn-lt"/>
              <a:ea typeface="+mn-ea"/>
              <a:cs typeface="+mn-cs"/>
            </a:endParaRPr>
          </a:p>
          <a:p>
            <a:pPr rtl="0" eaLnBrk="1" fontAlgn="ctr" latinLnBrk="0" hangingPunct="1"/>
            <a:r>
              <a:rPr lang="et-EE" sz="1200" b="0" i="0" u="none" strike="noStrike" kern="1200" dirty="0">
                <a:solidFill>
                  <a:schemeClr val="tx1"/>
                </a:solidFill>
                <a:effectLst/>
                <a:latin typeface="+mn-lt"/>
              </a:rPr>
              <a:t>Tšehhi Vabariik</a:t>
            </a:r>
            <a:r>
              <a:rPr lang="en-US" sz="1200" b="0" i="0" u="none" strike="noStrike" kern="1200" dirty="0">
                <a:solidFill>
                  <a:schemeClr val="tx1"/>
                </a:solidFill>
                <a:effectLst/>
                <a:latin typeface="+mn-lt"/>
              </a:rPr>
              <a:t>	</a:t>
            </a:r>
            <a:r>
              <a:rPr lang="et-EE" sz="1200" b="1" i="0" u="none" strike="noStrike" kern="1200" dirty="0">
                <a:solidFill>
                  <a:schemeClr val="tx1"/>
                </a:solidFill>
                <a:effectLst/>
                <a:latin typeface="+mn-lt"/>
              </a:rPr>
              <a:t>26%</a:t>
            </a:r>
            <a:r>
              <a:rPr lang="en-US" sz="1200" b="1" i="0" u="none" strike="noStrike" kern="1200" dirty="0">
                <a:solidFill>
                  <a:schemeClr val="tx1"/>
                </a:solidFill>
                <a:effectLst/>
                <a:latin typeface="+mn-lt"/>
              </a:rPr>
              <a:t>	</a:t>
            </a:r>
            <a:r>
              <a:rPr lang="et-EE" sz="1200" b="0" i="0" u="none" strike="noStrike" kern="1200" dirty="0">
                <a:solidFill>
                  <a:schemeClr val="tx1"/>
                </a:solidFill>
                <a:effectLst/>
                <a:latin typeface="+mn-lt"/>
              </a:rPr>
              <a:t>Rumeenia</a:t>
            </a:r>
            <a:r>
              <a:rPr lang="en-US" sz="1200" b="0" i="0" u="none" strike="noStrike" kern="1200" dirty="0">
                <a:solidFill>
                  <a:schemeClr val="tx1"/>
                </a:solidFill>
                <a:effectLst/>
                <a:latin typeface="+mn-lt"/>
              </a:rPr>
              <a:t>		</a:t>
            </a:r>
            <a:r>
              <a:rPr lang="et-EE" sz="1200" b="1" i="0" u="none" strike="noStrike" kern="1200" dirty="0">
                <a:solidFill>
                  <a:schemeClr val="tx1"/>
                </a:solidFill>
                <a:effectLst/>
                <a:latin typeface="+mn-lt"/>
              </a:rPr>
              <a:t>34%</a:t>
            </a:r>
            <a:endParaRPr lang="et-EE" sz="1200" b="0" i="0" u="none" strike="noStrike" kern="1200" dirty="0">
              <a:solidFill>
                <a:schemeClr val="tx1"/>
              </a:solidFill>
              <a:effectLst/>
              <a:latin typeface="+mn-lt"/>
              <a:ea typeface="+mn-ea"/>
              <a:cs typeface="+mn-cs"/>
            </a:endParaRPr>
          </a:p>
          <a:p>
            <a:pPr rtl="0" eaLnBrk="1" fontAlgn="ctr" latinLnBrk="0" hangingPunct="1"/>
            <a:r>
              <a:rPr lang="et-EE" sz="1200" b="0" i="0" u="none" strike="noStrike" kern="1200" dirty="0">
                <a:solidFill>
                  <a:schemeClr val="tx1"/>
                </a:solidFill>
                <a:effectLst/>
                <a:latin typeface="+mn-lt"/>
              </a:rPr>
              <a:t>Taani</a:t>
            </a:r>
            <a:r>
              <a:rPr lang="en-US" sz="1200" b="0" i="0" u="none" strike="noStrike" kern="1200" dirty="0">
                <a:solidFill>
                  <a:schemeClr val="tx1"/>
                </a:solidFill>
                <a:effectLst/>
                <a:latin typeface="+mn-lt"/>
              </a:rPr>
              <a:t>		</a:t>
            </a:r>
            <a:r>
              <a:rPr lang="et-EE" sz="1200" b="1" i="0" u="none" strike="noStrike" kern="1200" dirty="0">
                <a:solidFill>
                  <a:schemeClr val="tx1"/>
                </a:solidFill>
                <a:effectLst/>
                <a:latin typeface="+mn-lt"/>
              </a:rPr>
              <a:t>48%</a:t>
            </a:r>
            <a:r>
              <a:rPr lang="en-US" sz="1200" b="1" i="0" u="none" strike="noStrike" kern="1200" dirty="0">
                <a:solidFill>
                  <a:schemeClr val="tx1"/>
                </a:solidFill>
                <a:effectLst/>
                <a:latin typeface="+mn-lt"/>
              </a:rPr>
              <a:t>	</a:t>
            </a:r>
            <a:r>
              <a:rPr lang="et-EE" sz="1200" b="0" i="0" u="none" strike="noStrike" kern="1200" dirty="0">
                <a:solidFill>
                  <a:schemeClr val="tx1"/>
                </a:solidFill>
                <a:effectLst/>
                <a:latin typeface="+mn-lt"/>
              </a:rPr>
              <a:t>Slovakkia</a:t>
            </a:r>
            <a:r>
              <a:rPr lang="en-US" sz="1200" b="0" i="0" u="none" strike="noStrike" kern="1200" dirty="0">
                <a:solidFill>
                  <a:schemeClr val="tx1"/>
                </a:solidFill>
                <a:effectLst/>
                <a:latin typeface="+mn-lt"/>
              </a:rPr>
              <a:t>		</a:t>
            </a:r>
            <a:r>
              <a:rPr lang="et-EE" sz="1200" b="1" i="0" u="none" strike="noStrike" kern="1200" dirty="0">
                <a:solidFill>
                  <a:schemeClr val="tx1"/>
                </a:solidFill>
                <a:effectLst/>
                <a:latin typeface="+mn-lt"/>
              </a:rPr>
              <a:t>21%</a:t>
            </a:r>
            <a:endParaRPr lang="et-EE" sz="1200" b="0" i="0" u="none" strike="noStrike" kern="1200" dirty="0">
              <a:solidFill>
                <a:schemeClr val="tx1"/>
              </a:solidFill>
              <a:effectLst/>
              <a:latin typeface="+mn-lt"/>
              <a:ea typeface="+mn-ea"/>
              <a:cs typeface="+mn-cs"/>
            </a:endParaRPr>
          </a:p>
          <a:p>
            <a:pPr rtl="0" eaLnBrk="1" fontAlgn="ctr" latinLnBrk="0" hangingPunct="1"/>
            <a:r>
              <a:rPr lang="et-EE" sz="1200" b="0" i="0" u="none" strike="noStrike" kern="1200" dirty="0">
                <a:solidFill>
                  <a:schemeClr val="tx1"/>
                </a:solidFill>
                <a:effectLst/>
                <a:latin typeface="+mn-lt"/>
              </a:rPr>
              <a:t>Eesti</a:t>
            </a:r>
            <a:r>
              <a:rPr lang="en-US" sz="1200" b="0" i="0" u="none" strike="noStrike" kern="1200" dirty="0">
                <a:solidFill>
                  <a:schemeClr val="tx1"/>
                </a:solidFill>
                <a:effectLst/>
                <a:latin typeface="+mn-lt"/>
              </a:rPr>
              <a:t>		</a:t>
            </a:r>
            <a:r>
              <a:rPr lang="et-EE" sz="1200" b="1" i="0" u="none" strike="noStrike" kern="1200" dirty="0">
                <a:solidFill>
                  <a:schemeClr val="tx1"/>
                </a:solidFill>
                <a:effectLst/>
                <a:latin typeface="+mn-lt"/>
              </a:rPr>
              <a:t>52%</a:t>
            </a:r>
            <a:r>
              <a:rPr lang="en-US" sz="1200" b="1" i="0" u="none" strike="noStrike" kern="1200" dirty="0">
                <a:solidFill>
                  <a:schemeClr val="tx1"/>
                </a:solidFill>
                <a:effectLst/>
                <a:latin typeface="+mn-lt"/>
              </a:rPr>
              <a:t>	</a:t>
            </a:r>
            <a:r>
              <a:rPr lang="et-EE" sz="1200" b="0" i="0" u="none" strike="noStrike" kern="1200" dirty="0">
                <a:solidFill>
                  <a:schemeClr val="tx1"/>
                </a:solidFill>
                <a:effectLst/>
                <a:latin typeface="+mn-lt"/>
              </a:rPr>
              <a:t>Sloveenia</a:t>
            </a:r>
            <a:r>
              <a:rPr lang="en-US" sz="1200" b="0" i="0" u="none" strike="noStrike" kern="1200" dirty="0">
                <a:solidFill>
                  <a:schemeClr val="tx1"/>
                </a:solidFill>
                <a:effectLst/>
                <a:latin typeface="+mn-lt"/>
              </a:rPr>
              <a:t>		</a:t>
            </a:r>
            <a:r>
              <a:rPr lang="et-EE" sz="1200" b="1" i="0" u="none" strike="noStrike" kern="1200" dirty="0">
                <a:solidFill>
                  <a:schemeClr val="tx1"/>
                </a:solidFill>
                <a:effectLst/>
                <a:latin typeface="+mn-lt"/>
              </a:rPr>
              <a:t>58%</a:t>
            </a:r>
            <a:endParaRPr lang="et-EE" sz="1200" b="0" i="0" u="none" strike="noStrike" kern="1200" dirty="0">
              <a:solidFill>
                <a:schemeClr val="tx1"/>
              </a:solidFill>
              <a:effectLst/>
              <a:latin typeface="+mn-lt"/>
              <a:ea typeface="+mn-ea"/>
              <a:cs typeface="+mn-cs"/>
            </a:endParaRPr>
          </a:p>
          <a:p>
            <a:pPr rtl="0" eaLnBrk="1" fontAlgn="ctr" latinLnBrk="0" hangingPunct="1"/>
            <a:r>
              <a:rPr lang="et-EE" sz="1200" b="0" i="0" u="none" strike="noStrike" kern="1200" dirty="0">
                <a:solidFill>
                  <a:schemeClr val="tx1"/>
                </a:solidFill>
                <a:effectLst/>
                <a:latin typeface="+mn-lt"/>
              </a:rPr>
              <a:t>Soome</a:t>
            </a:r>
            <a:r>
              <a:rPr lang="en-US" sz="1200" b="0" i="0" u="none" strike="noStrike" kern="1200" dirty="0">
                <a:solidFill>
                  <a:schemeClr val="tx1"/>
                </a:solidFill>
                <a:effectLst/>
                <a:latin typeface="+mn-lt"/>
              </a:rPr>
              <a:t>		</a:t>
            </a:r>
            <a:r>
              <a:rPr lang="et-EE" sz="1200" b="1" i="0" u="none" strike="noStrike" kern="1200" dirty="0">
                <a:solidFill>
                  <a:schemeClr val="tx1"/>
                </a:solidFill>
                <a:effectLst/>
                <a:latin typeface="+mn-lt"/>
              </a:rPr>
              <a:t>57%</a:t>
            </a:r>
            <a:r>
              <a:rPr lang="en-US" sz="1200" b="1" i="0" u="none" strike="noStrike" kern="1200" dirty="0">
                <a:solidFill>
                  <a:schemeClr val="tx1"/>
                </a:solidFill>
                <a:effectLst/>
                <a:latin typeface="+mn-lt"/>
              </a:rPr>
              <a:t>	</a:t>
            </a:r>
            <a:r>
              <a:rPr lang="et-EE" sz="1200" b="0" i="0" u="none" strike="noStrike" kern="1200" dirty="0">
                <a:solidFill>
                  <a:schemeClr val="tx1"/>
                </a:solidFill>
                <a:effectLst/>
                <a:latin typeface="+mn-lt"/>
              </a:rPr>
              <a:t>Hispaania</a:t>
            </a:r>
            <a:r>
              <a:rPr lang="en-US" sz="1200" b="0" i="0" u="none" strike="noStrike" kern="1200" dirty="0">
                <a:solidFill>
                  <a:schemeClr val="tx1"/>
                </a:solidFill>
                <a:effectLst/>
                <a:latin typeface="+mn-lt"/>
              </a:rPr>
              <a:t>		</a:t>
            </a:r>
            <a:r>
              <a:rPr lang="et-EE" sz="1200" b="1" i="0" u="none" strike="noStrike" kern="1200" dirty="0">
                <a:solidFill>
                  <a:schemeClr val="tx1"/>
                </a:solidFill>
                <a:effectLst/>
                <a:latin typeface="+mn-lt"/>
              </a:rPr>
              <a:t>48%</a:t>
            </a:r>
            <a:endParaRPr lang="et-EE" sz="1200" b="0" i="0" u="none" strike="noStrike" kern="1200" dirty="0">
              <a:solidFill>
                <a:schemeClr val="tx1"/>
              </a:solidFill>
              <a:effectLst/>
              <a:latin typeface="+mn-lt"/>
              <a:ea typeface="+mn-ea"/>
              <a:cs typeface="+mn-cs"/>
            </a:endParaRPr>
          </a:p>
          <a:p>
            <a:pPr rtl="0" eaLnBrk="1" fontAlgn="ctr" latinLnBrk="0" hangingPunct="1"/>
            <a:r>
              <a:rPr lang="et-EE" sz="1200" b="0" i="0" u="none" strike="noStrike" kern="1200" dirty="0">
                <a:solidFill>
                  <a:schemeClr val="tx1"/>
                </a:solidFill>
                <a:effectLst/>
                <a:latin typeface="+mn-lt"/>
              </a:rPr>
              <a:t>Prantsusmaa</a:t>
            </a:r>
            <a:r>
              <a:rPr lang="en-US" sz="1200" b="0" i="0" u="none" strike="noStrike" kern="1200" dirty="0">
                <a:solidFill>
                  <a:schemeClr val="tx1"/>
                </a:solidFill>
                <a:effectLst/>
                <a:latin typeface="+mn-lt"/>
              </a:rPr>
              <a:t>		</a:t>
            </a:r>
            <a:r>
              <a:rPr lang="et-EE" sz="1200" b="1" i="0" u="none" strike="noStrike" kern="1200" dirty="0">
                <a:solidFill>
                  <a:schemeClr val="tx1"/>
                </a:solidFill>
                <a:effectLst/>
                <a:latin typeface="+mn-lt"/>
              </a:rPr>
              <a:t>46%</a:t>
            </a:r>
            <a:r>
              <a:rPr lang="en-US" dirty="0"/>
              <a:t>	</a:t>
            </a:r>
            <a:r>
              <a:rPr lang="et-EE" sz="1200" b="0" i="0" u="none" strike="noStrike" kern="1200" dirty="0">
                <a:solidFill>
                  <a:schemeClr val="tx1"/>
                </a:solidFill>
                <a:effectLst/>
                <a:latin typeface="+mn-lt"/>
              </a:rPr>
              <a:t>Holland</a:t>
            </a:r>
            <a:r>
              <a:rPr lang="en-US" sz="1200" b="0" i="0" u="none" strike="noStrike" kern="1200" dirty="0">
                <a:solidFill>
                  <a:schemeClr val="tx1"/>
                </a:solidFill>
                <a:effectLst/>
                <a:latin typeface="+mn-lt"/>
              </a:rPr>
              <a:t>	</a:t>
            </a:r>
            <a:r>
              <a:rPr lang="et-EE" sz="1200" b="1" i="0" u="none" strike="noStrike" kern="1200" dirty="0">
                <a:solidFill>
                  <a:schemeClr val="tx1"/>
                </a:solidFill>
                <a:effectLst/>
                <a:latin typeface="+mn-lt"/>
              </a:rPr>
              <a:t>43%</a:t>
            </a:r>
            <a:endParaRPr lang="et-EE" sz="1200" b="0" i="0" u="none" strike="noStrike" kern="1200" dirty="0">
              <a:solidFill>
                <a:schemeClr val="tx1"/>
              </a:solidFill>
              <a:effectLst/>
              <a:latin typeface="+mn-lt"/>
              <a:ea typeface="+mn-ea"/>
              <a:cs typeface="+mn-cs"/>
            </a:endParaRPr>
          </a:p>
          <a:p>
            <a:pPr rtl="0" eaLnBrk="1" fontAlgn="ctr" latinLnBrk="0" hangingPunct="1"/>
            <a:r>
              <a:rPr lang="et-EE" sz="1200" b="0" i="0" u="none" strike="noStrike" kern="1200" dirty="0">
                <a:solidFill>
                  <a:schemeClr val="tx1"/>
                </a:solidFill>
                <a:effectLst/>
                <a:latin typeface="+mn-lt"/>
              </a:rPr>
              <a:t>Kreeka</a:t>
            </a:r>
            <a:r>
              <a:rPr lang="en-US" sz="1200" b="0" i="0" u="none" strike="noStrike" kern="1200" dirty="0">
                <a:solidFill>
                  <a:schemeClr val="tx1"/>
                </a:solidFill>
                <a:effectLst/>
                <a:latin typeface="+mn-lt"/>
              </a:rPr>
              <a:t>		</a:t>
            </a:r>
            <a:r>
              <a:rPr lang="et-EE" sz="1200" b="1" i="0" u="none" strike="noStrike" kern="1200" dirty="0">
                <a:solidFill>
                  <a:schemeClr val="tx1"/>
                </a:solidFill>
                <a:effectLst/>
                <a:latin typeface="+mn-lt"/>
              </a:rPr>
              <a:t>55%</a:t>
            </a:r>
            <a:r>
              <a:rPr lang="en-US" sz="1200" b="1" i="0" u="none" strike="noStrike" kern="1200" dirty="0">
                <a:solidFill>
                  <a:schemeClr val="tx1"/>
                </a:solidFill>
                <a:effectLst/>
                <a:latin typeface="+mn-lt"/>
              </a:rPr>
              <a:t>	</a:t>
            </a:r>
            <a:r>
              <a:rPr lang="et-EE" sz="1200" b="0" i="0" u="none" strike="noStrike" kern="1200" dirty="0">
                <a:solidFill>
                  <a:schemeClr val="tx1"/>
                </a:solidFill>
                <a:effectLst/>
                <a:latin typeface="+mn-lt"/>
              </a:rPr>
              <a:t>Ühendkuningriik</a:t>
            </a:r>
            <a:r>
              <a:rPr lang="en-US" sz="1200" b="0" i="0" u="none" strike="noStrike" kern="1200" dirty="0">
                <a:solidFill>
                  <a:schemeClr val="tx1"/>
                </a:solidFill>
                <a:effectLst/>
                <a:latin typeface="+mn-lt"/>
              </a:rPr>
              <a:t>	</a:t>
            </a:r>
            <a:r>
              <a:rPr lang="et-EE" sz="1200" b="1" i="0" u="none" strike="noStrike" kern="1200" dirty="0">
                <a:solidFill>
                  <a:schemeClr val="tx1"/>
                </a:solidFill>
                <a:effectLst/>
                <a:latin typeface="+mn-lt"/>
              </a:rPr>
              <a:t>42%</a:t>
            </a:r>
            <a:endParaRPr lang="et-EE" sz="1200" b="0" i="0" u="none" strike="noStrike" kern="1200" dirty="0">
              <a:solidFill>
                <a:schemeClr val="tx1"/>
              </a:solidFill>
              <a:effectLst/>
              <a:latin typeface="+mn-lt"/>
              <a:ea typeface="+mn-ea"/>
              <a:cs typeface="+mn-cs"/>
            </a:endParaRPr>
          </a:p>
          <a:p>
            <a:pPr rtl="0" eaLnBrk="1" fontAlgn="ctr" latinLnBrk="0" hangingPunct="1"/>
            <a:r>
              <a:rPr lang="et-EE" sz="1200" b="0" i="0" u="none" strike="noStrike" kern="1200" dirty="0">
                <a:solidFill>
                  <a:schemeClr val="tx1"/>
                </a:solidFill>
                <a:effectLst/>
                <a:latin typeface="+mn-lt"/>
              </a:rPr>
              <a:t>Iirimaa</a:t>
            </a:r>
            <a:r>
              <a:rPr lang="en-US" sz="1200" b="0" i="0" u="none" strike="noStrike" kern="1200" dirty="0">
                <a:solidFill>
                  <a:schemeClr val="tx1"/>
                </a:solidFill>
                <a:effectLst/>
                <a:latin typeface="+mn-lt"/>
              </a:rPr>
              <a:t>		</a:t>
            </a:r>
            <a:r>
              <a:rPr lang="et-EE" sz="1200" b="1" i="0" u="none" strike="noStrike" kern="1200" dirty="0">
                <a:solidFill>
                  <a:schemeClr val="tx1"/>
                </a:solidFill>
                <a:effectLst/>
                <a:latin typeface="+mn-lt"/>
              </a:rPr>
              <a:t>50%</a:t>
            </a:r>
            <a:endParaRPr lang="et-EE" sz="1200" b="0" i="0" u="none" strike="noStrike" kern="1200" dirty="0">
              <a:solidFill>
                <a:schemeClr val="tx1"/>
              </a:solidFill>
              <a:effectLst/>
              <a:latin typeface="+mn-lt"/>
              <a:ea typeface="+mn-ea"/>
              <a:cs typeface="+mn-cs"/>
            </a:endParaRPr>
          </a:p>
          <a:p>
            <a:pPr rtl="0" eaLnBrk="1" fontAlgn="ctr" latinLnBrk="0" hangingPunct="1"/>
            <a:r>
              <a:rPr lang="et-EE" sz="1200" b="0" i="0" u="none" strike="noStrike" kern="1200" dirty="0">
                <a:solidFill>
                  <a:schemeClr val="tx1"/>
                </a:solidFill>
                <a:effectLst/>
                <a:latin typeface="+mn-lt"/>
              </a:rPr>
              <a:t> </a:t>
            </a:r>
            <a:r>
              <a:rPr lang="et-EE" dirty="0"/>
              <a:t>ELi riikide hiline diagnoosimine aastal 2013</a:t>
            </a:r>
          </a:p>
          <a:p>
            <a:pPr rtl="0" eaLnBrk="1" fontAlgn="ctr" latinLnBrk="0" hangingPunct="1"/>
            <a:r>
              <a:rPr lang="et-EE" sz="1200" i="0" u="none" strike="noStrike" kern="1200" dirty="0">
                <a:solidFill>
                  <a:schemeClr val="tx1"/>
                </a:solidFill>
                <a:effectLst/>
                <a:latin typeface="+mn-lt"/>
              </a:rPr>
              <a:t>Albaania</a:t>
            </a:r>
            <a:r>
              <a:rPr lang="et-EE" sz="1200" b="1" i="0" u="none" strike="noStrike" kern="1200" dirty="0">
                <a:solidFill>
                  <a:schemeClr val="tx1"/>
                </a:solidFill>
                <a:effectLst/>
                <a:latin typeface="+mn-lt"/>
              </a:rPr>
              <a:t> </a:t>
            </a:r>
            <a:r>
              <a:rPr lang="en-US" sz="1200" b="1" i="0" u="none" strike="noStrike" kern="1200" dirty="0">
                <a:solidFill>
                  <a:schemeClr val="tx1"/>
                </a:solidFill>
                <a:effectLst/>
                <a:latin typeface="+mn-lt"/>
              </a:rPr>
              <a:t>		</a:t>
            </a:r>
            <a:r>
              <a:rPr lang="et-EE" sz="1200" b="1" i="0" u="none" strike="noStrike" kern="1200" dirty="0">
                <a:solidFill>
                  <a:schemeClr val="tx1"/>
                </a:solidFill>
                <a:effectLst/>
                <a:latin typeface="+mn-lt"/>
              </a:rPr>
              <a:t>71%</a:t>
            </a:r>
            <a:r>
              <a:rPr lang="en-US" sz="1200" b="1" i="0" u="none" strike="noStrike" kern="1200" dirty="0">
                <a:solidFill>
                  <a:schemeClr val="tx1"/>
                </a:solidFill>
                <a:effectLst/>
                <a:latin typeface="+mn-lt"/>
              </a:rPr>
              <a:t>	</a:t>
            </a:r>
            <a:r>
              <a:rPr lang="et-EE" sz="1200" i="0" u="none" strike="noStrike" kern="1200" dirty="0">
                <a:solidFill>
                  <a:schemeClr val="tx1"/>
                </a:solidFill>
                <a:effectLst/>
                <a:latin typeface="+mn-lt"/>
              </a:rPr>
              <a:t>Montenegro</a:t>
            </a:r>
            <a:r>
              <a:rPr lang="en-US" sz="1200" i="0" u="none" strike="noStrike" kern="1200" dirty="0">
                <a:solidFill>
                  <a:schemeClr val="tx1"/>
                </a:solidFill>
                <a:effectLst/>
                <a:latin typeface="+mn-lt"/>
              </a:rPr>
              <a:t>		</a:t>
            </a:r>
            <a:r>
              <a:rPr lang="et-EE" sz="1200" b="1" i="0" u="none" strike="noStrike" kern="1200" dirty="0">
                <a:solidFill>
                  <a:schemeClr val="tx1"/>
                </a:solidFill>
                <a:effectLst/>
                <a:latin typeface="+mn-lt"/>
              </a:rPr>
              <a:t>86%</a:t>
            </a:r>
          </a:p>
          <a:p>
            <a:pPr rtl="0" eaLnBrk="1" fontAlgn="ctr" latinLnBrk="0" hangingPunct="1"/>
            <a:r>
              <a:rPr lang="et-EE" dirty="0"/>
              <a:t>Armeenia</a:t>
            </a:r>
            <a:r>
              <a:rPr lang="en-US" dirty="0"/>
              <a:t>		</a:t>
            </a:r>
            <a:r>
              <a:rPr lang="et-EE" b="1" dirty="0"/>
              <a:t>53%</a:t>
            </a:r>
            <a:r>
              <a:rPr lang="en-US" b="1" dirty="0"/>
              <a:t>	</a:t>
            </a:r>
            <a:r>
              <a:rPr lang="et-EE" dirty="0"/>
              <a:t>Serbia</a:t>
            </a:r>
            <a:r>
              <a:rPr lang="en-US" b="1" dirty="0"/>
              <a:t>		</a:t>
            </a:r>
            <a:r>
              <a:rPr lang="et-EE" b="1" dirty="0"/>
              <a:t>58%</a:t>
            </a:r>
          </a:p>
          <a:p>
            <a:pPr fontAlgn="ctr"/>
            <a:r>
              <a:rPr lang="et-EE" sz="1200" i="0" u="none" strike="noStrike" kern="1200" dirty="0">
                <a:solidFill>
                  <a:schemeClr val="tx1"/>
                </a:solidFill>
                <a:effectLst/>
                <a:latin typeface="+mn-lt"/>
              </a:rPr>
              <a:t>Aserbaidžaan</a:t>
            </a:r>
            <a:r>
              <a:rPr lang="en-US" sz="1200" i="0" u="none" strike="noStrike" kern="1200" dirty="0">
                <a:solidFill>
                  <a:schemeClr val="tx1"/>
                </a:solidFill>
                <a:effectLst/>
                <a:latin typeface="+mn-lt"/>
              </a:rPr>
              <a:t>		</a:t>
            </a:r>
            <a:r>
              <a:rPr lang="et-EE" sz="1200" b="1" i="0" u="none" strike="noStrike" kern="1200" dirty="0">
                <a:solidFill>
                  <a:schemeClr val="tx1"/>
                </a:solidFill>
                <a:effectLst/>
                <a:latin typeface="+mn-lt"/>
              </a:rPr>
              <a:t>50%</a:t>
            </a:r>
            <a:r>
              <a:rPr lang="en-US" sz="1200" b="1" i="0" u="none" strike="noStrike" kern="1200" dirty="0">
                <a:solidFill>
                  <a:schemeClr val="tx1"/>
                </a:solidFill>
                <a:effectLst/>
                <a:latin typeface="+mn-lt"/>
              </a:rPr>
              <a:t>	</a:t>
            </a:r>
            <a:r>
              <a:rPr lang="et-EE" dirty="0"/>
              <a:t>Endine Jugoslaavia</a:t>
            </a:r>
            <a:r>
              <a:rPr lang="en-US" dirty="0"/>
              <a:t>	</a:t>
            </a:r>
            <a:r>
              <a:rPr lang="et-EE" b="1" dirty="0"/>
              <a:t>8%</a:t>
            </a:r>
          </a:p>
          <a:p>
            <a:pPr fontAlgn="ctr"/>
            <a:r>
              <a:rPr lang="en-US" dirty="0"/>
              <a:t>			</a:t>
            </a:r>
            <a:r>
              <a:rPr lang="et-EE" sz="1200" i="0" u="none" strike="noStrike" kern="1200" dirty="0">
                <a:solidFill>
                  <a:schemeClr val="tx1"/>
                </a:solidFill>
                <a:effectLst/>
                <a:latin typeface="+mn-lt"/>
              </a:rPr>
              <a:t>Makedoonia</a:t>
            </a:r>
          </a:p>
          <a:p>
            <a:pPr fontAlgn="ctr"/>
            <a:r>
              <a:rPr lang="en-US" dirty="0"/>
              <a:t>			</a:t>
            </a:r>
            <a:r>
              <a:rPr lang="et-EE" dirty="0"/>
              <a:t>Vabariik</a:t>
            </a:r>
          </a:p>
          <a:p>
            <a:pPr fontAlgn="ctr"/>
            <a:r>
              <a:rPr lang="et-EE" sz="1200" i="0" u="none" strike="noStrike" kern="1200" dirty="0">
                <a:solidFill>
                  <a:schemeClr val="tx1"/>
                </a:solidFill>
                <a:effectLst/>
                <a:latin typeface="+mn-lt"/>
              </a:rPr>
              <a:t>Bosnia ja</a:t>
            </a:r>
            <a:r>
              <a:rPr lang="en-US" sz="1200" i="0" u="none" strike="noStrike" kern="1200" dirty="0">
                <a:solidFill>
                  <a:schemeClr val="tx1"/>
                </a:solidFill>
                <a:effectLst/>
                <a:latin typeface="+mn-lt"/>
              </a:rPr>
              <a:t>		</a:t>
            </a:r>
            <a:r>
              <a:rPr lang="et-EE" sz="1200" b="1" i="0" u="none" strike="noStrike" kern="1200" dirty="0">
                <a:solidFill>
                  <a:schemeClr val="tx1"/>
                </a:solidFill>
                <a:effectLst/>
                <a:latin typeface="+mn-lt"/>
              </a:rPr>
              <a:t>62%</a:t>
            </a:r>
            <a:r>
              <a:rPr lang="en-US" sz="1200" b="1" i="0" u="none" strike="noStrike" kern="1200" dirty="0">
                <a:solidFill>
                  <a:schemeClr val="tx1"/>
                </a:solidFill>
                <a:effectLst/>
                <a:latin typeface="+mn-lt"/>
              </a:rPr>
              <a:t>	</a:t>
            </a:r>
            <a:r>
              <a:rPr lang="et-EE" sz="1200" i="0" u="none" strike="noStrike" kern="1200" dirty="0">
                <a:solidFill>
                  <a:schemeClr val="tx1"/>
                </a:solidFill>
                <a:effectLst/>
                <a:latin typeface="+mn-lt"/>
              </a:rPr>
              <a:t>Tadžikistan</a:t>
            </a:r>
            <a:r>
              <a:rPr lang="en-US" sz="1200" i="0" u="none" strike="noStrike" kern="1200" dirty="0">
                <a:solidFill>
                  <a:schemeClr val="tx1"/>
                </a:solidFill>
                <a:effectLst/>
                <a:latin typeface="+mn-lt"/>
              </a:rPr>
              <a:t>		</a:t>
            </a:r>
            <a:r>
              <a:rPr lang="et-EE" sz="1200" b="1" i="0" u="none" strike="noStrike" kern="1200" dirty="0">
                <a:solidFill>
                  <a:schemeClr val="tx1"/>
                </a:solidFill>
                <a:effectLst/>
                <a:latin typeface="+mn-lt"/>
              </a:rPr>
              <a:t>55%</a:t>
            </a:r>
          </a:p>
          <a:p>
            <a:pPr fontAlgn="ctr"/>
            <a:r>
              <a:rPr lang="et-EE" dirty="0"/>
              <a:t>Hertsegoviina</a:t>
            </a:r>
          </a:p>
          <a:p>
            <a:pPr fontAlgn="ctr"/>
            <a:r>
              <a:rPr lang="et-EE" sz="1200" i="0" u="none" strike="noStrike" kern="1200" dirty="0">
                <a:solidFill>
                  <a:schemeClr val="tx1"/>
                </a:solidFill>
                <a:effectLst/>
                <a:latin typeface="+mn-lt"/>
              </a:rPr>
              <a:t>Gruusia</a:t>
            </a:r>
            <a:r>
              <a:rPr lang="en-US" sz="1200" i="0" u="none" strike="noStrike" kern="1200" dirty="0">
                <a:solidFill>
                  <a:schemeClr val="tx1"/>
                </a:solidFill>
                <a:effectLst/>
                <a:latin typeface="+mn-lt"/>
              </a:rPr>
              <a:t>		</a:t>
            </a:r>
            <a:r>
              <a:rPr lang="et-EE" sz="1200" b="1" i="0" u="none" strike="noStrike" kern="1200" dirty="0">
                <a:solidFill>
                  <a:schemeClr val="tx1"/>
                </a:solidFill>
                <a:effectLst/>
                <a:latin typeface="+mn-lt"/>
              </a:rPr>
              <a:t>66%</a:t>
            </a:r>
            <a:r>
              <a:rPr lang="en-US" sz="1200" b="1" i="0" u="none" strike="noStrike" kern="1200" dirty="0">
                <a:solidFill>
                  <a:schemeClr val="tx1"/>
                </a:solidFill>
                <a:effectLst/>
                <a:latin typeface="+mn-lt"/>
              </a:rPr>
              <a:t>	</a:t>
            </a:r>
            <a:r>
              <a:rPr lang="et-EE" sz="1200" i="0" u="none" strike="noStrike" kern="1200" dirty="0">
                <a:solidFill>
                  <a:schemeClr val="tx1"/>
                </a:solidFill>
                <a:effectLst/>
                <a:latin typeface="+mn-lt"/>
              </a:rPr>
              <a:t>Šveits</a:t>
            </a:r>
            <a:r>
              <a:rPr lang="en-US" sz="1200" i="0" u="none" strike="noStrike" kern="1200" dirty="0">
                <a:solidFill>
                  <a:schemeClr val="tx1"/>
                </a:solidFill>
                <a:effectLst/>
                <a:latin typeface="+mn-lt"/>
              </a:rPr>
              <a:t>		</a:t>
            </a:r>
            <a:r>
              <a:rPr lang="et-EE" sz="1200" b="1" i="0" u="none" strike="noStrike" kern="1200" dirty="0">
                <a:solidFill>
                  <a:schemeClr val="tx1"/>
                </a:solidFill>
                <a:effectLst/>
                <a:latin typeface="+mn-lt"/>
              </a:rPr>
              <a:t>49%</a:t>
            </a:r>
          </a:p>
          <a:p>
            <a:pPr fontAlgn="ctr"/>
            <a:r>
              <a:rPr lang="et-EE" sz="1200" i="0" u="none" strike="noStrike" kern="1200" dirty="0">
                <a:solidFill>
                  <a:schemeClr val="tx1"/>
                </a:solidFill>
                <a:effectLst/>
                <a:latin typeface="+mn-lt"/>
              </a:rPr>
              <a:t>Iisrael</a:t>
            </a:r>
            <a:r>
              <a:rPr lang="en-US" sz="1200" i="0" u="none" strike="noStrike" kern="1200" dirty="0">
                <a:solidFill>
                  <a:schemeClr val="tx1"/>
                </a:solidFill>
                <a:effectLst/>
                <a:latin typeface="+mn-lt"/>
              </a:rPr>
              <a:t>		</a:t>
            </a:r>
            <a:r>
              <a:rPr lang="et-EE" sz="1200" b="1" i="0" u="none" strike="noStrike" kern="1200" dirty="0">
                <a:solidFill>
                  <a:schemeClr val="tx1"/>
                </a:solidFill>
                <a:effectLst/>
                <a:latin typeface="+mn-lt"/>
              </a:rPr>
              <a:t>46%</a:t>
            </a:r>
            <a:r>
              <a:rPr lang="en-US" sz="1200" b="1" i="0" u="none" strike="noStrike" kern="1200" dirty="0">
                <a:solidFill>
                  <a:schemeClr val="tx1"/>
                </a:solidFill>
                <a:effectLst/>
                <a:latin typeface="+mn-lt"/>
              </a:rPr>
              <a:t>	</a:t>
            </a:r>
            <a:r>
              <a:rPr lang="et-EE" sz="1200" i="0" u="none" strike="noStrike" kern="1200" dirty="0">
                <a:solidFill>
                  <a:schemeClr val="tx1"/>
                </a:solidFill>
                <a:effectLst/>
                <a:latin typeface="+mn-lt"/>
              </a:rPr>
              <a:t>Türgi</a:t>
            </a:r>
            <a:r>
              <a:rPr lang="en-US" sz="1200" i="0" u="none" strike="noStrike" kern="1200" dirty="0">
                <a:solidFill>
                  <a:schemeClr val="tx1"/>
                </a:solidFill>
                <a:effectLst/>
                <a:latin typeface="+mn-lt"/>
              </a:rPr>
              <a:t>		</a:t>
            </a:r>
            <a:r>
              <a:rPr lang="et-EE" sz="1200" b="1" i="0" u="none" strike="noStrike" kern="1200" dirty="0">
                <a:solidFill>
                  <a:schemeClr val="tx1"/>
                </a:solidFill>
                <a:effectLst/>
                <a:latin typeface="+mn-lt"/>
              </a:rPr>
              <a:t>50%</a:t>
            </a:r>
          </a:p>
          <a:p>
            <a:pPr fontAlgn="ctr"/>
            <a:r>
              <a:rPr lang="et-EE" dirty="0"/>
              <a:t>Kõrgõzstan</a:t>
            </a:r>
            <a:r>
              <a:rPr lang="en-US" dirty="0"/>
              <a:t>		</a:t>
            </a:r>
            <a:r>
              <a:rPr lang="et-EE" b="1" dirty="0"/>
              <a:t>56%</a:t>
            </a:r>
            <a:r>
              <a:rPr lang="en-US" b="1" dirty="0"/>
              <a:t>	</a:t>
            </a:r>
            <a:r>
              <a:rPr lang="et-EE" dirty="0"/>
              <a:t>Ukraina</a:t>
            </a:r>
            <a:r>
              <a:rPr lang="en-US" dirty="0"/>
              <a:t>		</a:t>
            </a:r>
            <a:r>
              <a:rPr lang="et-EE" b="1" dirty="0"/>
              <a:t>51%</a:t>
            </a:r>
            <a:endParaRPr lang="et-EE" sz="1200" i="0" u="none" strike="noStrike" kern="1200" dirty="0">
              <a:solidFill>
                <a:schemeClr val="tx1"/>
              </a:solidFill>
              <a:effectLst/>
              <a:latin typeface="+mn-lt"/>
              <a:ea typeface="+mn-ea"/>
              <a:cs typeface="+mn-cs"/>
            </a:endParaRPr>
          </a:p>
          <a:p>
            <a:pPr marL="0" lvl="1"/>
            <a:endParaRPr lang="et-EE" sz="1000" dirty="0"/>
          </a:p>
          <a:p>
            <a:pPr>
              <a:defRPr/>
            </a:pPr>
            <a:r>
              <a:rPr lang="et-EE" dirty="0"/>
              <a:t>Allikas: ECDC/WHO (2015) HIVi/AIDSi järelevalve Euroopas 2014</a:t>
            </a:r>
          </a:p>
          <a:p>
            <a:pPr eaLnBrk="1" hangingPunct="1"/>
            <a:endParaRPr lang="et-EE" dirty="0"/>
          </a:p>
        </p:txBody>
      </p:sp>
    </p:spTree>
    <p:extLst>
      <p:ext uri="{BB962C8B-B14F-4D97-AF65-F5344CB8AC3E}">
        <p14:creationId xmlns:p14="http://schemas.microsoft.com/office/powerpoint/2010/main" val="4005581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Hiline avastamine</a:t>
            </a:r>
            <a:endParaRPr lang="da-DK" sz="16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Edasiarenenud haiguse hiline avastamine</a:t>
            </a:r>
            <a:endParaRPr lang="da-DK" sz="16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AIDS</a:t>
            </a:r>
            <a:endParaRPr lang="da-DK" sz="16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CD4</a:t>
            </a:r>
            <a:endParaRPr lang="da-DK" sz="16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Protsent</a:t>
            </a:r>
            <a:endParaRPr lang="da-DK" sz="16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HIV diagnoosimisel CD4 mediaan</a:t>
            </a:r>
            <a:endParaRPr lang="da-DK" sz="16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Diagnoosimise aasta</a:t>
            </a:r>
            <a:endParaRPr lang="da-DK" sz="16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t-EE" sz="900" dirty="0"/>
          </a:p>
          <a:p>
            <a:pPr marL="0" lvl="1" defTabSz="914400">
              <a:defRPr/>
            </a:pPr>
            <a:r>
              <a:rPr lang="et-EE" sz="1100" dirty="0"/>
              <a:t>Jutt</a:t>
            </a:r>
          </a:p>
          <a:p>
            <a:pPr marL="0" lvl="1" defTabSz="914400">
              <a:defRPr/>
            </a:pPr>
            <a:r>
              <a:rPr lang="et-EE" sz="1100" dirty="0"/>
              <a:t>See näitab COHERE kohorti andmeid hilise avastamisega inimeste osakaalu kohta vahemikus 2000–2011. Kuigi aastate jooksul on olnud väike suund languse poole, näitavad andmed, et hilise diagnoosimise vähenemise osas on väga vähe muutunud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t-EE" sz="1100" dirty="0">
              <a:solidFill>
                <a:schemeClr val="bg1">
                  <a:lumMod val="50000"/>
                </a:schemeClr>
              </a:solidFill>
            </a:endParaRPr>
          </a:p>
          <a:p>
            <a:pPr marL="0" lvl="1" defTabSz="914400">
              <a:defRPr/>
            </a:pPr>
            <a:r>
              <a:rPr lang="et-EE" sz="1100" dirty="0"/>
              <a:t>Allikas: Mocroft A </a:t>
            </a:r>
            <a:r>
              <a:rPr lang="et-EE" sz="1100" i="1" dirty="0"/>
              <a:t>et al</a:t>
            </a:r>
            <a:r>
              <a:rPr lang="et-EE" sz="1100" dirty="0"/>
              <a:t>., Risk Factors and Outcomes for Late Presentation for HIV-Positive Persons in Europe: Results from the Collaboration of Observational HIV Epidemiological Research Europe Study (COHERE). PLoS Med, 2013</a:t>
            </a:r>
          </a:p>
          <a:p>
            <a:pPr marL="0" marR="0" indent="0" algn="l" defTabSz="914400" rtl="0" eaLnBrk="1" fontAlgn="auto" latinLnBrk="0" hangingPunct="1">
              <a:lnSpc>
                <a:spcPct val="100000"/>
              </a:lnSpc>
              <a:spcBef>
                <a:spcPts val="0"/>
              </a:spcBef>
              <a:spcAft>
                <a:spcPts val="0"/>
              </a:spcAft>
              <a:buClrTx/>
              <a:buSzTx/>
              <a:buFontTx/>
              <a:buNone/>
              <a:tabLst/>
              <a:defRPr/>
            </a:pPr>
            <a:endParaRPr lang="et-EE" dirty="0"/>
          </a:p>
        </p:txBody>
      </p:sp>
    </p:spTree>
    <p:extLst>
      <p:ext uri="{BB962C8B-B14F-4D97-AF65-F5344CB8AC3E}">
        <p14:creationId xmlns:p14="http://schemas.microsoft.com/office/powerpoint/2010/main" val="943741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 name="Text Box 10"/>
          <p:cNvSpPr txBox="1">
            <a:spLocks noGrp="1" noChangeArrowheads="1"/>
          </p:cNvSpPr>
          <p:nvPr>
            <p:ph type="body" idx="1"/>
          </p:nvPr>
        </p:nvSpPr>
        <p:spPr bwMode="auto">
          <a:xfrm>
            <a:off x="679450" y="4716463"/>
            <a:ext cx="5438775" cy="1838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279400" indent="-277813" eaLnBrk="0" hangingPunct="0">
              <a:spcBef>
                <a:spcPts val="8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3200">
                <a:solidFill>
                  <a:srgbClr val="000000"/>
                </a:solidFill>
                <a:latin typeface="Osaka" charset="0"/>
                <a:ea typeface="New MingLiu" charset="0"/>
                <a:cs typeface="New MingLiu" charset="0"/>
              </a:defRPr>
            </a:lvl1pPr>
            <a:lvl2pPr eaLnBrk="0" hangingPunct="0">
              <a:spcBef>
                <a:spcPts val="7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800">
                <a:solidFill>
                  <a:srgbClr val="000000"/>
                </a:solidFill>
                <a:latin typeface="Osaka" charset="0"/>
                <a:ea typeface="New MingLiu" charset="0"/>
                <a:cs typeface="New MingLiu" charset="0"/>
              </a:defRPr>
            </a:lvl2pPr>
            <a:lvl3pPr eaLnBrk="0" hangingPunct="0">
              <a:spcBef>
                <a:spcPts val="6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400">
                <a:solidFill>
                  <a:srgbClr val="000000"/>
                </a:solidFill>
                <a:latin typeface="Osaka" charset="0"/>
                <a:ea typeface="New MingLiu" charset="0"/>
                <a:cs typeface="New MingLiu" charset="0"/>
              </a:defRPr>
            </a:lvl3pPr>
            <a:lvl4pPr eaLnBrk="0" hangingPunct="0">
              <a:spcBef>
                <a:spcPts val="5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4pPr>
            <a:lvl5pPr eaLnBrk="0" hangingPunct="0">
              <a:spcBef>
                <a:spcPts val="5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9pPr>
          </a:lstStyle>
          <a:p>
            <a:pPr marL="0" marR="0" indent="1588" algn="l" defTabSz="912370" rtl="0" eaLnBrk="1" fontAlgn="auto" latinLnBrk="0" hangingPunct="1">
              <a:spcBef>
                <a:spcPct val="0"/>
              </a:spcBef>
              <a:spcAft>
                <a:spcPts val="1900"/>
              </a:spcAft>
              <a:buClrTx/>
              <a:buSzTx/>
              <a:buFontTx/>
              <a:buNone/>
              <a:tabLst>
                <a:tab pos="0" algn="l"/>
                <a:tab pos="1193800" algn="l"/>
                <a:tab pos="2108200" algn="l"/>
                <a:tab pos="3022600" algn="l"/>
                <a:tab pos="3937000" algn="l"/>
                <a:tab pos="4851400" algn="l"/>
                <a:tab pos="5765800" algn="l"/>
                <a:tab pos="6680200" algn="l"/>
                <a:tab pos="7594600" algn="l"/>
                <a:tab pos="8509000" algn="l"/>
                <a:tab pos="9423400" algn="l"/>
                <a:tab pos="10337800" algn="l"/>
              </a:tabLst>
              <a:defRPr/>
            </a:pPr>
            <a:r>
              <a:rPr lang="et-EE" sz="1200" kern="1200" dirty="0">
                <a:solidFill>
                  <a:srgbClr val="000000"/>
                </a:solidFill>
                <a:latin typeface="+mn-lt"/>
              </a:rPr>
              <a:t>NEED 2014 versioon ja WHO Euroopa regioon</a:t>
            </a:r>
          </a:p>
          <a:p>
            <a:pPr marL="0" indent="1588" eaLnBrk="1" hangingPunct="1">
              <a:spcBef>
                <a:spcPct val="0"/>
              </a:spcBef>
              <a:spcAft>
                <a:spcPts val="1900"/>
              </a:spcAft>
              <a:tabLst>
                <a:tab pos="0" algn="l"/>
                <a:tab pos="1193800" algn="l"/>
                <a:tab pos="2108200" algn="l"/>
                <a:tab pos="3022600" algn="l"/>
                <a:tab pos="3937000" algn="l"/>
                <a:tab pos="4851400" algn="l"/>
                <a:tab pos="5765800" algn="l"/>
                <a:tab pos="6680200" algn="l"/>
                <a:tab pos="7594600" algn="l"/>
                <a:tab pos="8509000" algn="l"/>
                <a:tab pos="9423400" algn="l"/>
                <a:tab pos="10337800" algn="l"/>
              </a:tabLst>
            </a:pPr>
            <a:r>
              <a:rPr lang="et-EE" altLang="en-US" sz="1200" dirty="0">
                <a:latin typeface="+mn-lt"/>
              </a:rPr>
              <a:t>Jutt</a:t>
            </a:r>
          </a:p>
          <a:p>
            <a:pPr marL="0" indent="1588" eaLnBrk="1" hangingPunct="1">
              <a:spcBef>
                <a:spcPct val="0"/>
              </a:spcBef>
              <a:spcAft>
                <a:spcPts val="1900"/>
              </a:spcAft>
              <a:tabLst>
                <a:tab pos="0" algn="l"/>
                <a:tab pos="1193800" algn="l"/>
                <a:tab pos="2108200" algn="l"/>
                <a:tab pos="3022600" algn="l"/>
                <a:tab pos="3937000" algn="l"/>
                <a:tab pos="4851400" algn="l"/>
                <a:tab pos="5765800" algn="l"/>
                <a:tab pos="6680200" algn="l"/>
                <a:tab pos="7594600" algn="l"/>
                <a:tab pos="8509000" algn="l"/>
                <a:tab pos="9423400" algn="l"/>
                <a:tab pos="10337800" algn="l"/>
              </a:tabLst>
            </a:pPr>
            <a:r>
              <a:rPr lang="et-EE" altLang="en-US" sz="1200" dirty="0">
                <a:latin typeface="+mn-lt"/>
              </a:rPr>
              <a:t>Märkimisväärsel osal inimestest, kellel diagnoositi Euroopas HIV, ei ole diagnoosimisel mõõdetud CD4 arvu. Neist, kellel on mõõdetud, diagnoositi pooled (49%) hilja, st neil oli CD4 arv alla 350 raku/uL</a:t>
            </a:r>
            <a:r>
              <a:rPr lang="et-EE"/>
              <a:t> </a:t>
            </a:r>
          </a:p>
          <a:p>
            <a:pPr marL="0" indent="1588" eaLnBrk="1" hangingPunct="1">
              <a:spcBef>
                <a:spcPct val="0"/>
              </a:spcBef>
              <a:spcAft>
                <a:spcPts val="1900"/>
              </a:spcAft>
              <a:tabLst>
                <a:tab pos="0" algn="l"/>
                <a:tab pos="1193800" algn="l"/>
                <a:tab pos="2108200" algn="l"/>
                <a:tab pos="3022600" algn="l"/>
                <a:tab pos="3937000" algn="l"/>
                <a:tab pos="4851400" algn="l"/>
                <a:tab pos="5765800" algn="l"/>
                <a:tab pos="6680200" algn="l"/>
                <a:tab pos="7594600" algn="l"/>
                <a:tab pos="8509000" algn="l"/>
                <a:tab pos="9423400" algn="l"/>
                <a:tab pos="10337800" algn="l"/>
              </a:tabLst>
            </a:pPr>
            <a:r>
              <a:rPr lang="et-EE" altLang="en-US" sz="1200" dirty="0">
                <a:latin typeface="+mn-lt"/>
              </a:rPr>
              <a:t>Allikas: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Jutt</a:t>
            </a:r>
          </a:p>
          <a:p>
            <a:r>
              <a:rPr lang="et-EE" dirty="0"/>
              <a:t>Minu tänane loeng hõlmab mitmeid teemasid, et demonstreerida HIV-testimise kasvu tungivat vajadust; kuidas me saame seda saavutada kõige tõhusamalt, pannes rõhku eriti indikaatorhaigustele suunatud testimisele.</a:t>
            </a:r>
          </a:p>
        </p:txBody>
      </p:sp>
    </p:spTree>
    <p:extLst>
      <p:ext uri="{BB962C8B-B14F-4D97-AF65-F5344CB8AC3E}">
        <p14:creationId xmlns:p14="http://schemas.microsoft.com/office/powerpoint/2010/main" val="798148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Slide Number Placeholder 3"/>
          <p:cNvSpPr>
            <a:spLocks noGrp="1"/>
          </p:cNvSpPr>
          <p:nvPr>
            <p:ph type="body" idx="1"/>
          </p:nvPr>
        </p:nvSpPr>
        <p:spPr/>
        <p:txBody>
          <a:bodyPr/>
          <a:lstStyle/>
          <a:p>
            <a:r>
              <a:rPr lang="et-EE" sz="1200" kern="1200" dirty="0" smtClean="0">
                <a:solidFill>
                  <a:schemeClr val="tx1"/>
                </a:solidFill>
                <a:effectLst/>
                <a:latin typeface="+mn-lt"/>
                <a:ea typeface="+mn-ea"/>
                <a:cs typeface="+mn-cs"/>
              </a:rPr>
              <a:t>Nakatumisviis</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Meestevaheline seks</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heteroseksuaalne Narkootikumide süstimine</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Protsent</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&lt; 200 rakku/mm³</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200 kuni &lt;350 rakku/mm³</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350 kuni &lt;500 rakku/mm³</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 500 rakku/mm³</a:t>
            </a:r>
            <a:endParaRPr lang="da-DK" sz="1200" kern="1200" dirty="0" smtClean="0">
              <a:solidFill>
                <a:schemeClr val="tx1"/>
              </a:solidFill>
              <a:effectLst/>
              <a:latin typeface="+mn-lt"/>
              <a:ea typeface="+mn-ea"/>
              <a:cs typeface="+mn-cs"/>
            </a:endParaRPr>
          </a:p>
          <a:p>
            <a:endParaRPr lang="da-DK" dirty="0" smtClean="0"/>
          </a:p>
          <a:p>
            <a:r>
              <a:rPr lang="et-EE" dirty="0" smtClean="0"/>
              <a:t>Jutt</a:t>
            </a:r>
            <a:endParaRPr lang="et-EE" dirty="0"/>
          </a:p>
          <a:p>
            <a:r>
              <a:rPr lang="et-EE" dirty="0"/>
              <a:t>Nagu sellelt slaidilt näete, mõjutab hiline avastamine osasid rühmi rohkem kui teisi, esinedes MSMiga võrreldes suuremal määral hilises staadiumis avastatud PWIDel (süstivad narkomaanid) ja heteroseksuaalidel.</a:t>
            </a:r>
          </a:p>
          <a:p>
            <a:endParaRPr lang="et-EE" dirty="0"/>
          </a:p>
          <a:p>
            <a:pPr>
              <a:defRPr/>
            </a:pPr>
            <a:r>
              <a:rPr lang="et-EE" dirty="0"/>
              <a:t>Allikas: ECDC/WHO (2015) HIVi/AIDSi järelevalve Euroopas 2014</a:t>
            </a:r>
          </a:p>
        </p:txBody>
      </p:sp>
    </p:spTree>
    <p:extLst>
      <p:ext uri="{BB962C8B-B14F-4D97-AF65-F5344CB8AC3E}">
        <p14:creationId xmlns:p14="http://schemas.microsoft.com/office/powerpoint/2010/main" val="153195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Narration</a:t>
            </a:r>
          </a:p>
          <a:p>
            <a:r>
              <a:rPr lang="en-US" dirty="0" smtClean="0"/>
              <a:t>HI-</a:t>
            </a:r>
            <a:r>
              <a:rPr lang="en-US" dirty="0" err="1" smtClean="0"/>
              <a:t>viirus</a:t>
            </a:r>
            <a:r>
              <a:rPr lang="en-US" dirty="0" smtClean="0"/>
              <a:t> </a:t>
            </a:r>
            <a:r>
              <a:rPr lang="en-US" dirty="0" err="1" smtClean="0"/>
              <a:t>ründab</a:t>
            </a:r>
            <a:r>
              <a:rPr lang="en-US" dirty="0" smtClean="0"/>
              <a:t> </a:t>
            </a:r>
            <a:r>
              <a:rPr lang="en-US" dirty="0" err="1" smtClean="0"/>
              <a:t>inimese</a:t>
            </a:r>
            <a:r>
              <a:rPr lang="en-US" dirty="0" smtClean="0"/>
              <a:t> </a:t>
            </a:r>
            <a:r>
              <a:rPr lang="en-US" dirty="0" err="1" smtClean="0"/>
              <a:t>immuunsüsteemi</a:t>
            </a:r>
            <a:r>
              <a:rPr lang="en-US" dirty="0" smtClean="0"/>
              <a:t> </a:t>
            </a:r>
            <a:r>
              <a:rPr lang="en-US" dirty="0" err="1" smtClean="0"/>
              <a:t>ning</a:t>
            </a:r>
            <a:r>
              <a:rPr lang="en-US" dirty="0" smtClean="0"/>
              <a:t> </a:t>
            </a:r>
            <a:r>
              <a:rPr lang="et-EE" dirty="0" smtClean="0"/>
              <a:t>CD4 </a:t>
            </a:r>
            <a:r>
              <a:rPr lang="en-US" dirty="0" err="1" smtClean="0"/>
              <a:t>rakkude</a:t>
            </a:r>
            <a:r>
              <a:rPr lang="en-US" dirty="0" smtClean="0"/>
              <a:t> </a:t>
            </a:r>
            <a:r>
              <a:rPr lang="en-US" dirty="0" err="1" smtClean="0"/>
              <a:t>arv</a:t>
            </a:r>
            <a:r>
              <a:rPr lang="en-US" dirty="0" smtClean="0"/>
              <a:t> on </a:t>
            </a:r>
            <a:r>
              <a:rPr lang="en-US" dirty="0" err="1" smtClean="0"/>
              <a:t>üks</a:t>
            </a:r>
            <a:r>
              <a:rPr lang="en-US" dirty="0" smtClean="0"/>
              <a:t> </a:t>
            </a:r>
            <a:r>
              <a:rPr lang="en-US" dirty="0" err="1" smtClean="0"/>
              <a:t>indikaatoritest</a:t>
            </a:r>
            <a:r>
              <a:rPr lang="en-US" dirty="0" smtClean="0"/>
              <a:t>, </a:t>
            </a:r>
            <a:r>
              <a:rPr lang="en-US" dirty="0" err="1" smtClean="0"/>
              <a:t>mis</a:t>
            </a:r>
            <a:r>
              <a:rPr lang="en-US" dirty="0" smtClean="0"/>
              <a:t> </a:t>
            </a:r>
            <a:r>
              <a:rPr lang="en-US" dirty="0" err="1" smtClean="0"/>
              <a:t>hindab</a:t>
            </a:r>
            <a:r>
              <a:rPr lang="en-US" dirty="0" smtClean="0"/>
              <a:t> </a:t>
            </a:r>
            <a:r>
              <a:rPr lang="en-US" dirty="0" err="1" smtClean="0"/>
              <a:t>immuunsüsteemi</a:t>
            </a:r>
            <a:r>
              <a:rPr lang="en-US" dirty="0" smtClean="0"/>
              <a:t> </a:t>
            </a:r>
            <a:r>
              <a:rPr lang="en-US" dirty="0" err="1" smtClean="0"/>
              <a:t>tugevust</a:t>
            </a:r>
            <a:r>
              <a:rPr lang="en-US" dirty="0" smtClean="0"/>
              <a:t>. HIV </a:t>
            </a:r>
            <a:r>
              <a:rPr lang="en-US" dirty="0" err="1" smtClean="0"/>
              <a:t>tuvastatakse</a:t>
            </a:r>
            <a:r>
              <a:rPr lang="en-US" dirty="0" smtClean="0"/>
              <a:t> </a:t>
            </a:r>
            <a:r>
              <a:rPr lang="en-US" dirty="0" err="1" smtClean="0"/>
              <a:t>hilja</a:t>
            </a:r>
            <a:r>
              <a:rPr lang="en-US" dirty="0" smtClean="0"/>
              <a:t>, </a:t>
            </a:r>
            <a:r>
              <a:rPr lang="en-US" dirty="0" err="1" smtClean="0"/>
              <a:t>kui</a:t>
            </a:r>
            <a:r>
              <a:rPr lang="en-US" dirty="0" smtClean="0"/>
              <a:t> CD4 </a:t>
            </a:r>
            <a:r>
              <a:rPr lang="en-US" dirty="0" err="1" smtClean="0"/>
              <a:t>rakkude</a:t>
            </a:r>
            <a:r>
              <a:rPr lang="en-US" dirty="0" smtClean="0"/>
              <a:t> </a:t>
            </a:r>
            <a:r>
              <a:rPr lang="en-US" dirty="0" err="1" smtClean="0"/>
              <a:t>arv</a:t>
            </a:r>
            <a:r>
              <a:rPr lang="en-US" dirty="0" smtClean="0"/>
              <a:t> on </a:t>
            </a:r>
            <a:r>
              <a:rPr lang="en-US" dirty="0" err="1" smtClean="0"/>
              <a:t>alla</a:t>
            </a:r>
            <a:r>
              <a:rPr lang="en-US" dirty="0" smtClean="0"/>
              <a:t> 350 (</a:t>
            </a:r>
            <a:r>
              <a:rPr lang="en-US" dirty="0" err="1" smtClean="0"/>
              <a:t>st</a:t>
            </a:r>
            <a:r>
              <a:rPr lang="en-US" dirty="0" smtClean="0"/>
              <a:t> </a:t>
            </a:r>
            <a:r>
              <a:rPr lang="en-US" dirty="0" err="1" smtClean="0"/>
              <a:t>tegelikust</a:t>
            </a:r>
            <a:r>
              <a:rPr lang="en-US" dirty="0" smtClean="0"/>
              <a:t> HIV </a:t>
            </a:r>
            <a:r>
              <a:rPr lang="en-US" dirty="0" err="1" smtClean="0"/>
              <a:t>infektsiooni</a:t>
            </a:r>
            <a:r>
              <a:rPr lang="en-US" dirty="0" smtClean="0"/>
              <a:t> </a:t>
            </a:r>
            <a:r>
              <a:rPr lang="en-US" dirty="0" err="1" smtClean="0"/>
              <a:t>saamisest</a:t>
            </a:r>
            <a:r>
              <a:rPr lang="en-US" dirty="0" smtClean="0"/>
              <a:t> </a:t>
            </a:r>
            <a:r>
              <a:rPr lang="en-US" dirty="0" err="1" smtClean="0"/>
              <a:t>võib</a:t>
            </a:r>
            <a:r>
              <a:rPr lang="en-US" dirty="0" smtClean="0"/>
              <a:t> juba </a:t>
            </a:r>
            <a:r>
              <a:rPr lang="en-US" dirty="0" err="1" smtClean="0"/>
              <a:t>mitu</a:t>
            </a:r>
            <a:r>
              <a:rPr lang="en-US" dirty="0" smtClean="0"/>
              <a:t> </a:t>
            </a:r>
            <a:r>
              <a:rPr lang="en-US" dirty="0" err="1" smtClean="0"/>
              <a:t>aastat</a:t>
            </a:r>
            <a:r>
              <a:rPr lang="en-US" dirty="0" smtClean="0"/>
              <a:t> </a:t>
            </a:r>
            <a:r>
              <a:rPr lang="en-US" dirty="0" err="1" smtClean="0"/>
              <a:t>möödas</a:t>
            </a:r>
            <a:r>
              <a:rPr lang="en-US" dirty="0" smtClean="0"/>
              <a:t> olla). </a:t>
            </a:r>
            <a:r>
              <a:rPr lang="en-US" dirty="0" err="1" smtClean="0"/>
              <a:t>Kui</a:t>
            </a:r>
            <a:r>
              <a:rPr lang="en-US" dirty="0" smtClean="0"/>
              <a:t> </a:t>
            </a:r>
            <a:r>
              <a:rPr lang="en-US" dirty="0" err="1" smtClean="0"/>
              <a:t>inimesel</a:t>
            </a:r>
            <a:r>
              <a:rPr lang="en-US" dirty="0" smtClean="0"/>
              <a:t> on CD4 </a:t>
            </a:r>
            <a:r>
              <a:rPr lang="en-US" dirty="0" err="1" smtClean="0"/>
              <a:t>rakkude</a:t>
            </a:r>
            <a:r>
              <a:rPr lang="en-US" dirty="0" smtClean="0"/>
              <a:t> </a:t>
            </a:r>
            <a:r>
              <a:rPr lang="en-US" dirty="0" err="1" smtClean="0"/>
              <a:t>arv</a:t>
            </a:r>
            <a:r>
              <a:rPr lang="en-US" dirty="0" smtClean="0"/>
              <a:t> </a:t>
            </a:r>
            <a:r>
              <a:rPr lang="en-US" dirty="0" err="1" smtClean="0"/>
              <a:t>alla</a:t>
            </a:r>
            <a:r>
              <a:rPr lang="en-US" dirty="0" smtClean="0"/>
              <a:t> 200, </a:t>
            </a:r>
            <a:r>
              <a:rPr lang="en-US" dirty="0" err="1" smtClean="0"/>
              <a:t>siis</a:t>
            </a:r>
            <a:r>
              <a:rPr lang="en-US" dirty="0" smtClean="0"/>
              <a:t> on </a:t>
            </a:r>
            <a:r>
              <a:rPr lang="en-US" dirty="0" err="1" smtClean="0"/>
              <a:t>tegemist</a:t>
            </a:r>
            <a:r>
              <a:rPr lang="en-US" dirty="0" smtClean="0"/>
              <a:t> juba </a:t>
            </a:r>
            <a:r>
              <a:rPr lang="en-US" dirty="0" err="1" smtClean="0"/>
              <a:t>viiruse</a:t>
            </a:r>
            <a:r>
              <a:rPr lang="en-US" dirty="0" smtClean="0"/>
              <a:t> III </a:t>
            </a:r>
            <a:r>
              <a:rPr lang="en-US" dirty="0" err="1" smtClean="0"/>
              <a:t>staadiumi</a:t>
            </a:r>
            <a:r>
              <a:rPr lang="en-US" dirty="0" smtClean="0"/>
              <a:t> </a:t>
            </a:r>
            <a:r>
              <a:rPr lang="en-US" dirty="0" err="1" smtClean="0"/>
              <a:t>ehk</a:t>
            </a:r>
            <a:r>
              <a:rPr lang="en-US" dirty="0" smtClean="0"/>
              <a:t> AIDS-</a:t>
            </a:r>
            <a:r>
              <a:rPr lang="en-US" dirty="0" err="1" smtClean="0"/>
              <a:t>ga</a:t>
            </a:r>
            <a:r>
              <a:rPr lang="en-US" dirty="0" smtClean="0"/>
              <a:t>. </a:t>
            </a:r>
          </a:p>
          <a:p>
            <a:endParaRPr lang="en-US" dirty="0" smtClean="0"/>
          </a:p>
          <a:p>
            <a:r>
              <a:rPr lang="et-EE" dirty="0" smtClean="0"/>
              <a:t>Eesti HIV-positiivsete patsientide andmekogu</a:t>
            </a:r>
            <a:r>
              <a:rPr lang="en-US" dirty="0" smtClean="0"/>
              <a:t> </a:t>
            </a:r>
            <a:r>
              <a:rPr lang="en-US" dirty="0" err="1" smtClean="0"/>
              <a:t>põhjal</a:t>
            </a:r>
            <a:r>
              <a:rPr lang="en-US" dirty="0" smtClean="0"/>
              <a:t> on </a:t>
            </a:r>
            <a:r>
              <a:rPr lang="en-US" dirty="0" err="1" smtClean="0"/>
              <a:t>üle</a:t>
            </a:r>
            <a:r>
              <a:rPr lang="en-US" dirty="0" smtClean="0"/>
              <a:t> </a:t>
            </a:r>
            <a:r>
              <a:rPr lang="en-US" dirty="0" err="1" smtClean="0"/>
              <a:t>poolte</a:t>
            </a:r>
            <a:r>
              <a:rPr lang="en-US" dirty="0" smtClean="0"/>
              <a:t> </a:t>
            </a:r>
            <a:r>
              <a:rPr lang="en-US" dirty="0" err="1" smtClean="0"/>
              <a:t>uutest</a:t>
            </a:r>
            <a:r>
              <a:rPr lang="en-US" dirty="0" smtClean="0"/>
              <a:t> HIV </a:t>
            </a:r>
            <a:r>
              <a:rPr lang="en-US" dirty="0" err="1" smtClean="0"/>
              <a:t>juhtudest</a:t>
            </a:r>
            <a:r>
              <a:rPr lang="en-US" dirty="0" smtClean="0"/>
              <a:t> </a:t>
            </a:r>
            <a:r>
              <a:rPr lang="en-US" dirty="0" err="1" smtClean="0"/>
              <a:t>hilised</a:t>
            </a:r>
            <a:r>
              <a:rPr lang="en-US" dirty="0" smtClean="0"/>
              <a:t> </a:t>
            </a:r>
            <a:r>
              <a:rPr lang="en-US" dirty="0" err="1" smtClean="0"/>
              <a:t>diagnoosid</a:t>
            </a:r>
            <a:r>
              <a:rPr lang="en-US" dirty="0" smtClean="0"/>
              <a:t> </a:t>
            </a:r>
            <a:r>
              <a:rPr lang="en-US" dirty="0" err="1" smtClean="0"/>
              <a:t>ning</a:t>
            </a:r>
            <a:r>
              <a:rPr lang="en-US" dirty="0" smtClean="0"/>
              <a:t> </a:t>
            </a:r>
            <a:r>
              <a:rPr lang="en-US" dirty="0" err="1" smtClean="0"/>
              <a:t>neljandik</a:t>
            </a:r>
            <a:r>
              <a:rPr lang="en-US" dirty="0" smtClean="0"/>
              <a:t> juba AIDS-</a:t>
            </a:r>
            <a:r>
              <a:rPr lang="en-US" dirty="0" err="1" smtClean="0"/>
              <a:t>ga</a:t>
            </a:r>
            <a:r>
              <a:rPr lang="en-US" dirty="0" smtClean="0"/>
              <a:t>. </a:t>
            </a:r>
          </a:p>
          <a:p>
            <a:endParaRPr lang="en-GB" sz="1200" b="0" i="0" kern="1200" dirty="0" smtClean="0">
              <a:solidFill>
                <a:schemeClr val="tx1"/>
              </a:solidFill>
              <a:effectLst/>
              <a:latin typeface="+mn-lt"/>
              <a:ea typeface="+mn-ea"/>
              <a:cs typeface="+mn-cs"/>
            </a:endParaRPr>
          </a:p>
          <a:p>
            <a:r>
              <a:rPr lang="en-GB" dirty="0" smtClean="0"/>
              <a:t>Translation:</a:t>
            </a:r>
          </a:p>
          <a:p>
            <a:r>
              <a:rPr lang="en-GB" dirty="0" smtClean="0"/>
              <a:t>Title: </a:t>
            </a:r>
            <a:r>
              <a:rPr lang="et-EE" dirty="0" smtClean="0"/>
              <a:t>CD4 </a:t>
            </a:r>
            <a:r>
              <a:rPr lang="et-EE" dirty="0" err="1" smtClean="0"/>
              <a:t>cell</a:t>
            </a:r>
            <a:r>
              <a:rPr lang="et-EE" dirty="0" smtClean="0"/>
              <a:t> </a:t>
            </a:r>
            <a:r>
              <a:rPr lang="et-EE" dirty="0" err="1" smtClean="0"/>
              <a:t>count</a:t>
            </a:r>
            <a:r>
              <a:rPr lang="et-EE" dirty="0" smtClean="0"/>
              <a:t> </a:t>
            </a:r>
            <a:r>
              <a:rPr lang="et-EE" dirty="0" err="1" smtClean="0"/>
              <a:t>among</a:t>
            </a:r>
            <a:r>
              <a:rPr lang="et-EE" dirty="0" smtClean="0"/>
              <a:t> </a:t>
            </a:r>
            <a:r>
              <a:rPr lang="et-EE" dirty="0" err="1" smtClean="0"/>
              <a:t>newly</a:t>
            </a:r>
            <a:r>
              <a:rPr lang="et-EE" dirty="0" smtClean="0"/>
              <a:t> </a:t>
            </a:r>
            <a:r>
              <a:rPr lang="et-EE" dirty="0" err="1" smtClean="0"/>
              <a:t>diagnosed</a:t>
            </a:r>
            <a:r>
              <a:rPr lang="et-EE" dirty="0" smtClean="0"/>
              <a:t> HIV </a:t>
            </a:r>
            <a:r>
              <a:rPr lang="et-EE" dirty="0" err="1" smtClean="0"/>
              <a:t>cases</a:t>
            </a:r>
            <a:r>
              <a:rPr lang="et-EE" dirty="0" smtClean="0"/>
              <a:t> on </a:t>
            </a:r>
            <a:r>
              <a:rPr lang="et-EE" dirty="0" err="1" smtClean="0"/>
              <a:t>their</a:t>
            </a:r>
            <a:r>
              <a:rPr lang="et-EE" dirty="0" smtClean="0"/>
              <a:t> </a:t>
            </a:r>
            <a:r>
              <a:rPr lang="et-EE" dirty="0" err="1" smtClean="0"/>
              <a:t>first</a:t>
            </a:r>
            <a:r>
              <a:rPr lang="et-EE" dirty="0" smtClean="0"/>
              <a:t> </a:t>
            </a:r>
            <a:r>
              <a:rPr lang="et-EE" dirty="0" err="1" smtClean="0"/>
              <a:t>visit</a:t>
            </a:r>
            <a:r>
              <a:rPr lang="et-EE" dirty="0" smtClean="0"/>
              <a:t> </a:t>
            </a:r>
            <a:r>
              <a:rPr lang="et-EE" dirty="0" err="1" smtClean="0"/>
              <a:t>to</a:t>
            </a:r>
            <a:r>
              <a:rPr lang="et-EE" dirty="0" smtClean="0"/>
              <a:t> </a:t>
            </a:r>
            <a:r>
              <a:rPr lang="et-EE" dirty="0" err="1" smtClean="0"/>
              <a:t>the</a:t>
            </a:r>
            <a:r>
              <a:rPr lang="et-EE" dirty="0" smtClean="0"/>
              <a:t> </a:t>
            </a:r>
            <a:r>
              <a:rPr lang="et-EE" dirty="0" err="1" smtClean="0"/>
              <a:t>infectious</a:t>
            </a:r>
            <a:r>
              <a:rPr lang="et-EE" dirty="0" smtClean="0"/>
              <a:t> </a:t>
            </a:r>
            <a:r>
              <a:rPr lang="et-EE" dirty="0" err="1" smtClean="0"/>
              <a:t>disease</a:t>
            </a:r>
            <a:r>
              <a:rPr lang="et-EE" dirty="0" smtClean="0"/>
              <a:t> </a:t>
            </a:r>
            <a:r>
              <a:rPr lang="et-EE" dirty="0" err="1" smtClean="0"/>
              <a:t>physician</a:t>
            </a:r>
            <a:r>
              <a:rPr lang="et-EE" dirty="0" smtClean="0"/>
              <a:t>, 2000-2015</a:t>
            </a:r>
            <a:endParaRPr lang="en-GB" dirty="0" smtClean="0"/>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Source: </a:t>
            </a:r>
            <a:r>
              <a:rPr lang="et-EE" sz="1200" b="0" u="sng" kern="1200" dirty="0" smtClean="0">
                <a:solidFill>
                  <a:schemeClr val="tx1"/>
                </a:solidFill>
                <a:effectLst/>
                <a:latin typeface="+mn-lt"/>
                <a:ea typeface="+mn-ea"/>
                <a:cs typeface="+mn-cs"/>
                <a:hlinkClick r:id="rId3"/>
              </a:rPr>
              <a:t>http://www.esid.ee/cms/index.php?id=74&amp;file=tl_files/failid/HIV%20andmekogu/E-HIV%202015.pdf</a:t>
            </a:r>
            <a:r>
              <a:rPr lang="et-EE" sz="1200" b="0" kern="1200" dirty="0" smtClean="0">
                <a:solidFill>
                  <a:schemeClr val="tx1"/>
                </a:solidFill>
                <a:effectLst/>
                <a:latin typeface="+mn-lt"/>
                <a:ea typeface="+mn-ea"/>
                <a:cs typeface="+mn-cs"/>
              </a:rPr>
              <a:t> </a:t>
            </a:r>
            <a:endParaRPr lang="en-GB" sz="1200" b="0" kern="1200" dirty="0" smtClean="0">
              <a:solidFill>
                <a:schemeClr val="tx1"/>
              </a:solidFill>
              <a:effectLst/>
              <a:latin typeface="+mn-lt"/>
              <a:ea typeface="+mn-ea"/>
              <a:cs typeface="+mn-cs"/>
            </a:endParaRPr>
          </a:p>
          <a:p>
            <a:endParaRPr lang="en-GB" dirty="0"/>
          </a:p>
        </p:txBody>
      </p:sp>
    </p:spTree>
    <p:extLst>
      <p:ext uri="{BB962C8B-B14F-4D97-AF65-F5344CB8AC3E}">
        <p14:creationId xmlns:p14="http://schemas.microsoft.com/office/powerpoint/2010/main" val="3472750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a:t>***Käesolevat slaidi saab vajaduse korral kohanda teie enda riigi andmetega***</a:t>
            </a:r>
          </a:p>
          <a:p>
            <a:endParaRPr lang="et-EE" dirty="0"/>
          </a:p>
          <a:p>
            <a:r>
              <a:rPr lang="et-EE"/>
              <a:t>Juhised:</a:t>
            </a:r>
          </a:p>
          <a:p>
            <a:pPr marL="228600" indent="-228600">
              <a:buAutoNum type="arabicPeriod"/>
            </a:pPr>
            <a:r>
              <a:rPr lang="et-EE"/>
              <a:t>asendage &lt;RIIK&gt;, &lt;AASTA&gt; õigete üksikasjadega </a:t>
            </a:r>
          </a:p>
          <a:p>
            <a:pPr marL="228600" indent="-228600">
              <a:buAutoNum type="arabicPeriod"/>
            </a:pPr>
            <a:r>
              <a:rPr lang="et-EE"/>
              <a:t>Klõpsake osakaaluga (paremal) kastidel ja parandage andmed oma riigi andmetega sobivaks.</a:t>
            </a:r>
          </a:p>
          <a:p>
            <a:r>
              <a:rPr lang="et-EE"/>
              <a:t>3. Diagrammi värvide protsentidega sobivaks muutmiseks paremklõpsake igal üksikul arvul ja valige </a:t>
            </a:r>
            <a:r>
              <a:rPr lang="et-EE" b="1" baseline="0" dirty="0"/>
              <a:t>Vorminda pilt</a:t>
            </a:r>
            <a:r>
              <a:rPr lang="et-EE" b="0" baseline="0" dirty="0"/>
              <a:t>. Seejärel muutke </a:t>
            </a:r>
            <a:r>
              <a:rPr lang="et-EE" b="1" baseline="0" dirty="0"/>
              <a:t>Täitmine</a:t>
            </a:r>
            <a:r>
              <a:rPr lang="et-EE" b="0" baseline="0" dirty="0"/>
              <a:t> soovitud värvuseks.</a:t>
            </a:r>
            <a:endParaRPr lang="et-EE" dirty="0"/>
          </a:p>
          <a:p>
            <a:r>
              <a:rPr lang="et-EE"/>
              <a:t>4. Punase joone eemaldamiseks klõpsake ja lohistage kollane joon soovitud asukohta.</a:t>
            </a:r>
          </a:p>
          <a:p>
            <a:r>
              <a:rPr lang="et-EE"/>
              <a:t>5. Kustutage varjutatud tekstikast üleval paremas nurgas</a:t>
            </a:r>
          </a:p>
        </p:txBody>
      </p:sp>
      <p:sp>
        <p:nvSpPr>
          <p:cNvPr id="4" name="Slide Number Placeholder 3"/>
          <p:cNvSpPr>
            <a:spLocks noGrp="1"/>
          </p:cNvSpPr>
          <p:nvPr>
            <p:ph type="sldNum" sz="quarter" idx="10"/>
          </p:nvPr>
        </p:nvSpPr>
        <p:spPr/>
        <p:txBody>
          <a:bodyPr/>
          <a:lstStyle/>
          <a:p>
            <a:fld id="{E19BBA69-F71B-400F-8057-BFFCF0B37730}" type="slidenum">
              <a:rPr lang="en-GB" smtClean="0"/>
              <a:pPr/>
              <a:t>32</a:t>
            </a:fld>
            <a:endParaRPr lang="et-EE" dirty="0"/>
          </a:p>
        </p:txBody>
      </p:sp>
    </p:spTree>
    <p:extLst>
      <p:ext uri="{BB962C8B-B14F-4D97-AF65-F5344CB8AC3E}">
        <p14:creationId xmlns:p14="http://schemas.microsoft.com/office/powerpoint/2010/main" val="2038776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a:t>Asendage </a:t>
            </a:r>
            <a:r>
              <a:rPr lang="et-EE" i="1" dirty="0"/>
              <a:t>&lt;kaldtekst&gt; </a:t>
            </a:r>
            <a:r>
              <a:rPr lang="et-EE"/>
              <a:t>õigete üksikasjade ja andmetega, kustutage kaldkirjas ja varjutatud kastis olev tekst</a:t>
            </a:r>
          </a:p>
          <a:p>
            <a:pPr defTabSz="914400">
              <a:defRPr/>
            </a:pPr>
            <a:endParaRPr lang="et-EE" dirty="0"/>
          </a:p>
          <a:p>
            <a:pPr defTabSz="914400">
              <a:defRPr/>
            </a:pPr>
            <a:r>
              <a:rPr lang="et-EE"/>
              <a:t>Hilja avastatud HIV-nakkuse diagnoosi ja edasiarenenud HIV-haiguse diagnoosiga inimeste andmed leiate alltoodud lingilt. Kasutage neid andmeid ülaltoodud X ja Y ülekirjutamiseks.</a:t>
            </a:r>
          </a:p>
          <a:p>
            <a:pPr defTabSz="914400">
              <a:defRPr/>
            </a:pPr>
            <a:endParaRPr lang="et-EE" i="1" dirty="0">
              <a:latin typeface="Calibri" pitchFamily="34" charset="0"/>
              <a:cs typeface="Calibri" pitchFamily="34" charset="0"/>
            </a:endParaRPr>
          </a:p>
          <a:p>
            <a:pPr defTabSz="914400">
              <a:defRPr/>
            </a:pPr>
            <a:r>
              <a:rPr lang="et-EE" i="1" dirty="0">
                <a:latin typeface="Calibri" pitchFamily="34" charset="0"/>
              </a:rPr>
              <a:t>http://ecdc.europa.eu/en/publications/Publications/hiv-aids-surveillance-in-Europe-2014.pdf</a:t>
            </a:r>
          </a:p>
          <a:p>
            <a:pPr marL="0" marR="0" indent="0" algn="l" defTabSz="914400" rtl="0" eaLnBrk="1" fontAlgn="auto" latinLnBrk="0" hangingPunct="1">
              <a:lnSpc>
                <a:spcPct val="100000"/>
              </a:lnSpc>
              <a:spcBef>
                <a:spcPts val="0"/>
              </a:spcBef>
              <a:spcAft>
                <a:spcPts val="0"/>
              </a:spcAft>
              <a:buClrTx/>
              <a:buSzTx/>
              <a:buFontTx/>
              <a:buNone/>
              <a:tabLst/>
              <a:defRPr/>
            </a:pPr>
            <a:endParaRPr lang="et-EE" dirty="0"/>
          </a:p>
          <a:p>
            <a:pPr marL="0" marR="0" indent="0" algn="l" defTabSz="914400" rtl="0" eaLnBrk="1" fontAlgn="auto" latinLnBrk="0" hangingPunct="1">
              <a:lnSpc>
                <a:spcPct val="100000"/>
              </a:lnSpc>
              <a:spcBef>
                <a:spcPts val="0"/>
              </a:spcBef>
              <a:spcAft>
                <a:spcPts val="0"/>
              </a:spcAft>
              <a:buClrTx/>
              <a:buSzTx/>
              <a:buFontTx/>
              <a:buNone/>
              <a:tabLst/>
              <a:defRPr/>
            </a:pPr>
            <a:r>
              <a:rPr lang="et-EE"/>
              <a:t>Jutt</a:t>
            </a:r>
          </a:p>
          <a:p>
            <a:pPr marL="0" marR="0" indent="0" algn="l" defTabSz="914400" rtl="0" eaLnBrk="1" fontAlgn="auto" latinLnBrk="0" hangingPunct="1">
              <a:lnSpc>
                <a:spcPct val="100000"/>
              </a:lnSpc>
              <a:spcBef>
                <a:spcPts val="0"/>
              </a:spcBef>
              <a:spcAft>
                <a:spcPts val="0"/>
              </a:spcAft>
              <a:buClrTx/>
              <a:buSzTx/>
              <a:buFontTx/>
              <a:buNone/>
              <a:tabLst/>
              <a:defRPr/>
            </a:pPr>
            <a:r>
              <a:rPr lang="et-EE"/>
              <a:t> &lt;Riigis&gt; &lt;aastal&gt; X% avastati inimesi väiksema CD4 arvuga kui 350, st hilises staadiumis haigusega. Y% väga hilja avastatud CD4 arvuga alla 200 raku.</a:t>
            </a:r>
          </a:p>
        </p:txBody>
      </p:sp>
    </p:spTree>
    <p:extLst>
      <p:ext uri="{BB962C8B-B14F-4D97-AF65-F5344CB8AC3E}">
        <p14:creationId xmlns:p14="http://schemas.microsoft.com/office/powerpoint/2010/main" val="3230796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a:t>Jutt</a:t>
            </a:r>
          </a:p>
          <a:p>
            <a:r>
              <a:rPr lang="et-EE"/>
              <a:t>HIVi hilisel diagnoosimisel on mitmeid tõsiseid tagajärgi</a:t>
            </a:r>
          </a:p>
        </p:txBody>
      </p:sp>
    </p:spTree>
    <p:extLst>
      <p:ext uri="{BB962C8B-B14F-4D97-AF65-F5344CB8AC3E}">
        <p14:creationId xmlns:p14="http://schemas.microsoft.com/office/powerpoint/2010/main" val="843939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a:t>Jutt</a:t>
            </a:r>
          </a:p>
          <a:p>
            <a:r>
              <a:rPr lang="et-EE"/>
              <a:t>HIVi hilisel diagnoosimisel on mitmeid tõsiseid tagajärgi</a:t>
            </a:r>
          </a:p>
        </p:txBody>
      </p:sp>
    </p:spTree>
    <p:extLst>
      <p:ext uri="{BB962C8B-B14F-4D97-AF65-F5344CB8AC3E}">
        <p14:creationId xmlns:p14="http://schemas.microsoft.com/office/powerpoint/2010/main" val="8439397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a:t>Jutt</a:t>
            </a:r>
          </a:p>
          <a:p>
            <a:pPr marL="0" marR="0" indent="0" algn="l" defTabSz="914400" rtl="0" eaLnBrk="1" fontAlgn="auto" latinLnBrk="0" hangingPunct="1">
              <a:lnSpc>
                <a:spcPct val="100000"/>
              </a:lnSpc>
              <a:spcBef>
                <a:spcPts val="0"/>
              </a:spcBef>
              <a:spcAft>
                <a:spcPts val="0"/>
              </a:spcAft>
              <a:buClrTx/>
              <a:buSzTx/>
              <a:buFontTx/>
              <a:buNone/>
              <a:tabLst/>
              <a:defRPr/>
            </a:pPr>
            <a:r>
              <a:rPr lang="et-EE"/>
              <a:t>Kolm peamist tagajärge saada diagnoositud siis, kui CD4 arv on alla 350 (see on hilises staadiumis), on suurem haigestumus, suremus, rohkem edasist ülekandumist ja suuremad tervishoiukulud.</a:t>
            </a:r>
          </a:p>
          <a:p>
            <a:pPr marL="0" marR="0" indent="0" algn="l" defTabSz="914400" rtl="0" eaLnBrk="1" fontAlgn="auto" latinLnBrk="0" hangingPunct="1">
              <a:lnSpc>
                <a:spcPct val="100000"/>
              </a:lnSpc>
              <a:spcBef>
                <a:spcPts val="0"/>
              </a:spcBef>
              <a:spcAft>
                <a:spcPts val="0"/>
              </a:spcAft>
              <a:buClrTx/>
              <a:buSzTx/>
              <a:buFontTx/>
              <a:buNone/>
              <a:tabLst/>
              <a:defRPr/>
            </a:pPr>
            <a:r>
              <a:rPr lang="et-EE"/>
              <a:t> </a:t>
            </a:r>
          </a:p>
        </p:txBody>
      </p:sp>
    </p:spTree>
    <p:extLst>
      <p:ext uri="{BB962C8B-B14F-4D97-AF65-F5344CB8AC3E}">
        <p14:creationId xmlns:p14="http://schemas.microsoft.com/office/powerpoint/2010/main" val="381881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a:xfrm>
            <a:off x="662533" y="4748089"/>
            <a:ext cx="5438140" cy="4467701"/>
          </a:xfrm>
        </p:spPr>
        <p:txBody>
          <a:bodyPr/>
          <a:lstStyle/>
          <a:p>
            <a:r>
              <a:rPr lang="et-EE" sz="1200" kern="1200" dirty="0" smtClean="0">
                <a:solidFill>
                  <a:schemeClr val="tx1"/>
                </a:solidFill>
                <a:effectLst/>
                <a:latin typeface="+mn-lt"/>
                <a:ea typeface="+mn-ea"/>
                <a:cs typeface="+mn-cs"/>
              </a:rPr>
              <a:t>HIViga seotud surmad</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33% HIViga seotud surmadest on tingitud hilisest diagnoosimisest</a:t>
            </a:r>
            <a:endParaRPr lang="da-DK" sz="1200" kern="1200" dirty="0" smtClean="0">
              <a:solidFill>
                <a:schemeClr val="tx1"/>
              </a:solidFill>
              <a:effectLst/>
              <a:latin typeface="+mn-lt"/>
              <a:ea typeface="+mn-ea"/>
              <a:cs typeface="+mn-cs"/>
            </a:endParaRPr>
          </a:p>
          <a:p>
            <a:pPr algn="l"/>
            <a:endParaRPr lang="da-DK" sz="1200" dirty="0" smtClean="0"/>
          </a:p>
          <a:p>
            <a:pPr algn="l"/>
            <a:r>
              <a:rPr lang="et-EE" sz="1200" dirty="0" smtClean="0"/>
              <a:t>Jutt</a:t>
            </a:r>
            <a:endParaRPr lang="et-EE" dirty="0">
              <a:cs typeface="Calibri" pitchFamily="34" charset="0"/>
            </a:endParaRPr>
          </a:p>
          <a:p>
            <a:pPr>
              <a:defRPr/>
            </a:pPr>
            <a:r>
              <a:rPr lang="et-EE" dirty="0"/>
              <a:t>Kuni kolmandik HIViga seotud surmadest on hinnanguliselt hilise diagnoosi tagajärg; s.t patsient saab diagnoosi liiga hilja, et HIVi ravi oleks tõhus</a:t>
            </a:r>
          </a:p>
          <a:p>
            <a:pPr algn="l"/>
            <a:endParaRPr lang="et-EE" dirty="0">
              <a:cs typeface="Arial" charset="0"/>
            </a:endParaRPr>
          </a:p>
          <a:p>
            <a:r>
              <a:rPr lang="et-EE" dirty="0"/>
              <a:t>Allikas: Adler A, Mounier-Jack S &amp; Coker J. Late diagnosis of HIV in Europe: definitional and public health challenges AIDS Care 21, 03 (2009) 284-293. </a:t>
            </a:r>
          </a:p>
          <a:p>
            <a:endParaRPr lang="et-EE" dirty="0">
              <a:cs typeface="Arial" charset="0"/>
            </a:endParaRPr>
          </a:p>
          <a:p>
            <a:endParaRPr lang="et-EE" dirty="0">
              <a:solidFill>
                <a:srgbClr val="7F7F7F"/>
              </a:solidFill>
              <a:cs typeface="Arial" charset="0"/>
            </a:endParaRPr>
          </a:p>
        </p:txBody>
      </p:sp>
      <p:sp>
        <p:nvSpPr>
          <p:cNvPr id="4" name="Slide Number Placeholder 3"/>
          <p:cNvSpPr>
            <a:spLocks noGrp="1"/>
          </p:cNvSpPr>
          <p:nvPr>
            <p:ph type="sldNum" sz="quarter" idx="10"/>
          </p:nvPr>
        </p:nvSpPr>
        <p:spPr/>
        <p:txBody>
          <a:bodyPr/>
          <a:lstStyle/>
          <a:p>
            <a:fld id="{27496504-27CE-4204-ADC2-8044511427AE}" type="slidenum">
              <a:rPr lang="en-GB" smtClean="0">
                <a:solidFill>
                  <a:prstClr val="black"/>
                </a:solidFill>
              </a:rPr>
              <a:pPr/>
              <a:t>37</a:t>
            </a:fld>
            <a:endParaRPr lang="et-EE" dirty="0">
              <a:solidFill>
                <a:prstClr val="black"/>
              </a:solidFill>
            </a:endParaRPr>
          </a:p>
        </p:txBody>
      </p:sp>
    </p:spTree>
    <p:extLst>
      <p:ext uri="{BB962C8B-B14F-4D97-AF65-F5344CB8AC3E}">
        <p14:creationId xmlns:p14="http://schemas.microsoft.com/office/powerpoint/2010/main" val="3013755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Surma kumulatiivne tõenäosus</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Aeg alates HIVi nakatumisest (aastad)</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Madal diagnoosimise määr (diagnoosimisel CD4 mediaan: 140 rakku/mm³)</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Keskmine diagnoosimise määr (diagnoosimisel CD4 mediaan: 351 rakku/mm³)</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Kõrge diagnoosimise määr (diagnoosimisel CD4 mediaan: 432 rakku/mm³)</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Väga kõrge diagnoosimise määr (diagnoosimisel CD4 mediaan: 509 rakku/mm³)</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Ilma HIV nakkuseta mehed</a:t>
            </a:r>
            <a:endParaRPr lang="da-DK"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endParaRPr lang="da-DK"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t-EE" dirty="0" smtClean="0"/>
              <a:t>Jutt</a:t>
            </a:r>
            <a:endParaRPr lang="et-EE" dirty="0"/>
          </a:p>
          <a:p>
            <a:pPr marL="0" marR="0" indent="0" algn="l" defTabSz="912370" rtl="0" eaLnBrk="1" fontAlgn="auto" latinLnBrk="0" hangingPunct="1">
              <a:lnSpc>
                <a:spcPct val="100000"/>
              </a:lnSpc>
              <a:spcBef>
                <a:spcPts val="0"/>
              </a:spcBef>
              <a:spcAft>
                <a:spcPts val="0"/>
              </a:spcAft>
              <a:buClrTx/>
              <a:buSzTx/>
              <a:buFontTx/>
              <a:buNone/>
              <a:tabLst/>
              <a:defRPr/>
            </a:pPr>
            <a:r>
              <a:rPr lang="et-EE" dirty="0"/>
              <a:t>Graafik näitab suremuse ja HIVi diagnoosimise staadiumi vahelist suhet. Punane joon tähistab eriti madala CD4 arvuga diagnoosituid ja seda saab võrrelda kasvavate CD4 arvudega, liikudes alla alumise joone suunas, mis tähistab HIV-negatiivseid mehi.</a:t>
            </a:r>
          </a:p>
          <a:p>
            <a:pPr marL="0" marR="0" indent="0" algn="l" defTabSz="912370" rtl="0" eaLnBrk="1" fontAlgn="auto" latinLnBrk="0" hangingPunct="1">
              <a:lnSpc>
                <a:spcPct val="100000"/>
              </a:lnSpc>
              <a:spcBef>
                <a:spcPts val="0"/>
              </a:spcBef>
              <a:spcAft>
                <a:spcPts val="0"/>
              </a:spcAft>
              <a:buClrTx/>
              <a:buSzTx/>
              <a:buFontTx/>
              <a:buNone/>
              <a:tabLst/>
              <a:defRPr/>
            </a:pPr>
            <a:endParaRPr lang="et-EE" dirty="0"/>
          </a:p>
          <a:p>
            <a:pPr marL="0" marR="0" indent="0" algn="l" defTabSz="912370" rtl="0" eaLnBrk="1" fontAlgn="auto" latinLnBrk="0" hangingPunct="1">
              <a:lnSpc>
                <a:spcPct val="100000"/>
              </a:lnSpc>
              <a:spcBef>
                <a:spcPts val="0"/>
              </a:spcBef>
              <a:spcAft>
                <a:spcPts val="0"/>
              </a:spcAft>
              <a:buClrTx/>
              <a:buSzTx/>
              <a:buFontTx/>
              <a:buNone/>
              <a:tabLst/>
              <a:defRPr/>
            </a:pPr>
            <a:r>
              <a:rPr lang="et-EE" dirty="0"/>
              <a:t>Allikas: </a:t>
            </a:r>
            <a:r>
              <a:rPr lang="et-EE" sz="1200" dirty="0"/>
              <a:t>Nakawaga F et al. Oodatav keskmine eluiga HIVi nakatunud inimeste diagnoosimise õigeaegsuse järgi. AIDS 2011, 25.</a:t>
            </a:r>
          </a:p>
          <a:p>
            <a:endParaRPr lang="et-EE" dirty="0"/>
          </a:p>
        </p:txBody>
      </p:sp>
    </p:spTree>
    <p:extLst>
      <p:ext uri="{BB962C8B-B14F-4D97-AF65-F5344CB8AC3E}">
        <p14:creationId xmlns:p14="http://schemas.microsoft.com/office/powerpoint/2010/main" val="2863920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lgn="l">
              <a:defRPr/>
            </a:pPr>
            <a:r>
              <a:rPr lang="et-EE"/>
              <a:t>Jutt</a:t>
            </a:r>
          </a:p>
          <a:p>
            <a:pPr algn="l">
              <a:defRPr/>
            </a:pPr>
            <a:r>
              <a:rPr lang="et-EE"/>
              <a:t>Need isikud, kes diagnoositakse nakkuse hilises staadiumis, veedavad pika aja oma HIVi seisundist teadmatuses olles ning neil on seetõttu suurem risk kanda HIVi edasi oma partneritele.</a:t>
            </a:r>
          </a:p>
          <a:p>
            <a:pPr algn="l">
              <a:defRPr/>
            </a:pPr>
            <a:r>
              <a:rPr lang="et-EE"/>
              <a:t>Teame, et kui inimestel diagnoositakse HIV, siis nad rakendavad meetmeid edasise ülekandumise riski vähendamiseks, vähendades oma seksuaalpartnerite arvu ja kasutades kondoome. </a:t>
            </a:r>
          </a:p>
          <a:p>
            <a:pPr algn="l">
              <a:defRPr/>
            </a:pPr>
            <a:r>
              <a:rPr lang="et-EE"/>
              <a:t>Kui HIV-nakkusega isikud saavad efektiivset ravi – st retroviirusevastast ravi, mis alandab nende veres viiruskoormust –, siis on nad vähetõenäolised HIVi edasikandjad.</a:t>
            </a:r>
          </a:p>
          <a:p>
            <a:pPr algn="l">
              <a:defRPr/>
            </a:pPr>
            <a:r>
              <a:rPr lang="et-EE"/>
              <a:t>Diagnoosimata inimesed ei saa kummastki neist ennetusest selget kasu.   </a:t>
            </a:r>
          </a:p>
          <a:p>
            <a:pPr algn="l">
              <a:defRPr/>
            </a:pPr>
            <a:endParaRPr lang="et-EE" dirty="0"/>
          </a:p>
          <a:p>
            <a:pPr algn="l">
              <a:defRPr/>
            </a:pPr>
            <a:r>
              <a:rPr lang="et-EE"/>
              <a:t>Allikad: </a:t>
            </a:r>
            <a:r>
              <a:rPr lang="et-EE" sz="1200" dirty="0"/>
              <a:t>Moreno S, Mocroft A &amp; Monfonte A Review: Medical and Societal consequences of late presentation Antiviral Therapy, 2010, 15, suppl 1; 9-15.</a:t>
            </a:r>
            <a:endParaRPr lang="et-EE" sz="1200" dirty="0">
              <a:cs typeface="Arial" pitchFamily="34" charset="0"/>
            </a:endParaRPr>
          </a:p>
          <a:p>
            <a:pPr algn="l">
              <a:defRPr/>
            </a:pPr>
            <a:r>
              <a:rPr lang="et-EE" sz="1200" dirty="0"/>
              <a:t>Marks G, Crepaz N and Janssen RS, Estimating sexual transmission of HIV from persons aware and unaware that they are infected with the virus in the US. AIDS 2006, 20:1447–1450.</a:t>
            </a:r>
          </a:p>
          <a:p>
            <a:pPr algn="l">
              <a:defRPr/>
            </a:pPr>
            <a:r>
              <a:rPr lang="et-EE" sz="1200" dirty="0"/>
              <a:t>Hall HI et al. HIV Transmission Rates from persons living with HIV who are aware and unaware of their infection, United States AIDS 2012.</a:t>
            </a:r>
          </a:p>
          <a:p>
            <a:pPr algn="l">
              <a:defRPr/>
            </a:pPr>
            <a:r>
              <a:rPr lang="et-EE" sz="1200" dirty="0"/>
              <a:t>Cohen MS, Chen YQ, McCauley M, Gamble T, Hosseinipour MC, Kumarasamy N, et al. Prevention of HIV-1 infection with early antiretroviral therapy. N Engl J Med. 2011;365:493–505.</a:t>
            </a:r>
          </a:p>
          <a:p>
            <a:pPr algn="l">
              <a:defRPr/>
            </a:pPr>
            <a:endParaRPr lang="et-EE" dirty="0">
              <a:solidFill>
                <a:prstClr val="black">
                  <a:lumMod val="50000"/>
                  <a:lumOff val="50000"/>
                </a:prstClr>
              </a:solidFill>
              <a:latin typeface="Arial" pitchFamily="34" charset="0"/>
              <a:cs typeface="Arial" pitchFamily="34" charset="0"/>
            </a:endParaRPr>
          </a:p>
        </p:txBody>
      </p:sp>
    </p:spTree>
    <p:extLst>
      <p:ext uri="{BB962C8B-B14F-4D97-AF65-F5344CB8AC3E}">
        <p14:creationId xmlns:p14="http://schemas.microsoft.com/office/powerpoint/2010/main" val="2265129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a:t>Käesolevat slaidi saab kasutada siis, kui soovite edasi anda üldist sisu</a:t>
            </a:r>
          </a:p>
          <a:p>
            <a:endParaRPr lang="et-EE" dirty="0"/>
          </a:p>
          <a:p>
            <a:r>
              <a:rPr lang="et-EE"/>
              <a:t>Jutt</a:t>
            </a:r>
          </a:p>
          <a:p>
            <a:r>
              <a:rPr lang="et-EE"/>
              <a:t>HIVi juhtude arv maailmas kasvab jätkuvalt, olles 2014. aastal peaaegu 40 miljonit diagnoositud HIViga elavat inimest</a:t>
            </a:r>
          </a:p>
          <a:p>
            <a:endParaRPr lang="et-EE" dirty="0"/>
          </a:p>
          <a:p>
            <a:r>
              <a:rPr lang="et-EE"/>
              <a:t>Allikas: UNAIDS</a:t>
            </a:r>
          </a:p>
          <a:p>
            <a:endParaRPr lang="et-EE" dirty="0"/>
          </a:p>
        </p:txBody>
      </p:sp>
    </p:spTree>
    <p:extLst>
      <p:ext uri="{BB962C8B-B14F-4D97-AF65-F5344CB8AC3E}">
        <p14:creationId xmlns:p14="http://schemas.microsoft.com/office/powerpoint/2010/main" val="37359269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xfrm>
            <a:off x="679768" y="4715908"/>
            <a:ext cx="5438140" cy="4928725"/>
          </a:xfrm>
          <a:noFill/>
        </p:spPr>
        <p:txBody>
          <a:bodyPr wrap="square" numCol="1" anchor="t" anchorCtr="0" compatLnSpc="1">
            <a:prstTxWarp prst="textNoShape">
              <a:avLst/>
            </a:prstTxWarp>
          </a:bodyPr>
          <a:lstStyle/>
          <a:p>
            <a:r>
              <a:rPr lang="et-EE" sz="1200" kern="1200" dirty="0" smtClean="0">
                <a:solidFill>
                  <a:schemeClr val="tx1"/>
                </a:solidFill>
                <a:effectLst/>
                <a:latin typeface="+mn-lt"/>
                <a:ea typeface="+mn-ea"/>
                <a:cs typeface="+mn-cs"/>
              </a:rPr>
              <a:t>HIVi/AIDSiga elavad inimesed: 1 039 000-1 185 000</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Igal aastal seksuaalsel teel nakatunud ~32 000</a:t>
            </a:r>
            <a:endParaRPr lang="da-DK" sz="1200" kern="1200" dirty="0" smtClean="0">
              <a:solidFill>
                <a:schemeClr val="tx1"/>
              </a:solidFill>
              <a:effectLst/>
              <a:latin typeface="+mn-lt"/>
              <a:ea typeface="+mn-ea"/>
              <a:cs typeface="+mn-cs"/>
            </a:endParaRPr>
          </a:p>
          <a:p>
            <a:endParaRPr lang="da-DK" dirty="0" smtClean="0"/>
          </a:p>
          <a:p>
            <a:r>
              <a:rPr lang="et-EE" dirty="0" smtClean="0"/>
              <a:t>Jutt</a:t>
            </a:r>
            <a:endParaRPr lang="et-EE" dirty="0"/>
          </a:p>
          <a:p>
            <a:r>
              <a:rPr lang="et-EE" dirty="0"/>
              <a:t>Ameerika Ühendriikides pole hinnanguliselt 25%  HIV-nakkusega elavat inimest oma seisundist teadlikud. Andmemodelleerimine näitab, et need 25% diagnoosimata HIV-nakatunut (näidatud vasakul tulbas punasega) vastutavad 54% uute ülekandumiste eest, nagu näeme punasega tähistatult parempoolses tulbas. See ülekandumise määr on 3 – see on poole suurem kui neil isikutel, kes on oma HIV-seisundist teadlikud.</a:t>
            </a:r>
          </a:p>
          <a:p>
            <a:r>
              <a:rPr lang="et-EE" dirty="0"/>
              <a:t>Täiendav teave.</a:t>
            </a:r>
          </a:p>
          <a:p>
            <a:r>
              <a:rPr lang="et-EE" dirty="0"/>
              <a:t>Hinnangud põhinevad järgmisel.</a:t>
            </a:r>
          </a:p>
          <a:p>
            <a:r>
              <a:rPr lang="et-EE" dirty="0"/>
              <a:t>1) 33% teadlikust rühmast on madala riskiga HIVi ülekandumise osas, sest neil on madal/mittesedastatav viiruskoormus; 2) 57% suhteline vähenemine levikul kaitsmata anaalse või vaginaalse vahekorra (UAV) kaudu ohustatud partneritega koos oma HIVi nakkusest teadlike (võrreldes teadmatuses olevatega) isikutega.</a:t>
            </a:r>
          </a:p>
          <a:p>
            <a:r>
              <a:rPr lang="et-EE" dirty="0"/>
              <a:t>3) eeldatav erinevus ohustatud UAV partnerite keskmises arvus igas teadlikus rühmas (ulatudes võrdsest kuni kahekordseni, nagu on paljudel mitteteadlikus rühmas).</a:t>
            </a:r>
          </a:p>
          <a:p>
            <a:r>
              <a:rPr lang="et-EE" dirty="0"/>
              <a:t>Hinnanguline määr põhineb partnereid puudutavatel eeldustel</a:t>
            </a:r>
          </a:p>
          <a:p>
            <a:r>
              <a:rPr lang="et-EE" dirty="0"/>
              <a:t>54%: eeldab erinevuse puudumist ohustatud UAV partnerite arvus rühmade vahel </a:t>
            </a:r>
          </a:p>
          <a:p>
            <a:r>
              <a:rPr lang="et-EE" dirty="0"/>
              <a:t>70%: eeldab kahekordset ohustatud UAV partnerite arvu mitteteadlikus rühmas</a:t>
            </a:r>
          </a:p>
          <a:p>
            <a:r>
              <a:rPr lang="et-EE" dirty="0"/>
              <a:t>Nendest tulemustest nähtub, et HIVi/AIDSi epideemiat saab oluliselt vähendada, suurendades oma seisundist teadlike HIV-positiivsete isikute arvu.</a:t>
            </a:r>
          </a:p>
          <a:p>
            <a:endParaRPr lang="et-EE" altLang="en-US" dirty="0"/>
          </a:p>
          <a:p>
            <a:r>
              <a:rPr lang="et-EE" dirty="0"/>
              <a:t>Allikad: Marks G, Crepaz N, Janssen RS (2006) Estimating sexual transmission of HIV from persons aware and unaware that they are infected with the virus in the USA. </a:t>
            </a:r>
            <a:r>
              <a:rPr lang="et-EE" altLang="en-US" i="1" dirty="0"/>
              <a:t>AIDS</a:t>
            </a:r>
            <a:r>
              <a:rPr lang="et-EE" dirty="0"/>
              <a:t> 20:1447-1450</a:t>
            </a:r>
          </a:p>
          <a:p>
            <a:pPr fontAlgn="auto">
              <a:spcBef>
                <a:spcPts val="0"/>
              </a:spcBef>
              <a:spcAft>
                <a:spcPts val="0"/>
              </a:spcAft>
              <a:defRPr/>
            </a:pPr>
            <a:r>
              <a:rPr lang="et-EE" dirty="0"/>
              <a:t>Campsmith ML, Rhodes PH, Hall HI, Green TA. Undiagnosed HIV prevalence among adults and adolescents in the United States at the end of 2006. J Acquir Immune Defic Syndr. 2010;53:619-624</a:t>
            </a:r>
            <a:r>
              <a:rPr lang="et-EE" dirty="0">
                <a:solidFill>
                  <a:schemeClr val="tx1">
                    <a:lumMod val="50000"/>
                    <a:lumOff val="50000"/>
                  </a:schemeClr>
                </a:solidFill>
                <a:latin typeface="Arial" pitchFamily="34" charset="0"/>
              </a:rPr>
              <a:t>. </a:t>
            </a:r>
          </a:p>
        </p:txBody>
      </p:sp>
      <p:sp>
        <p:nvSpPr>
          <p:cNvPr id="3" name="Slide Number Placeholder 2"/>
          <p:cNvSpPr>
            <a:spLocks noGrp="1"/>
          </p:cNvSpPr>
          <p:nvPr>
            <p:ph type="sldNum" sz="quarter" idx="10"/>
          </p:nvPr>
        </p:nvSpPr>
        <p:spPr/>
        <p:txBody>
          <a:bodyPr/>
          <a:lstStyle/>
          <a:p>
            <a:fld id="{E19BBA69-F71B-400F-8057-BFFCF0B37730}" type="slidenum">
              <a:rPr lang="en-GB" smtClean="0"/>
              <a:pPr/>
              <a:t>40</a:t>
            </a:fld>
            <a:endParaRPr lang="et-EE"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defRPr/>
            </a:pPr>
            <a:r>
              <a:rPr lang="et-EE" dirty="0"/>
              <a:t>Jutt</a:t>
            </a:r>
          </a:p>
          <a:p>
            <a:pPr>
              <a:defRPr/>
            </a:pPr>
            <a:r>
              <a:rPr lang="et-EE" dirty="0"/>
              <a:t>Hiline diagnoosimine mõjutab oluliselt ka tervishoiukulusid. See on suures osas seotud diagnoosimata HIViga seotud haigestumusega, mille tõttu pöörduvad paljud isikud korduvalt HIViga seotud haiguste pärast arstiabi saama, kuid need jäävad selliselt tuvastamata.</a:t>
            </a:r>
          </a:p>
          <a:p>
            <a:pPr>
              <a:defRPr/>
            </a:pPr>
            <a:r>
              <a:rPr lang="et-EE" dirty="0"/>
              <a:t>Need kulud on ligi neli korda suuremad kui õigeaegselt diagnoositud ja ravitud isikute tervishoiukulud.</a:t>
            </a:r>
          </a:p>
          <a:p>
            <a:pPr>
              <a:defRPr/>
            </a:pPr>
            <a:r>
              <a:rPr lang="et-EE" dirty="0"/>
              <a:t>See erinevus jätkub pika aja jooksul, peegeldades kombinatsiooni suhteliselt halvemat ravitulemust haiguse hilises staadiumis ning osadel juhtudel sellega seoses oleva seisundi tagajärgi.</a:t>
            </a:r>
          </a:p>
          <a:p>
            <a:pPr>
              <a:defRPr/>
            </a:pPr>
            <a:r>
              <a:rPr lang="et-EE" dirty="0"/>
              <a:t>Käesoleval ajal peetakse HIV-testimise programmi kulutasuvaks, kui diagnoosimata HIVi levimus on vähemalt 0,1% või 1/1000 kohta. </a:t>
            </a:r>
          </a:p>
          <a:p>
            <a:pPr>
              <a:defRPr/>
            </a:pPr>
            <a:r>
              <a:rPr lang="et-EE" dirty="0"/>
              <a:t> </a:t>
            </a:r>
          </a:p>
          <a:p>
            <a:pPr>
              <a:defRPr/>
            </a:pPr>
            <a:r>
              <a:rPr lang="et-EE" dirty="0"/>
              <a:t>Allikad: </a:t>
            </a:r>
            <a:r>
              <a:rPr lang="et-EE" sz="1200" dirty="0"/>
              <a:t>Krentz, HB &amp; Gill MJ. Cost of medical care for HIV-infected patients within a regional population from 1997 to 2006. HIV Medicine (2008), 9, 721–730.</a:t>
            </a:r>
          </a:p>
          <a:p>
            <a:pPr>
              <a:defRPr/>
            </a:pPr>
            <a:r>
              <a:rPr lang="et-EE" sz="1200" dirty="0"/>
              <a:t>Fleishman JA, Yehia BR, Moore RD, Gebo KA&amp; HIV Research Network . The Economic Burden of Late Entry Into Medical Care for Patients With HIV Infection. Med Care. 2010 December ; 48(12): 1071-1079.</a:t>
            </a:r>
          </a:p>
          <a:p>
            <a:endParaRPr lang="et-EE" dirty="0"/>
          </a:p>
        </p:txBody>
      </p:sp>
    </p:spTree>
    <p:extLst>
      <p:ext uri="{BB962C8B-B14F-4D97-AF65-F5344CB8AC3E}">
        <p14:creationId xmlns:p14="http://schemas.microsoft.com/office/powerpoint/2010/main" val="19855908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Hilise avastamise hind Kanadas</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Põhineb 24 patsiendi andmetel</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Hilise avastamise hinnanguline lisakulu pärast kohandamist patsiendi näitajatega 9273 Kanada dollarit</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Kogukulude erinevus tuleneb valdavalt  HIViga seotud haiglaravi kulude erinevusest (hilisel avastamisel 15 korda suuremad)</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keskmine kulu aastas, aasta peale diagnoosimist (Kanada dollarites)</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Hilja avastatud</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literally translates to „diagnosed at the right time“ and sounds weird. I would translate it to as varakult avastatud (early presenter)</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Kohandatud Krentz et al. põhjal HIV Med 2004;4.93</a:t>
            </a:r>
            <a:endParaRPr lang="da-DK" sz="1200" kern="1200" dirty="0" smtClean="0">
              <a:solidFill>
                <a:schemeClr val="tx1"/>
              </a:solidFill>
              <a:effectLst/>
              <a:latin typeface="+mn-lt"/>
              <a:ea typeface="+mn-ea"/>
              <a:cs typeface="+mn-cs"/>
            </a:endParaRPr>
          </a:p>
          <a:p>
            <a:endParaRPr lang="da-DK" dirty="0" smtClean="0"/>
          </a:p>
          <a:p>
            <a:r>
              <a:rPr lang="et-EE" dirty="0" smtClean="0"/>
              <a:t>Jutt</a:t>
            </a:r>
            <a:endParaRPr lang="et-EE" dirty="0"/>
          </a:p>
          <a:p>
            <a:r>
              <a:rPr lang="et-EE" dirty="0"/>
              <a:t>Käesolev slaid näitab keskmist aastast HIVi tervishoiukulusid diagnoosijärgsel aastal Kanadas. See näitab, et hilja diagnoositute esimese aasta hoolduse otsekulud on kahekordsed võrreldes õigeaegselt diagnoositutega </a:t>
            </a:r>
          </a:p>
          <a:p>
            <a:endParaRPr lang="et-EE" dirty="0"/>
          </a:p>
          <a:p>
            <a:r>
              <a:rPr lang="et-EE" dirty="0"/>
              <a:t>Allikas: Krentz HB, Auld MC, Gill MJ. The high cost of medical care for patients who present late (CD4 &lt;200 cells/microL) with HIV infection. HIV Med 2004; 5:93-8</a:t>
            </a:r>
          </a:p>
          <a:p>
            <a:endParaRPr lang="et-EE" dirty="0"/>
          </a:p>
        </p:txBody>
      </p:sp>
    </p:spTree>
    <p:extLst>
      <p:ext uri="{BB962C8B-B14F-4D97-AF65-F5344CB8AC3E}">
        <p14:creationId xmlns:p14="http://schemas.microsoft.com/office/powerpoint/2010/main" val="660742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Narration</a:t>
            </a:r>
          </a:p>
          <a:p>
            <a:r>
              <a:rPr lang="en-GB" dirty="0" smtClean="0"/>
              <a:t>2014. </a:t>
            </a:r>
            <a:r>
              <a:rPr lang="en-GB" dirty="0" err="1" smtClean="0"/>
              <a:t>aastal</a:t>
            </a:r>
            <a:r>
              <a:rPr lang="en-GB" dirty="0" smtClean="0"/>
              <a:t> said </a:t>
            </a:r>
            <a:r>
              <a:rPr lang="en-GB" dirty="0" err="1" smtClean="0"/>
              <a:t>Eestis</a:t>
            </a:r>
            <a:r>
              <a:rPr lang="en-GB" dirty="0" smtClean="0"/>
              <a:t> 607 AIDS </a:t>
            </a:r>
            <a:r>
              <a:rPr lang="en-GB" dirty="0" err="1" smtClean="0"/>
              <a:t>diagnoosiga</a:t>
            </a:r>
            <a:r>
              <a:rPr lang="en-GB" dirty="0" smtClean="0"/>
              <a:t> </a:t>
            </a:r>
            <a:r>
              <a:rPr lang="en-GB" dirty="0" err="1" smtClean="0"/>
              <a:t>ning</a:t>
            </a:r>
            <a:r>
              <a:rPr lang="en-GB" dirty="0" smtClean="0"/>
              <a:t> </a:t>
            </a:r>
            <a:r>
              <a:rPr lang="en-GB" dirty="0" err="1" smtClean="0"/>
              <a:t>peaaegu</a:t>
            </a:r>
            <a:r>
              <a:rPr lang="en-GB" dirty="0" smtClean="0"/>
              <a:t> 3000 </a:t>
            </a:r>
            <a:r>
              <a:rPr lang="en-GB" dirty="0" err="1" smtClean="0"/>
              <a:t>muu</a:t>
            </a:r>
            <a:r>
              <a:rPr lang="en-GB" dirty="0" smtClean="0"/>
              <a:t> HIV </a:t>
            </a:r>
            <a:r>
              <a:rPr lang="en-GB" dirty="0" err="1" smtClean="0"/>
              <a:t>diagnoosiga</a:t>
            </a:r>
            <a:r>
              <a:rPr lang="en-GB" dirty="0" smtClean="0"/>
              <a:t> </a:t>
            </a:r>
            <a:r>
              <a:rPr lang="en-GB" dirty="0" err="1" smtClean="0"/>
              <a:t>inimest</a:t>
            </a:r>
            <a:r>
              <a:rPr lang="en-GB" dirty="0" smtClean="0"/>
              <a:t> </a:t>
            </a:r>
            <a:r>
              <a:rPr lang="en-GB" dirty="0" err="1" smtClean="0"/>
              <a:t>ambulatoorset</a:t>
            </a:r>
            <a:r>
              <a:rPr lang="en-GB" dirty="0" smtClean="0"/>
              <a:t> </a:t>
            </a:r>
            <a:r>
              <a:rPr lang="en-GB" dirty="0" err="1" smtClean="0"/>
              <a:t>või</a:t>
            </a:r>
            <a:r>
              <a:rPr lang="en-GB" dirty="0" smtClean="0"/>
              <a:t> </a:t>
            </a:r>
            <a:r>
              <a:rPr lang="en-GB" dirty="0" err="1" smtClean="0"/>
              <a:t>statsionaarset</a:t>
            </a:r>
            <a:r>
              <a:rPr lang="en-GB" dirty="0" smtClean="0"/>
              <a:t> </a:t>
            </a:r>
            <a:r>
              <a:rPr lang="en-GB" dirty="0" err="1" smtClean="0"/>
              <a:t>ravi</a:t>
            </a:r>
            <a:r>
              <a:rPr lang="en-GB" dirty="0" smtClean="0"/>
              <a:t>. HIV </a:t>
            </a:r>
            <a:r>
              <a:rPr lang="en-GB" dirty="0" err="1" smtClean="0"/>
              <a:t>ravikulud</a:t>
            </a:r>
            <a:r>
              <a:rPr lang="en-GB" dirty="0" smtClean="0"/>
              <a:t> on </a:t>
            </a:r>
            <a:r>
              <a:rPr lang="en-GB" dirty="0" err="1" smtClean="0"/>
              <a:t>keskmiselt</a:t>
            </a:r>
            <a:r>
              <a:rPr lang="en-GB" dirty="0" smtClean="0"/>
              <a:t> </a:t>
            </a:r>
            <a:r>
              <a:rPr lang="en-GB" dirty="0" err="1" smtClean="0"/>
              <a:t>peaaegu</a:t>
            </a:r>
            <a:r>
              <a:rPr lang="en-GB" dirty="0" smtClean="0"/>
              <a:t> </a:t>
            </a:r>
            <a:r>
              <a:rPr lang="en-GB" dirty="0" err="1" smtClean="0"/>
              <a:t>kolm</a:t>
            </a:r>
            <a:r>
              <a:rPr lang="en-GB" dirty="0" smtClean="0"/>
              <a:t> </a:t>
            </a:r>
            <a:r>
              <a:rPr lang="en-GB" dirty="0" err="1" smtClean="0"/>
              <a:t>korda</a:t>
            </a:r>
            <a:r>
              <a:rPr lang="en-GB" dirty="0" smtClean="0"/>
              <a:t> </a:t>
            </a:r>
            <a:r>
              <a:rPr lang="en-GB" dirty="0" err="1" smtClean="0"/>
              <a:t>suuremad</a:t>
            </a:r>
            <a:r>
              <a:rPr lang="en-GB" dirty="0" smtClean="0"/>
              <a:t> AIDS-</a:t>
            </a:r>
            <a:r>
              <a:rPr lang="en-GB" dirty="0" err="1" smtClean="0"/>
              <a:t>ga</a:t>
            </a:r>
            <a:r>
              <a:rPr lang="en-GB" dirty="0" smtClean="0"/>
              <a:t> </a:t>
            </a:r>
            <a:r>
              <a:rPr lang="en-GB" dirty="0" err="1" smtClean="0"/>
              <a:t>patsientidel</a:t>
            </a:r>
            <a:r>
              <a:rPr lang="en-GB" dirty="0" smtClean="0"/>
              <a:t> </a:t>
            </a:r>
            <a:r>
              <a:rPr lang="en-GB" dirty="0" err="1" smtClean="0"/>
              <a:t>kui</a:t>
            </a:r>
            <a:r>
              <a:rPr lang="en-GB" dirty="0" smtClean="0"/>
              <a:t> </a:t>
            </a:r>
            <a:r>
              <a:rPr lang="en-GB" dirty="0" err="1" smtClean="0"/>
              <a:t>teistel</a:t>
            </a:r>
            <a:r>
              <a:rPr lang="en-GB" dirty="0" smtClean="0"/>
              <a:t> HIV-</a:t>
            </a:r>
            <a:r>
              <a:rPr lang="en-GB" dirty="0" err="1" smtClean="0"/>
              <a:t>i</a:t>
            </a:r>
            <a:r>
              <a:rPr lang="en-GB" dirty="0" smtClean="0"/>
              <a:t> </a:t>
            </a:r>
            <a:r>
              <a:rPr lang="en-GB" dirty="0" err="1" smtClean="0"/>
              <a:t>nakatunutel</a:t>
            </a:r>
            <a:r>
              <a:rPr lang="en-GB" dirty="0" smtClean="0"/>
              <a:t>. </a:t>
            </a:r>
            <a:r>
              <a:rPr lang="en-GB" dirty="0" err="1" smtClean="0"/>
              <a:t>Patsientidel</a:t>
            </a:r>
            <a:r>
              <a:rPr lang="en-GB" dirty="0" smtClean="0"/>
              <a:t>, </a:t>
            </a:r>
            <a:r>
              <a:rPr lang="en-GB" dirty="0" err="1" smtClean="0"/>
              <a:t>kes</a:t>
            </a:r>
            <a:r>
              <a:rPr lang="en-GB" dirty="0" smtClean="0"/>
              <a:t> on </a:t>
            </a:r>
            <a:r>
              <a:rPr lang="en-GB" dirty="0" err="1" smtClean="0"/>
              <a:t>antiretroviirusravil</a:t>
            </a:r>
            <a:r>
              <a:rPr lang="en-GB" dirty="0" smtClean="0"/>
              <a:t>, </a:t>
            </a:r>
            <a:r>
              <a:rPr lang="en-GB" dirty="0" err="1" smtClean="0"/>
              <a:t>lisanduvad</a:t>
            </a:r>
            <a:r>
              <a:rPr lang="en-GB" dirty="0" smtClean="0"/>
              <a:t> ka </a:t>
            </a:r>
            <a:r>
              <a:rPr lang="en-GB" dirty="0" err="1" smtClean="0"/>
              <a:t>antiretroviirusravi</a:t>
            </a:r>
            <a:r>
              <a:rPr lang="en-GB" dirty="0" smtClean="0"/>
              <a:t>  </a:t>
            </a:r>
            <a:r>
              <a:rPr lang="en-GB" dirty="0" err="1" smtClean="0"/>
              <a:t>kulud</a:t>
            </a:r>
            <a:r>
              <a:rPr lang="en-GB" dirty="0" smtClean="0"/>
              <a:t>, </a:t>
            </a:r>
            <a:r>
              <a:rPr lang="en-GB" dirty="0" err="1" smtClean="0"/>
              <a:t>mis</a:t>
            </a:r>
            <a:r>
              <a:rPr lang="en-GB" dirty="0" smtClean="0"/>
              <a:t> 2014. a </a:t>
            </a:r>
            <a:r>
              <a:rPr lang="en-GB" dirty="0" err="1" smtClean="0"/>
              <a:t>olid</a:t>
            </a:r>
            <a:r>
              <a:rPr lang="en-GB" dirty="0" smtClean="0"/>
              <a:t> </a:t>
            </a:r>
            <a:r>
              <a:rPr lang="en-GB" dirty="0" err="1" smtClean="0"/>
              <a:t>keskmiselt</a:t>
            </a:r>
            <a:r>
              <a:rPr lang="en-GB" dirty="0" smtClean="0"/>
              <a:t> 4190 </a:t>
            </a:r>
            <a:r>
              <a:rPr lang="en-GB" dirty="0" err="1" smtClean="0"/>
              <a:t>eurot</a:t>
            </a:r>
            <a:r>
              <a:rPr lang="en-GB" dirty="0" smtClean="0"/>
              <a:t> </a:t>
            </a:r>
            <a:r>
              <a:rPr lang="en-GB" dirty="0" err="1" smtClean="0"/>
              <a:t>patsiendi</a:t>
            </a:r>
            <a:r>
              <a:rPr lang="en-GB" dirty="0" smtClean="0"/>
              <a:t> </a:t>
            </a:r>
            <a:r>
              <a:rPr lang="en-GB" dirty="0" err="1" smtClean="0"/>
              <a:t>kohta</a:t>
            </a:r>
            <a:r>
              <a:rPr lang="en-GB" dirty="0" smtClean="0"/>
              <a:t>. </a:t>
            </a:r>
            <a:r>
              <a:rPr lang="en-GB" dirty="0" err="1" smtClean="0"/>
              <a:t>Paljud</a:t>
            </a:r>
            <a:r>
              <a:rPr lang="en-GB" dirty="0" smtClean="0"/>
              <a:t> </a:t>
            </a:r>
            <a:r>
              <a:rPr lang="en-GB" dirty="0" err="1" smtClean="0"/>
              <a:t>riigid</a:t>
            </a:r>
            <a:r>
              <a:rPr lang="en-GB" dirty="0" smtClean="0"/>
              <a:t>, </a:t>
            </a:r>
            <a:r>
              <a:rPr lang="en-GB" dirty="0" err="1" smtClean="0"/>
              <a:t>sh</a:t>
            </a:r>
            <a:r>
              <a:rPr lang="en-GB" dirty="0" smtClean="0"/>
              <a:t> </a:t>
            </a:r>
            <a:r>
              <a:rPr lang="en-GB" dirty="0" err="1" smtClean="0"/>
              <a:t>Eesti</a:t>
            </a:r>
            <a:r>
              <a:rPr lang="en-GB" dirty="0" smtClean="0"/>
              <a:t>, </a:t>
            </a:r>
            <a:r>
              <a:rPr lang="en-GB" dirty="0" err="1" smtClean="0"/>
              <a:t>liiguvad</a:t>
            </a:r>
            <a:r>
              <a:rPr lang="en-GB" dirty="0" smtClean="0"/>
              <a:t> </a:t>
            </a:r>
            <a:r>
              <a:rPr lang="en-GB" dirty="0" err="1" smtClean="0"/>
              <a:t>selles</a:t>
            </a:r>
            <a:r>
              <a:rPr lang="en-GB" dirty="0" smtClean="0"/>
              <a:t> </a:t>
            </a:r>
            <a:r>
              <a:rPr lang="en-GB" dirty="0" err="1" smtClean="0"/>
              <a:t>suunas</a:t>
            </a:r>
            <a:r>
              <a:rPr lang="en-GB" dirty="0" smtClean="0"/>
              <a:t>, et </a:t>
            </a:r>
            <a:r>
              <a:rPr lang="en-GB" dirty="0" err="1" smtClean="0"/>
              <a:t>kõik</a:t>
            </a:r>
            <a:r>
              <a:rPr lang="en-GB" dirty="0" smtClean="0"/>
              <a:t> </a:t>
            </a:r>
            <a:r>
              <a:rPr lang="en-GB" dirty="0" err="1" smtClean="0"/>
              <a:t>uued</a:t>
            </a:r>
            <a:r>
              <a:rPr lang="en-GB" dirty="0" smtClean="0"/>
              <a:t> HIV </a:t>
            </a:r>
            <a:r>
              <a:rPr lang="en-GB" dirty="0" err="1" smtClean="0"/>
              <a:t>juhud</a:t>
            </a:r>
            <a:r>
              <a:rPr lang="en-GB" dirty="0" smtClean="0"/>
              <a:t> </a:t>
            </a:r>
            <a:r>
              <a:rPr lang="en-GB" dirty="0" err="1" smtClean="0"/>
              <a:t>saaksid</a:t>
            </a:r>
            <a:r>
              <a:rPr lang="en-GB" dirty="0" smtClean="0"/>
              <a:t> </a:t>
            </a:r>
            <a:r>
              <a:rPr lang="en-GB" dirty="0" err="1" smtClean="0"/>
              <a:t>koheselt</a:t>
            </a:r>
            <a:r>
              <a:rPr lang="en-GB" dirty="0" smtClean="0"/>
              <a:t> </a:t>
            </a:r>
            <a:r>
              <a:rPr lang="en-GB" dirty="0" err="1" smtClean="0"/>
              <a:t>antiretroviirusravile</a:t>
            </a:r>
            <a:r>
              <a:rPr lang="en-GB" dirty="0" smtClean="0"/>
              <a:t>. </a:t>
            </a:r>
            <a:r>
              <a:rPr lang="en-GB" dirty="0" err="1" smtClean="0"/>
              <a:t>Uuringud</a:t>
            </a:r>
            <a:r>
              <a:rPr lang="en-GB" dirty="0" smtClean="0"/>
              <a:t> </a:t>
            </a:r>
            <a:r>
              <a:rPr lang="en-GB" dirty="0" err="1" smtClean="0"/>
              <a:t>näitavad</a:t>
            </a:r>
            <a:r>
              <a:rPr lang="en-GB" dirty="0" smtClean="0"/>
              <a:t>, et see </a:t>
            </a:r>
            <a:r>
              <a:rPr lang="en-GB" dirty="0" err="1" smtClean="0"/>
              <a:t>võimaldab</a:t>
            </a:r>
            <a:r>
              <a:rPr lang="en-GB" dirty="0" smtClean="0"/>
              <a:t> </a:t>
            </a:r>
            <a:r>
              <a:rPr lang="en-GB" dirty="0" err="1" smtClean="0"/>
              <a:t>tagada</a:t>
            </a:r>
            <a:r>
              <a:rPr lang="en-GB" dirty="0" smtClean="0"/>
              <a:t> </a:t>
            </a:r>
            <a:r>
              <a:rPr lang="en-GB" dirty="0" err="1" smtClean="0"/>
              <a:t>patsiendi</a:t>
            </a:r>
            <a:r>
              <a:rPr lang="en-GB" dirty="0" smtClean="0"/>
              <a:t> </a:t>
            </a:r>
            <a:r>
              <a:rPr lang="en-GB" dirty="0" err="1" smtClean="0"/>
              <a:t>hea</a:t>
            </a:r>
            <a:r>
              <a:rPr lang="en-GB" dirty="0" smtClean="0"/>
              <a:t> </a:t>
            </a:r>
            <a:r>
              <a:rPr lang="en-GB" dirty="0" err="1" smtClean="0"/>
              <a:t>tervise</a:t>
            </a:r>
            <a:r>
              <a:rPr lang="en-GB" dirty="0" smtClean="0"/>
              <a:t>, on </a:t>
            </a:r>
            <a:r>
              <a:rPr lang="en-GB" dirty="0" err="1" smtClean="0"/>
              <a:t>efektiivne</a:t>
            </a:r>
            <a:r>
              <a:rPr lang="en-GB" dirty="0" smtClean="0"/>
              <a:t> </a:t>
            </a:r>
            <a:r>
              <a:rPr lang="en-GB" dirty="0" err="1" smtClean="0"/>
              <a:t>uute</a:t>
            </a:r>
            <a:r>
              <a:rPr lang="en-GB" dirty="0" smtClean="0"/>
              <a:t> HIV </a:t>
            </a:r>
            <a:r>
              <a:rPr lang="en-GB" dirty="0" err="1" smtClean="0"/>
              <a:t>juhtude</a:t>
            </a:r>
            <a:r>
              <a:rPr lang="en-GB" dirty="0" smtClean="0"/>
              <a:t> </a:t>
            </a:r>
            <a:r>
              <a:rPr lang="en-GB" dirty="0" err="1" smtClean="0"/>
              <a:t>ennetamisel</a:t>
            </a:r>
            <a:r>
              <a:rPr lang="en-GB" dirty="0" smtClean="0"/>
              <a:t> </a:t>
            </a:r>
            <a:r>
              <a:rPr lang="en-GB" dirty="0" err="1" smtClean="0"/>
              <a:t>ning</a:t>
            </a:r>
            <a:r>
              <a:rPr lang="en-GB" dirty="0" smtClean="0"/>
              <a:t> </a:t>
            </a:r>
            <a:r>
              <a:rPr lang="en-GB" dirty="0" err="1" smtClean="0"/>
              <a:t>pikas</a:t>
            </a:r>
            <a:r>
              <a:rPr lang="en-GB" dirty="0" smtClean="0"/>
              <a:t> </a:t>
            </a:r>
            <a:r>
              <a:rPr lang="en-GB" dirty="0" err="1" smtClean="0"/>
              <a:t>perspektiivis</a:t>
            </a:r>
            <a:r>
              <a:rPr lang="en-GB" dirty="0" smtClean="0"/>
              <a:t> </a:t>
            </a:r>
            <a:r>
              <a:rPr lang="en-GB" dirty="0" err="1" smtClean="0"/>
              <a:t>kulutõhus</a:t>
            </a:r>
            <a:r>
              <a:rPr lang="en-GB" dirty="0" smtClean="0"/>
              <a:t>. </a:t>
            </a:r>
          </a:p>
          <a:p>
            <a:endParaRPr lang="en-GB" dirty="0" smtClean="0"/>
          </a:p>
          <a:p>
            <a:r>
              <a:rPr lang="en-GB" dirty="0" smtClean="0"/>
              <a:t>Translation:</a:t>
            </a:r>
          </a:p>
          <a:p>
            <a:r>
              <a:rPr lang="en-GB" dirty="0" smtClean="0"/>
              <a:t>Title: </a:t>
            </a:r>
            <a:r>
              <a:rPr lang="en-GB" sz="1200" b="0" i="0" kern="1200" dirty="0" smtClean="0">
                <a:solidFill>
                  <a:schemeClr val="tx1"/>
                </a:solidFill>
                <a:effectLst/>
                <a:latin typeface="+mn-lt"/>
                <a:ea typeface="+mn-ea"/>
                <a:cs typeface="+mn-cs"/>
              </a:rPr>
              <a:t>Mean costs of medical care per HIV patient per year (incl. cost of death, excl. ART) in Euros and number of PLHIV receiving care in 2010–2014. </a:t>
            </a:r>
          </a:p>
          <a:p>
            <a:endParaRPr lang="en-GB" dirty="0"/>
          </a:p>
          <a:p>
            <a:r>
              <a:rPr lang="en-GB" sz="1200" b="0" i="0" kern="1200" dirty="0" smtClean="0">
                <a:solidFill>
                  <a:schemeClr val="tx1"/>
                </a:solidFill>
                <a:effectLst/>
                <a:latin typeface="+mn-lt"/>
                <a:ea typeface="+mn-ea"/>
                <a:cs typeface="+mn-cs"/>
              </a:rPr>
              <a:t>Source: </a:t>
            </a:r>
            <a:r>
              <a:rPr lang="et-EE" sz="1200" b="0" u="sng" kern="1200" dirty="0" smtClean="0">
                <a:solidFill>
                  <a:schemeClr val="tx1"/>
                </a:solidFill>
                <a:effectLst/>
                <a:latin typeface="+mn-lt"/>
                <a:ea typeface="+mn-ea"/>
                <a:cs typeface="+mn-cs"/>
                <a:hlinkClick r:id="rId3"/>
              </a:rPr>
              <a:t>http://www.opttest.eu/Portals/0/Publications/Opttest%20WP6%20treatment%20costs%20Estonia_Final.pdf</a:t>
            </a:r>
            <a:r>
              <a:rPr lang="et-EE" sz="1200" b="0" u="sng" kern="1200" dirty="0" smtClean="0">
                <a:solidFill>
                  <a:schemeClr val="tx1"/>
                </a:solidFill>
                <a:effectLst/>
                <a:latin typeface="+mn-lt"/>
                <a:ea typeface="+mn-ea"/>
                <a:cs typeface="+mn-cs"/>
              </a:rPr>
              <a:t> </a:t>
            </a:r>
            <a:endParaRPr lang="en-GB" sz="1200" b="0" u="sng" kern="1200" dirty="0" smtClean="0">
              <a:solidFill>
                <a:schemeClr val="tx1"/>
              </a:solidFill>
              <a:effectLst/>
              <a:latin typeface="+mn-lt"/>
              <a:ea typeface="+mn-ea"/>
              <a:cs typeface="+mn-cs"/>
            </a:endParaRPr>
          </a:p>
          <a:p>
            <a:endParaRPr lang="en-GB" sz="1200" b="0" i="0" u="sng" kern="1200" dirty="0" smtClean="0">
              <a:solidFill>
                <a:schemeClr val="tx1"/>
              </a:solidFill>
              <a:effectLst/>
              <a:latin typeface="+mn-lt"/>
              <a:ea typeface="+mn-ea"/>
              <a:cs typeface="+mn-cs"/>
            </a:endParaRPr>
          </a:p>
          <a:p>
            <a:endParaRPr lang="en-GB" b="0" i="0" u="sng" dirty="0"/>
          </a:p>
        </p:txBody>
      </p:sp>
    </p:spTree>
    <p:extLst>
      <p:ext uri="{BB962C8B-B14F-4D97-AF65-F5344CB8AC3E}">
        <p14:creationId xmlns:p14="http://schemas.microsoft.com/office/powerpoint/2010/main" val="9741305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1" indent="0" algn="l" defTabSz="912370" rtl="0" eaLnBrk="1" fontAlgn="auto" latinLnBrk="0" hangingPunct="1">
              <a:lnSpc>
                <a:spcPct val="100000"/>
              </a:lnSpc>
              <a:spcBef>
                <a:spcPts val="0"/>
              </a:spcBef>
              <a:spcAft>
                <a:spcPts val="0"/>
              </a:spcAft>
              <a:buClrTx/>
              <a:buSzTx/>
              <a:buFontTx/>
              <a:buNone/>
              <a:tabLst/>
              <a:defRPr/>
            </a:pPr>
            <a:r>
              <a:rPr lang="et-EE"/>
              <a:t>Jutt</a:t>
            </a:r>
          </a:p>
          <a:p>
            <a:pPr marL="0" marR="0" lvl="1" indent="0" algn="l" defTabSz="912370" rtl="0" eaLnBrk="1" fontAlgn="auto" latinLnBrk="0" hangingPunct="1">
              <a:lnSpc>
                <a:spcPct val="100000"/>
              </a:lnSpc>
              <a:spcBef>
                <a:spcPts val="0"/>
              </a:spcBef>
              <a:spcAft>
                <a:spcPts val="0"/>
              </a:spcAft>
              <a:buClrTx/>
              <a:buSzTx/>
              <a:buFontTx/>
              <a:buNone/>
              <a:tabLst/>
              <a:defRPr/>
            </a:pPr>
            <a:r>
              <a:rPr lang="et-EE"/>
              <a:t>Varase diagnoosimise tähtsaim eelis on õigeaegne ravi ja arstiabi kättesaadavus. See annab järgmised võimalused: </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et-EE"/>
              <a:t>parem ravitulemus, mis on seotud CD4 arvuga ravi alustamisel;</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et-EE"/>
              <a:t>väiksem haigestumus ja suremus, vältides HIViga seotud nakkuseid ja pahaloomulisi haiguseid;</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et-EE"/>
              <a:t>väiksem edasikandumine ravi või ennetamise kaudu või TasP põhjustatud mittesedastatav viiruskoormus ja sellest tingitud alanenud nakatamisvõime</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et-EE"/>
              <a:t>väiksemad tervishoiukulud HIViga seotud haigestumust vältides</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et-EE"/>
              <a:t> ja väiksemad seotud sotsiaalsed kulud, vähendades riigi toetust, ja parem töövõime.</a:t>
            </a:r>
          </a:p>
          <a:p>
            <a:pPr marL="171450" marR="0" lvl="1" indent="-171450" algn="l" defTabSz="912370" rtl="0" eaLnBrk="1" fontAlgn="auto" latinLnBrk="0" hangingPunct="1">
              <a:lnSpc>
                <a:spcPct val="100000"/>
              </a:lnSpc>
              <a:spcBef>
                <a:spcPts val="0"/>
              </a:spcBef>
              <a:spcAft>
                <a:spcPts val="0"/>
              </a:spcAft>
              <a:buClrTx/>
              <a:buSzTx/>
              <a:buFontTx/>
              <a:buChar char="-"/>
              <a:tabLst/>
              <a:defRPr/>
            </a:pPr>
            <a:endParaRPr lang="et-EE" dirty="0">
              <a:cs typeface="Arial" pitchFamily="34" charset="0"/>
            </a:endParaRPr>
          </a:p>
          <a:p>
            <a:pPr marL="0" marR="0" lvl="1" algn="l" defTabSz="912370" rtl="0" eaLnBrk="1" fontAlgn="auto" latinLnBrk="0" hangingPunct="1">
              <a:lnSpc>
                <a:spcPct val="100000"/>
              </a:lnSpc>
              <a:spcBef>
                <a:spcPts val="0"/>
              </a:spcBef>
              <a:spcAft>
                <a:spcPts val="0"/>
              </a:spcAft>
              <a:buClrTx/>
              <a:buSzTx/>
              <a:tabLst/>
              <a:defRPr/>
            </a:pPr>
            <a:r>
              <a:rPr lang="et-EE"/>
              <a:t>Me teame, et õigeaegne HIVi diagnoosimine on pikema oodatava keskmise eluea võti ning HIV-nakkusega isikutel läheneb see tavalise ennustatava keskmise oodatava elueani, kui diagnoos ja ravi ning arstiabi kättesaadavus on õigeaegsed.       </a:t>
            </a:r>
          </a:p>
          <a:p>
            <a:pPr marL="0" marR="0" lvl="1" indent="0" algn="l" defTabSz="912370" rtl="0" eaLnBrk="1" fontAlgn="auto" latinLnBrk="0" hangingPunct="1">
              <a:lnSpc>
                <a:spcPct val="100000"/>
              </a:lnSpc>
              <a:spcBef>
                <a:spcPts val="0"/>
              </a:spcBef>
              <a:spcAft>
                <a:spcPts val="0"/>
              </a:spcAft>
              <a:buClrTx/>
              <a:buSzTx/>
              <a:buFontTx/>
              <a:buNone/>
              <a:tabLst/>
              <a:defRPr/>
            </a:pPr>
            <a:endParaRPr lang="et-EE" dirty="0">
              <a:cs typeface="Arial" pitchFamily="34" charset="0"/>
            </a:endParaRPr>
          </a:p>
          <a:p>
            <a:pPr marL="0" marR="0" lvl="1" indent="0" algn="l" defTabSz="912370" rtl="0" eaLnBrk="1" fontAlgn="auto" latinLnBrk="0" hangingPunct="1">
              <a:lnSpc>
                <a:spcPct val="100000"/>
              </a:lnSpc>
              <a:spcBef>
                <a:spcPts val="0"/>
              </a:spcBef>
              <a:spcAft>
                <a:spcPts val="0"/>
              </a:spcAft>
              <a:buClrTx/>
              <a:buSzTx/>
              <a:buFontTx/>
              <a:buNone/>
              <a:tabLst/>
              <a:defRPr/>
            </a:pPr>
            <a:endParaRPr lang="et-EE" dirty="0">
              <a:cs typeface="Arial" pitchFamily="34" charset="0"/>
            </a:endParaRPr>
          </a:p>
          <a:p>
            <a:pPr marL="0" marR="0" lvl="1" indent="0" algn="l" defTabSz="912370" rtl="0" eaLnBrk="1" fontAlgn="auto" latinLnBrk="0" hangingPunct="1">
              <a:lnSpc>
                <a:spcPct val="100000"/>
              </a:lnSpc>
              <a:spcBef>
                <a:spcPts val="0"/>
              </a:spcBef>
              <a:spcAft>
                <a:spcPts val="0"/>
              </a:spcAft>
              <a:buClrTx/>
              <a:buSzTx/>
              <a:buFontTx/>
              <a:buNone/>
              <a:tabLst/>
              <a:defRPr/>
            </a:pPr>
            <a:r>
              <a:rPr lang="et-EE"/>
              <a:t>Allikas: </a:t>
            </a:r>
          </a:p>
          <a:p>
            <a:pPr marL="0" marR="0" lvl="1" indent="0" algn="l" defTabSz="912370" rtl="0" eaLnBrk="1" fontAlgn="auto" latinLnBrk="0" hangingPunct="1">
              <a:lnSpc>
                <a:spcPct val="100000"/>
              </a:lnSpc>
              <a:spcBef>
                <a:spcPts val="0"/>
              </a:spcBef>
              <a:spcAft>
                <a:spcPts val="0"/>
              </a:spcAft>
              <a:buClrTx/>
              <a:buSzTx/>
              <a:buFontTx/>
              <a:buNone/>
              <a:tabLst/>
              <a:defRPr/>
            </a:pPr>
            <a:r>
              <a:rPr lang="et-EE"/>
              <a:t>Viide: Nakagawa F, May M, Phillips A. Life expectancy living with HIV: recent estimates and future implications. Curr Opin Infect Dis. 2013 Feb;26(1):17-25. doi: 10.1097/QCO.0b013e32835ba6b1.</a:t>
            </a:r>
          </a:p>
        </p:txBody>
      </p:sp>
    </p:spTree>
    <p:extLst>
      <p:ext uri="{BB962C8B-B14F-4D97-AF65-F5344CB8AC3E}">
        <p14:creationId xmlns:p14="http://schemas.microsoft.com/office/powerpoint/2010/main" val="1432788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t-EE" sz="1200" kern="1200" dirty="0" smtClean="0">
                <a:solidFill>
                  <a:schemeClr val="tx1"/>
                </a:solidFill>
                <a:effectLst/>
                <a:latin typeface="+mn-lt"/>
                <a:ea typeface="+mn-ea"/>
                <a:cs typeface="+mn-cs"/>
              </a:rPr>
              <a:t>CD4 rakkude arv (rakku/mm³)</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Nädalad alates antiretroviirusravi alustamisest</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500 rakku/mm³</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350–500 rakku/mm³</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200–350 rakku/mm³</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50–200 rakku/mm³</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&lt;50 rakku/mm³</a:t>
            </a:r>
            <a:endParaRPr lang="da-DK" sz="1200" kern="1200" dirty="0" smtClean="0">
              <a:solidFill>
                <a:schemeClr val="tx1"/>
              </a:solidFill>
              <a:effectLst/>
              <a:latin typeface="+mn-lt"/>
              <a:ea typeface="+mn-ea"/>
              <a:cs typeface="+mn-cs"/>
            </a:endParaRPr>
          </a:p>
          <a:p>
            <a:endParaRPr lang="da-DK" dirty="0" smtClean="0"/>
          </a:p>
          <a:p>
            <a:endParaRPr lang="da-DK" dirty="0" smtClean="0"/>
          </a:p>
          <a:p>
            <a:r>
              <a:rPr lang="et-EE" dirty="0" smtClean="0"/>
              <a:t>Jutt</a:t>
            </a:r>
            <a:endParaRPr lang="et-EE" dirty="0"/>
          </a:p>
          <a:p>
            <a:r>
              <a:rPr lang="et-EE" dirty="0"/>
              <a:t>Patsientidel, kes alustavad ARV-ravi (retroviirusevastane ravi) suurema CD4 arvuga, on suurem võimalus tõsta oma CD4 arv normaalsele või sellelähedasele tasemele. Ülemine joon esindab isikuid, kes alustasid ARV-ravi CD5 arvuga rohkem kui 500, alumine joon neid, kelle CD4 arv oli väiksem kui 50. CD4 arvu üle 350 4 aasta jooksul seostatakse oluliselt suurema ellujäämisega). Praegused WHO juhised (ja paljud riiklikud juhised) soovitavad, et kõik isikud alustaksid ravi, sõltumata nende CD4 arvust. (Lisage siia &lt;RIIGI&gt; poliitika)    </a:t>
            </a:r>
          </a:p>
          <a:p>
            <a:endParaRPr lang="et-EE" dirty="0"/>
          </a:p>
          <a:p>
            <a:r>
              <a:rPr lang="et-EE" dirty="0"/>
              <a:t>Allikad: </a:t>
            </a:r>
          </a:p>
          <a:p>
            <a:r>
              <a:rPr lang="et-EE" dirty="0"/>
              <a:t>Gras L, Kesselring AM, Griffin JT, van Sighem AI et al., CD4 cell counts of 800 cells/mm3 or greater after 7 years of highly active antiretroviral therapy are feasible in most patients starting with 350 cells/mm3 or greater. J Acquir Immune Defic Syndr 2007 Jun 1;45(2):183-92.</a:t>
            </a:r>
          </a:p>
          <a:p>
            <a:endParaRPr lang="et-EE" dirty="0"/>
          </a:p>
          <a:p>
            <a:r>
              <a:rPr lang="et-EE" dirty="0"/>
              <a:t>Palella FJ, Armon C, Buchacz K, et al. HAARTi algatuse CD4 määramine ennustab pikaajalisi CD4 vastuseid ja suremust AIDSi ja AIDSist mitte põhjustatud haigustesse HIVi ambulatoorses uuringus (HOPS, HIV Outpatient Study). 17th Conference on Retroviruses and Opportunistic Infections, San Francisco, CA, veebruar 16–19, 2010. Väljavõte 983. (http://www.natap.org/2010/CROI/croi_85.htm)</a:t>
            </a:r>
          </a:p>
          <a:p>
            <a:endParaRPr lang="et-EE" dirty="0"/>
          </a:p>
        </p:txBody>
      </p:sp>
    </p:spTree>
    <p:extLst>
      <p:ext uri="{BB962C8B-B14F-4D97-AF65-F5344CB8AC3E}">
        <p14:creationId xmlns:p14="http://schemas.microsoft.com/office/powerpoint/2010/main" val="39328253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Suhteline AIDSi ja surma risk</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Aeg</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sept. 1994 – märts 1995,</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märts 1995 – sept. 1995,</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sept. 1995 – märts 1996,</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märts 1996 – sept. 1996,</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sept. 1996 – märts 1997,</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märts 1997 – sept. 1997,</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sept. 1997 – märts 1998,</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märts 1998 – sept. 1998,</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sept. 1998 – märts 1999,</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märts 1999 – sept. 1999,</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sept. 1999 – märts 2000,</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märts 2000 – sept. 2000,</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sept. 2000 – märts 2001,</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märts 2001 – sept. 2001,</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sept. 2001 jne</a:t>
            </a:r>
            <a:endParaRPr lang="da-DK" sz="1200" kern="1200" dirty="0" smtClean="0">
              <a:solidFill>
                <a:schemeClr val="tx1"/>
              </a:solidFill>
              <a:effectLst/>
              <a:latin typeface="+mn-lt"/>
              <a:ea typeface="+mn-ea"/>
              <a:cs typeface="+mn-cs"/>
            </a:endParaRPr>
          </a:p>
          <a:p>
            <a:endParaRPr lang="da-DK" dirty="0" smtClean="0"/>
          </a:p>
          <a:p>
            <a:r>
              <a:rPr lang="et-EE" dirty="0" smtClean="0"/>
              <a:t>Jutt</a:t>
            </a:r>
            <a:endParaRPr lang="et-EE" dirty="0"/>
          </a:p>
          <a:p>
            <a:r>
              <a:rPr lang="et-EE" dirty="0"/>
              <a:t>Sellel slaidil on näha AIDSiga seotud haiguste leviku ja surma suhtelise riski vähenemine Euroopas alates HAARTi (antiretroviirusravi) turuletoomisest. Kogu Euroopas langes suremus kiiresti ja HAARTi laialdase kättesaadavusega 2 aasta jooksul oli surmade arv väiksem kui viiendik enne HAARTi kasutamist. </a:t>
            </a:r>
          </a:p>
          <a:p>
            <a:pPr marL="0" marR="0" indent="0" algn="l" defTabSz="912370" rtl="0" eaLnBrk="1" fontAlgn="auto" latinLnBrk="0" hangingPunct="1">
              <a:lnSpc>
                <a:spcPct val="100000"/>
              </a:lnSpc>
              <a:spcBef>
                <a:spcPts val="0"/>
              </a:spcBef>
              <a:spcAft>
                <a:spcPts val="0"/>
              </a:spcAft>
              <a:buClrTx/>
              <a:buSzTx/>
              <a:buFontTx/>
              <a:buNone/>
              <a:tabLst/>
              <a:defRPr/>
            </a:pPr>
            <a:endParaRPr lang="et-EE" dirty="0"/>
          </a:p>
          <a:p>
            <a:pPr marL="0" marR="0" indent="0" algn="l" defTabSz="912370" rtl="0" eaLnBrk="1" fontAlgn="auto" latinLnBrk="0" hangingPunct="1">
              <a:lnSpc>
                <a:spcPct val="100000"/>
              </a:lnSpc>
              <a:spcBef>
                <a:spcPts val="0"/>
              </a:spcBef>
              <a:spcAft>
                <a:spcPts val="0"/>
              </a:spcAft>
              <a:buClrTx/>
              <a:buSzTx/>
              <a:buFontTx/>
              <a:buNone/>
              <a:tabLst/>
              <a:defRPr/>
            </a:pPr>
            <a:r>
              <a:rPr lang="et-EE" dirty="0"/>
              <a:t>Allikas: </a:t>
            </a:r>
            <a:r>
              <a:rPr lang="et-EE" sz="1200" dirty="0"/>
              <a:t>Mocroft A. et al. Decline in the AIDS and death rates in the EuroSIDA study: an observational study (2003) , The Lancet 362:22-29. </a:t>
            </a:r>
          </a:p>
          <a:p>
            <a:endParaRPr lang="et-EE" dirty="0"/>
          </a:p>
        </p:txBody>
      </p:sp>
      <p:sp>
        <p:nvSpPr>
          <p:cNvPr id="4" name="Slide Number Placeholder 3"/>
          <p:cNvSpPr>
            <a:spLocks noGrp="1"/>
          </p:cNvSpPr>
          <p:nvPr>
            <p:ph type="sldNum" sz="quarter" idx="10"/>
          </p:nvPr>
        </p:nvSpPr>
        <p:spPr/>
        <p:txBody>
          <a:bodyPr/>
          <a:lstStyle/>
          <a:p>
            <a:fld id="{E19BBA69-F71B-400F-8057-BFFCF0B37730}" type="slidenum">
              <a:rPr lang="en-GB" smtClean="0"/>
              <a:pPr/>
              <a:t>46</a:t>
            </a:fld>
            <a:endParaRPr lang="et-EE" dirty="0"/>
          </a:p>
        </p:txBody>
      </p:sp>
    </p:spTree>
    <p:extLst>
      <p:ext uri="{BB962C8B-B14F-4D97-AF65-F5344CB8AC3E}">
        <p14:creationId xmlns:p14="http://schemas.microsoft.com/office/powerpoint/2010/main" val="4354024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917575" y="744538"/>
            <a:ext cx="4962525" cy="3722687"/>
          </a:xfrm>
          <a:ln/>
        </p:spPr>
      </p:sp>
      <p:sp>
        <p:nvSpPr>
          <p:cNvPr id="48131" name="Notes Placeholder 2"/>
          <p:cNvSpPr>
            <a:spLocks noGrp="1"/>
          </p:cNvSpPr>
          <p:nvPr>
            <p:ph type="body" idx="1"/>
          </p:nvPr>
        </p:nvSpPr>
        <p:spPr>
          <a:noFill/>
        </p:spPr>
        <p:txBody>
          <a:bodyPr/>
          <a:lstStyle/>
          <a:p>
            <a:r>
              <a:rPr lang="et-EE"/>
              <a:t>Jutt</a:t>
            </a:r>
          </a:p>
          <a:p>
            <a:r>
              <a:rPr lang="et-EE"/>
              <a:t>Saadaval on järjest kasvav hulk ARV-ravimeid 5 erinevas klassis. See võimaldab suurema valiku patsientidele ja klinitsistidele, arvestades kõrvaltoimeid, viirusresistentsust, patsiendi eelistusi, et maksimeerida soovitud tulemuse saavutamist viiruse püsival allasurumisel. Osasid vanemaid ravimeid kasutatakse nüüd kliinilises praktikas harva (kui üldse).  </a:t>
            </a:r>
          </a:p>
          <a:p>
            <a:r>
              <a:rPr lang="et-EE"/>
              <a:t>   </a:t>
            </a:r>
          </a:p>
          <a:p>
            <a:r>
              <a:rPr lang="et-EE"/>
              <a:t>Allikas: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a:t>Jutt</a:t>
            </a:r>
          </a:p>
          <a:p>
            <a:r>
              <a:rPr lang="et-EE"/>
              <a:t>Me teame, et paljudel diagnoosimata HIViga ja hilja avastatud nakkusega isikutel oleks olnud palju võimalusi diagnoosimiseks, kuid neile ei pakutud HIV-testi. </a:t>
            </a:r>
          </a:p>
          <a:p>
            <a:endParaRPr lang="et-EE" dirty="0"/>
          </a:p>
        </p:txBody>
      </p:sp>
    </p:spTree>
    <p:extLst>
      <p:ext uri="{BB962C8B-B14F-4D97-AF65-F5344CB8AC3E}">
        <p14:creationId xmlns:p14="http://schemas.microsoft.com/office/powerpoint/2010/main" val="10143318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Tervishoiualane kontakt ja puuduvad võimalused vastavalt HIVi kiirtesti tulemusele uuringus DRIVE 01</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Tervishoiualane kontakt (N 5329)</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kokku</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Negatiivne</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Positiivne</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P</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Ükskõik milline kokkupuude tervishoiuteenustega kahel viimasel aastal</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Jah (%)</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Erakorralise meditsiini osakond</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Jah (%)</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Perearstikeskus</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Jah (%)</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Eriarst</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Jah (%)</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Töötervishoiuarst</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Jah (%)</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Tervishoiualaste kontaktide arv</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Keskmine ±SD</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Enne HIV-testimist</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Jah (%)</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OR: 3,4, 95% Cl: 1,5–8,02</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Slaid 61</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B- ja C-hepatiit Mononukleoos</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Lümfadenopaatia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Leuko-/trombotsütopeenia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Kopsupõletik</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Neuropaatia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C-hepatiit Seborroiline dermatiit</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B-hepatiit Emakakaela düsplaasia / vähk</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Lümfoom</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Psoriaas</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Anaalne düsplaasia / pärakuvähk</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Kopsuvähk</a:t>
            </a:r>
            <a:endParaRPr lang="da-DK" sz="1200" kern="1200" dirty="0" smtClean="0">
              <a:solidFill>
                <a:schemeClr val="tx1"/>
              </a:solidFill>
              <a:effectLst/>
              <a:latin typeface="+mn-lt"/>
              <a:ea typeface="+mn-ea"/>
              <a:cs typeface="+mn-cs"/>
            </a:endParaRPr>
          </a:p>
          <a:p>
            <a:endParaRPr lang="da-DK" dirty="0" smtClean="0"/>
          </a:p>
          <a:p>
            <a:endParaRPr lang="da-DK" dirty="0" smtClean="0"/>
          </a:p>
          <a:p>
            <a:r>
              <a:rPr lang="et-EE" dirty="0" smtClean="0"/>
              <a:t>Jutt </a:t>
            </a:r>
            <a:r>
              <a:rPr lang="et-EE" dirty="0"/>
              <a:t>Käesolev uuring viidi läbi 18–60-aastaste patsientide seas, kes said abi tervisekeskuses või haigla esmaabikabinetis Madridis. Patsientide kokkupuude tervishoiuteenuste pakkujatega oli viimase kahe aasta jooksul sagedane, ilma erinevusteta HIV-nakkusega ja ilma nakkuseta patsientide vahel.  </a:t>
            </a:r>
          </a:p>
          <a:p>
            <a:pPr marL="0" marR="0" indent="0" algn="l" defTabSz="912370" rtl="0" eaLnBrk="1" fontAlgn="auto" latinLnBrk="0" hangingPunct="1">
              <a:lnSpc>
                <a:spcPct val="100000"/>
              </a:lnSpc>
              <a:spcBef>
                <a:spcPts val="0"/>
              </a:spcBef>
              <a:spcAft>
                <a:spcPts val="0"/>
              </a:spcAft>
              <a:buClrTx/>
              <a:buSzTx/>
              <a:buFontTx/>
              <a:buNone/>
              <a:tabLst/>
              <a:defRPr/>
            </a:pPr>
            <a:r>
              <a:rPr lang="et-EE" sz="1200" b="0" kern="1200" dirty="0">
                <a:solidFill>
                  <a:schemeClr val="tx1"/>
                </a:solidFill>
                <a:effectLst/>
                <a:latin typeface="+mn-lt"/>
              </a:rPr>
              <a:t>Uurides selles uuringus ainult uusi kinnitatud HIV-nakkuseid, leiti uuringus, et peaaegu 91%-l uutest HIVi diagnoositutest oli olnud vähemalt üks tervishoiuteenusealane kokkupuude viimase kahe aasta jooksul enne nende</a:t>
            </a:r>
            <a:r>
              <a:rPr lang="et-EE" dirty="0"/>
              <a:t> </a:t>
            </a:r>
            <a:r>
              <a:rPr lang="et-EE" sz="1200" b="0" kern="1200" dirty="0">
                <a:solidFill>
                  <a:schemeClr val="tx1"/>
                </a:solidFill>
                <a:effectLst/>
                <a:latin typeface="+mn-lt"/>
              </a:rPr>
              <a:t>HIVi diagnoosi. Samad patsiendid teatasid, et 59% neist oli samal perioodil HIVi suhtes testitud. Seega on uuringu põhjal võimalik hinnata, et vähemalt 32%-l nakatunud patsientidest oli käestlastud võimalus saada HIVi suhtes diagnoositud.</a:t>
            </a:r>
            <a:endParaRPr lang="et-EE" sz="1200" b="0" kern="1200" dirty="0">
              <a:solidFill>
                <a:schemeClr val="tx1"/>
              </a:solidFill>
              <a:effectLst/>
              <a:latin typeface="+mn-lt"/>
              <a:ea typeface="+mn-ea"/>
              <a:cs typeface="+mn-cs"/>
            </a:endParaRPr>
          </a:p>
          <a:p>
            <a:r>
              <a:rPr lang="et-EE" dirty="0"/>
              <a:t> </a:t>
            </a:r>
          </a:p>
          <a:p>
            <a:endParaRPr lang="et-EE" sz="1200" b="1" u="sng" kern="1200" dirty="0">
              <a:solidFill>
                <a:schemeClr val="tx1"/>
              </a:solidFill>
              <a:effectLst/>
              <a:latin typeface="+mn-lt"/>
              <a:ea typeface="+mn-ea"/>
              <a:cs typeface="+mn-cs"/>
            </a:endParaRPr>
          </a:p>
          <a:p>
            <a:r>
              <a:rPr lang="et-EE" sz="1200" b="0" u="sng" kern="1200" dirty="0">
                <a:solidFill>
                  <a:schemeClr val="tx1"/>
                </a:solidFill>
                <a:effectLst/>
                <a:latin typeface="+mn-lt"/>
              </a:rPr>
              <a:t>Täiendav teave DRIVE-uuringu kohta – käestlastud võimalused</a:t>
            </a:r>
          </a:p>
          <a:p>
            <a:r>
              <a:rPr lang="et-EE" sz="1200" kern="1200" dirty="0">
                <a:solidFill>
                  <a:schemeClr val="tx1"/>
                </a:solidFill>
                <a:effectLst/>
                <a:latin typeface="+mn-lt"/>
              </a:rPr>
              <a:t>DRIVE-uuring viis läbi 5329 küsimustikku, et uurida HIVi riskiolukorda ja kliinilisi tingimusi. Osalejatelt küsiti, kas neil oli mingi kontakt tervishoiuteenuse osutajatega ja kas neile</a:t>
            </a:r>
            <a:r>
              <a:rPr lang="et-EE" dirty="0"/>
              <a:t> </a:t>
            </a:r>
            <a:r>
              <a:rPr lang="et-EE" sz="1200" kern="1200" dirty="0">
                <a:solidFill>
                  <a:schemeClr val="tx1"/>
                </a:solidFill>
                <a:effectLst/>
                <a:latin typeface="+mn-lt"/>
              </a:rPr>
              <a:t>on tehtud HIV-testi</a:t>
            </a:r>
            <a:r>
              <a:rPr lang="et-EE" dirty="0"/>
              <a:t> </a:t>
            </a:r>
            <a:r>
              <a:rPr lang="et-EE" sz="1200" kern="1200" dirty="0">
                <a:solidFill>
                  <a:schemeClr val="tx1"/>
                </a:solidFill>
                <a:effectLst/>
                <a:latin typeface="+mn-lt"/>
              </a:rPr>
              <a:t>viimase kahe aasta jooksul. </a:t>
            </a:r>
          </a:p>
          <a:p>
            <a:endParaRPr lang="et-EE" sz="1200" kern="1200" dirty="0">
              <a:solidFill>
                <a:schemeClr val="tx1"/>
              </a:solidFill>
              <a:effectLst/>
              <a:latin typeface="+mn-lt"/>
              <a:ea typeface="+mn-ea"/>
              <a:cs typeface="+mn-cs"/>
            </a:endParaRPr>
          </a:p>
          <a:p>
            <a:r>
              <a:rPr lang="et-EE" sz="1200" kern="1200" dirty="0">
                <a:solidFill>
                  <a:schemeClr val="tx1"/>
                </a:solidFill>
                <a:effectLst/>
                <a:latin typeface="+mn-lt"/>
              </a:rPr>
              <a:t>Uuringu tulemuste põhjal leiti, et HIV-nakkusega patsientidel oli</a:t>
            </a:r>
            <a:r>
              <a:rPr lang="et-EE" dirty="0"/>
              <a:t> </a:t>
            </a:r>
            <a:r>
              <a:rPr lang="et-EE" sz="1200" kern="1200" dirty="0">
                <a:solidFill>
                  <a:schemeClr val="tx1"/>
                </a:solidFill>
                <a:effectLst/>
                <a:latin typeface="+mn-lt"/>
              </a:rPr>
              <a:t>harvem esmaabi kokkupuuteid, kuid oli rohkem eelnevaid HIV-testimisi (59,1% vs. 29,7%); (VÕI: 3,4, 95% Cl: 1,5-8,02), p=0,003 </a:t>
            </a:r>
            <a:r>
              <a:rPr lang="et-EE" dirty="0"/>
              <a:t> </a:t>
            </a:r>
          </a:p>
          <a:p>
            <a:endParaRPr lang="et-EE" sz="1200" b="1" kern="1200" dirty="0">
              <a:solidFill>
                <a:schemeClr val="tx1"/>
              </a:solidFill>
              <a:effectLst/>
              <a:latin typeface="+mn-lt"/>
              <a:ea typeface="+mn-ea"/>
              <a:cs typeface="+mn-cs"/>
            </a:endParaRPr>
          </a:p>
          <a:p>
            <a:r>
              <a:rPr lang="et-EE" sz="1200" kern="1200" dirty="0">
                <a:solidFill>
                  <a:schemeClr val="tx1"/>
                </a:solidFill>
                <a:effectLst/>
                <a:latin typeface="+mn-lt"/>
              </a:rPr>
              <a:t> </a:t>
            </a:r>
            <a:endParaRPr lang="et-EE" sz="1200" kern="1200" dirty="0">
              <a:solidFill>
                <a:schemeClr val="tx1"/>
              </a:solidFill>
              <a:effectLst/>
              <a:latin typeface="+mn-lt"/>
              <a:ea typeface="+mn-ea"/>
              <a:cs typeface="+mn-cs"/>
            </a:endParaRPr>
          </a:p>
          <a:p>
            <a:r>
              <a:rPr lang="et-EE" sz="1200" kern="1200" dirty="0">
                <a:solidFill>
                  <a:schemeClr val="tx1"/>
                </a:solidFill>
                <a:effectLst/>
                <a:latin typeface="+mn-lt"/>
              </a:rPr>
              <a:t>Allikas: Pérez Elías MJ, Gómez Ayerbe C, Muriel A, Martínez M, Hernández B. Gutiérrez C, Pérez Elías P, Díaz A, Navas E  Quereda C, Hermida JM,  Moreno A,  Dronda F, Casado JL, Moreno S. DRIVE Study</a:t>
            </a:r>
            <a:r>
              <a:rPr lang="et-EE" dirty="0"/>
              <a:t> </a:t>
            </a:r>
            <a:r>
              <a:rPr lang="et-EE" sz="1200" kern="1200" dirty="0">
                <a:solidFill>
                  <a:schemeClr val="tx1"/>
                </a:solidFill>
                <a:effectLst/>
                <a:latin typeface="+mn-lt"/>
              </a:rPr>
              <a:t>Group. Prevalence of Hidden HIV Infection and Prior Sanitary Contact in DRIVE Study of Voluntary Routine HIV Diagnosis, 14th European AIDS Conference. Brüssel, 15–19 oktoober. 2013. PS8/3</a:t>
            </a:r>
            <a:endParaRPr lang="et-EE" sz="1200" kern="1200" dirty="0">
              <a:solidFill>
                <a:schemeClr val="tx1"/>
              </a:solidFill>
              <a:effectLst/>
              <a:latin typeface="+mn-lt"/>
              <a:ea typeface="+mn-ea"/>
              <a:cs typeface="+mn-cs"/>
            </a:endParaRPr>
          </a:p>
          <a:p>
            <a:r>
              <a:rPr lang="et-EE" sz="1200" kern="1200" dirty="0">
                <a:solidFill>
                  <a:schemeClr val="tx1"/>
                </a:solidFill>
                <a:effectLst/>
                <a:latin typeface="+mn-lt"/>
              </a:rPr>
              <a:t>Suuline teabevahetus </a:t>
            </a:r>
            <a:endParaRPr lang="et-EE" sz="1200" kern="1200" dirty="0">
              <a:solidFill>
                <a:schemeClr val="tx1"/>
              </a:solidFill>
              <a:effectLst/>
              <a:latin typeface="+mn-lt"/>
              <a:ea typeface="+mn-ea"/>
              <a:cs typeface="+mn-cs"/>
            </a:endParaRPr>
          </a:p>
          <a:p>
            <a:endParaRPr lang="et-EE" dirty="0"/>
          </a:p>
          <a:p>
            <a:endParaRPr lang="et-EE" dirty="0"/>
          </a:p>
        </p:txBody>
      </p:sp>
    </p:spTree>
    <p:extLst>
      <p:ext uri="{BB962C8B-B14F-4D97-AF65-F5344CB8AC3E}">
        <p14:creationId xmlns:p14="http://schemas.microsoft.com/office/powerpoint/2010/main" val="1933916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Kaart 1: Uued HIV-diagnoosid 100 000 elaniku kohta, 2014</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&lt; 2</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2 kuni &lt; 10</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10 kuni &lt; 20</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 20</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Puuduvad või välja jäetud andmed</a:t>
            </a:r>
            <a:endParaRPr lang="da-DK" sz="1200" kern="1200" dirty="0" smtClean="0">
              <a:solidFill>
                <a:schemeClr val="tx1"/>
              </a:solidFill>
              <a:effectLst/>
              <a:latin typeface="+mn-lt"/>
              <a:ea typeface="+mn-ea"/>
              <a:cs typeface="+mn-cs"/>
            </a:endParaRPr>
          </a:p>
          <a:p>
            <a:pPr>
              <a:defRPr/>
            </a:pPr>
            <a:endParaRPr lang="da-DK" dirty="0" smtClean="0"/>
          </a:p>
          <a:p>
            <a:pPr>
              <a:defRPr/>
            </a:pPr>
            <a:r>
              <a:rPr lang="et-EE" dirty="0" smtClean="0"/>
              <a:t>Jutt</a:t>
            </a:r>
            <a:endParaRPr lang="et-EE" dirty="0"/>
          </a:p>
          <a:p>
            <a:pPr>
              <a:defRPr/>
            </a:pPr>
            <a:r>
              <a:rPr lang="et-EE" dirty="0"/>
              <a:t>WHO Euroopa regioonis elab ligikaudu 2,5 miljonit HIV-nakkusega inimest; umbes 1,5 miljonit neist inimestest elab Ida-Euroopas ja Kesk-Aasias. Slaid näitab uute HIVi diagnooside määra varieerumist kogu regioonis. </a:t>
            </a:r>
          </a:p>
          <a:p>
            <a:pPr marL="0" marR="0" indent="0" algn="l" defTabSz="912370" rtl="0" eaLnBrk="1" fontAlgn="auto" latinLnBrk="0" hangingPunct="1">
              <a:lnSpc>
                <a:spcPct val="100000"/>
              </a:lnSpc>
              <a:spcBef>
                <a:spcPts val="0"/>
              </a:spcBef>
              <a:spcAft>
                <a:spcPts val="0"/>
              </a:spcAft>
              <a:buClrTx/>
              <a:buSzTx/>
              <a:buFontTx/>
              <a:buNone/>
              <a:tabLst/>
              <a:defRPr/>
            </a:pPr>
            <a:endParaRPr lang="et-EE" dirty="0"/>
          </a:p>
          <a:p>
            <a:pPr marL="0" marR="0" indent="0" algn="l" defTabSz="912370" rtl="0" eaLnBrk="1" fontAlgn="auto" latinLnBrk="0" hangingPunct="1">
              <a:lnSpc>
                <a:spcPct val="100000"/>
              </a:lnSpc>
              <a:spcBef>
                <a:spcPts val="0"/>
              </a:spcBef>
              <a:spcAft>
                <a:spcPts val="0"/>
              </a:spcAft>
              <a:buClrTx/>
              <a:buSzTx/>
              <a:buFontTx/>
              <a:buNone/>
              <a:tabLst/>
              <a:defRPr/>
            </a:pPr>
            <a:r>
              <a:rPr lang="et-EE" dirty="0"/>
              <a:t>Allikas: ECDC/WHO (2015) HIVi/AIDSi järelevalve Euroopas 2014</a:t>
            </a:r>
          </a:p>
          <a:p>
            <a:pPr marL="0" marR="0" indent="0" algn="l" defTabSz="912370" rtl="0" eaLnBrk="1" fontAlgn="auto" latinLnBrk="0" hangingPunct="1">
              <a:lnSpc>
                <a:spcPct val="100000"/>
              </a:lnSpc>
              <a:spcBef>
                <a:spcPts val="0"/>
              </a:spcBef>
              <a:spcAft>
                <a:spcPts val="0"/>
              </a:spcAft>
              <a:buClrTx/>
              <a:buSzTx/>
              <a:buFontTx/>
              <a:buNone/>
              <a:tabLst/>
              <a:defRPr/>
            </a:pPr>
            <a:endParaRPr lang="et-EE" dirty="0"/>
          </a:p>
          <a:p>
            <a:pPr marL="0" marR="0" indent="0" algn="l" defTabSz="912370" rtl="0" eaLnBrk="1" fontAlgn="auto" latinLnBrk="0" hangingPunct="1">
              <a:lnSpc>
                <a:spcPct val="100000"/>
              </a:lnSpc>
              <a:spcBef>
                <a:spcPts val="0"/>
              </a:spcBef>
              <a:spcAft>
                <a:spcPts val="0"/>
              </a:spcAft>
              <a:buClrTx/>
              <a:buSzTx/>
              <a:buFontTx/>
              <a:buNone/>
              <a:tabLst/>
              <a:defRPr/>
            </a:pPr>
            <a:endParaRPr lang="et-EE" dirty="0"/>
          </a:p>
        </p:txBody>
      </p:sp>
    </p:spTree>
    <p:extLst>
      <p:ext uri="{BB962C8B-B14F-4D97-AF65-F5344CB8AC3E}">
        <p14:creationId xmlns:p14="http://schemas.microsoft.com/office/powerpoint/2010/main" val="121171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Jutt</a:t>
            </a:r>
          </a:p>
          <a:p>
            <a:r>
              <a:rPr lang="et-EE" dirty="0"/>
              <a:t>Kõiki siiani nähtud tõendeid, eriti </a:t>
            </a:r>
            <a:r>
              <a:rPr lang="et-EE" dirty="0" err="1"/>
              <a:t>käestlastud</a:t>
            </a:r>
            <a:r>
              <a:rPr lang="et-EE" dirty="0"/>
              <a:t> võimalusi arvestades on raske seletada, miks jätkub diagnoosimatus ja hiline avastamine nii suurel tasemel, mida saaks lihtsalt suunata HIV-testimise kättesaadavuse suurendamisega. Ent HIV-testimise suurendamisel on mitmeid võimalikke tõrkeid, mis kerkivad sageli probleemidena seoses HIV-testimise suurendamise arutamisega. </a:t>
            </a:r>
          </a:p>
        </p:txBody>
      </p:sp>
    </p:spTree>
    <p:extLst>
      <p:ext uri="{BB962C8B-B14F-4D97-AF65-F5344CB8AC3E}">
        <p14:creationId xmlns:p14="http://schemas.microsoft.com/office/powerpoint/2010/main" val="16847421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Jutt</a:t>
            </a:r>
          </a:p>
          <a:p>
            <a:r>
              <a:rPr lang="et-EE" dirty="0"/>
              <a:t>Need probleemid või võimalikud tõrked võib jagada kolme laiemasse kategooriasse, mis esinevad patsiendi tasandil, teenuse tasandil ja kõrgemal institutsioonilisel tasandil või spetsiifilise poliitika tulemusel (kas riikliku või regionaalse).</a:t>
            </a:r>
          </a:p>
        </p:txBody>
      </p:sp>
    </p:spTree>
    <p:extLst>
      <p:ext uri="{BB962C8B-B14F-4D97-AF65-F5344CB8AC3E}">
        <p14:creationId xmlns:p14="http://schemas.microsoft.com/office/powerpoint/2010/main" val="25513078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a:t>Jutt</a:t>
            </a:r>
          </a:p>
          <a:p>
            <a:r>
              <a:rPr lang="et-EE"/>
              <a:t>Üksikisiku tõrked ja probleemid erinevad riigiti mingil määral, ent osad neist on sarnased ja üldised. Nende hulgas on HIVi tõttu häbimärgistamine, individuaalse riski tajumine ja juurdepääs vastuvõtuteenustele (iseäranis sisserändajatest elanikkond ja teised riskirühmad). Avalikustamise hirm võib olla seotud nii testimise enda kui ka positiivse tulemuse osas. Sageli on hirm oluliste isikute eeldatava tõrjumise ees koos tööhõiveprobleemidega tulevikus; isegi kaitsva seadusandluse olemasolul.  </a:t>
            </a:r>
          </a:p>
          <a:p>
            <a:endParaRPr lang="et-EE" dirty="0">
              <a:cs typeface="Arial" pitchFamily="34" charset="0"/>
            </a:endParaRPr>
          </a:p>
          <a:p>
            <a:r>
              <a:rPr lang="et-EE"/>
              <a:t>Allikas: Deblonde J et al. Barriers to HIV testing in Europe: a systematic review. European Journal of Public Health, 2010, Vol. 20, No. 4, 422–432.</a:t>
            </a:r>
          </a:p>
          <a:p>
            <a:endParaRPr lang="et-EE" dirty="0">
              <a:cs typeface="Arial" pitchFamily="34" charset="0"/>
            </a:endParaRPr>
          </a:p>
          <a:p>
            <a:endParaRPr lang="et-EE" dirty="0">
              <a:solidFill>
                <a:schemeClr val="tx1">
                  <a:lumMod val="50000"/>
                  <a:lumOff val="50000"/>
                </a:schemeClr>
              </a:solidFill>
              <a:latin typeface="Arial" pitchFamily="34" charset="0"/>
              <a:cs typeface="Arial" pitchFamily="34" charset="0"/>
            </a:endParaRPr>
          </a:p>
          <a:p>
            <a:endParaRPr lang="et-EE" dirty="0">
              <a:solidFill>
                <a:schemeClr val="tx1">
                  <a:lumMod val="50000"/>
                  <a:lumOff val="50000"/>
                </a:schemeClr>
              </a:solidFill>
              <a:latin typeface="Arial" pitchFamily="34" charset="0"/>
              <a:cs typeface="Arial" pitchFamily="34" charset="0"/>
            </a:endParaRPr>
          </a:p>
          <a:p>
            <a:endParaRPr lang="et-EE" dirty="0"/>
          </a:p>
        </p:txBody>
      </p:sp>
    </p:spTree>
    <p:extLst>
      <p:ext uri="{BB962C8B-B14F-4D97-AF65-F5344CB8AC3E}">
        <p14:creationId xmlns:p14="http://schemas.microsoft.com/office/powerpoint/2010/main" val="25855886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lgn="l">
              <a:defRPr/>
            </a:pPr>
            <a:r>
              <a:rPr lang="et-EE"/>
              <a:t>Jutt</a:t>
            </a:r>
          </a:p>
          <a:p>
            <a:pPr algn="l">
              <a:defRPr/>
            </a:pPr>
            <a:r>
              <a:rPr lang="et-EE"/>
              <a:t>Võimalikud barjäärid esinevad ka tervishoiuteenuse osutaja tasandil. Need langevad mitmesse kategooriasse; testimise läbiviimise mahu ja eeldatava ajaga seotud probleemid; personali mured oma teadmiste ja pädevuse osas; personali suhtumine ja võimalikud väärarvamused patsiendi riski ja vastuvõetavuse suhtes; rahalised kaalutlused.</a:t>
            </a:r>
          </a:p>
          <a:p>
            <a:pPr algn="l">
              <a:defRPr/>
            </a:pPr>
            <a:r>
              <a:rPr lang="et-EE"/>
              <a:t>Paljusid neist saab suunata lihtsa väljaõppe ja koolitusega, ent mitmed on palju süstemaatilisemad ja raskemini ületatavad; näiteks HIV-testimise programmi läbiviimise kulusid kannab keegi muu huvirühm kui see, kes näeb õigeaegse diagnoosimise rahalist tulu.    </a:t>
            </a:r>
          </a:p>
          <a:p>
            <a:pPr algn="l">
              <a:defRPr/>
            </a:pPr>
            <a:endParaRPr lang="et-EE" dirty="0"/>
          </a:p>
          <a:p>
            <a:pPr algn="l">
              <a:defRPr/>
            </a:pPr>
            <a:r>
              <a:rPr lang="et-EE"/>
              <a:t>Viited: </a:t>
            </a:r>
            <a:r>
              <a:rPr lang="et-EE" sz="1200" dirty="0"/>
              <a:t>Mounier-Jack Set al. HIV testing strategies across European countries. HIV Medicine (2008), 9 (Suppl. 2), 13–19. Sullivan AK, Raben D, Reekie J, Rayment M, Mocroft A, et al. (2013) Feasibility and effectiveness of indicator condition-guided testing for HIV: results from HIDES I (HIV Indicator Diseases across Europe Study). PLoS One 8: e52845. doi:10.1371/journal.pone.0052845.</a:t>
            </a:r>
            <a:endParaRPr lang="et-EE" sz="1200" dirty="0">
              <a:cs typeface="Arial" pitchFamily="34" charset="0"/>
            </a:endParaRPr>
          </a:p>
          <a:p>
            <a:pPr algn="l">
              <a:defRPr/>
            </a:pPr>
            <a:r>
              <a:rPr lang="et-EE" sz="1200" dirty="0"/>
              <a:t>Partridge DG et al. HIV testing: the boundaries. A survey of HIV testing practices and barriers to more widespread testing in a British teaching hospital International Journal of STD &amp; AIDS 2009; 20: 427-428.</a:t>
            </a:r>
          </a:p>
          <a:p>
            <a:pPr>
              <a:spcBef>
                <a:spcPct val="0"/>
              </a:spcBef>
            </a:pPr>
            <a:endParaRPr lang="et-EE" dirty="0"/>
          </a:p>
          <a:p>
            <a:pPr>
              <a:spcBef>
                <a:spcPct val="0"/>
              </a:spcBef>
            </a:pPr>
            <a:r>
              <a:rPr lang="et-EE"/>
              <a:t>Kas on võimalik animatsiooni parandada, nii et varjutatud kast liiguks teemade vahel?</a:t>
            </a:r>
          </a:p>
          <a:p>
            <a:pPr algn="l" eaLnBrk="1" hangingPunct="1">
              <a:spcBef>
                <a:spcPct val="0"/>
              </a:spcBef>
            </a:pPr>
            <a:endParaRPr lang="et-EE" dirty="0"/>
          </a:p>
        </p:txBody>
      </p:sp>
      <p:sp>
        <p:nvSpPr>
          <p:cNvPr id="5" name="Footer Placeholder 4"/>
          <p:cNvSpPr>
            <a:spLocks noGrp="1"/>
          </p:cNvSpPr>
          <p:nvPr>
            <p:ph type="ftr" sz="quarter" idx="11"/>
          </p:nvPr>
        </p:nvSpPr>
        <p:spPr/>
        <p:txBody>
          <a:bodyPr/>
          <a:lstStyle/>
          <a:p>
            <a:r>
              <a:rPr lang="et-EE" dirty="0">
                <a:solidFill>
                  <a:prstClr val="black"/>
                </a:solidFill>
              </a:rPr>
              <a:t>OptTEST TOOL ONE – LÕPLIK KAVAND 18. JAAN. 2016 (e-kirjana 18. jaan. 2016)</a:t>
            </a:r>
          </a:p>
        </p:txBody>
      </p:sp>
    </p:spTree>
    <p:extLst>
      <p:ext uri="{BB962C8B-B14F-4D97-AF65-F5344CB8AC3E}">
        <p14:creationId xmlns:p14="http://schemas.microsoft.com/office/powerpoint/2010/main" val="8352038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Jutt</a:t>
            </a:r>
          </a:p>
          <a:p>
            <a:r>
              <a:rPr lang="et-EE" dirty="0"/>
              <a:t>Suurenenud kulusid mainitakse sageli peamise barjäärina HIV-testimise suhtes, eriti kuna paljudel juhtudel on testimise läbiviimise kulud muus teenuses või asutuses kui see, mis saab varasemast ja kasvavast diagnoosimisest kasu.</a:t>
            </a:r>
          </a:p>
          <a:p>
            <a:r>
              <a:rPr lang="et-EE" dirty="0"/>
              <a:t>Kulutõhususe andmed, peamiselt Ameerika Ühendriikidest ja Prantsusmaalt näitavad, et kui HIV-testimise programm annab testi positiivsuse 1 1000 kohta, st HIVi levimus on 0,1%, siis on see kulutõhus. See võib olla informeeriv teenusepakkujale, kes pakub nii testimist kui ka hooldust, et vaadata üle kulud, mida institutsioon kannab nende (või teiste) </a:t>
            </a:r>
            <a:r>
              <a:rPr lang="et-EE" dirty="0" err="1"/>
              <a:t>käestlastud</a:t>
            </a:r>
            <a:r>
              <a:rPr lang="et-EE" dirty="0"/>
              <a:t> võimaluste tõttu oma käesoleva HIVi nakatunud kohortide seas. </a:t>
            </a:r>
          </a:p>
          <a:p>
            <a:r>
              <a:rPr lang="et-EE" dirty="0"/>
              <a:t>Kuna HIVi nakatunud rühmad ühes institutsioonis kalduvad olema suhtelised väikesed teiste erisustega võrreldes, siis on sageli uute eeldatavate diagnooside eeldus madal. </a:t>
            </a:r>
            <a:r>
              <a:rPr lang="et-EE" dirty="0" err="1"/>
              <a:t>HIDESi</a:t>
            </a:r>
            <a:r>
              <a:rPr lang="et-EE" dirty="0"/>
              <a:t> uuringu andmed, auditid ja ülevaated praeguste HIV-patsientide eelnevate haiguslugude kohta saavad neist probleemidest teavitada</a:t>
            </a:r>
          </a:p>
          <a:p>
            <a:r>
              <a:rPr lang="et-EE" dirty="0"/>
              <a:t>Võimalikke </a:t>
            </a:r>
            <a:r>
              <a:rPr lang="et-EE" dirty="0" err="1"/>
              <a:t>oportunistlikke</a:t>
            </a:r>
            <a:r>
              <a:rPr lang="et-EE" dirty="0"/>
              <a:t> kulusid saab oluliselt vähendada, liites need rutiinsesse raviskeemi, lihtsustades nõusoleku protseduuri, vaadates üle patsientidele teabe andmise viisid.</a:t>
            </a:r>
          </a:p>
          <a:p>
            <a:endParaRPr lang="et-EE" dirty="0"/>
          </a:p>
          <a:p>
            <a:endParaRPr lang="et-EE" dirty="0"/>
          </a:p>
        </p:txBody>
      </p:sp>
    </p:spTree>
    <p:extLst>
      <p:ext uri="{BB962C8B-B14F-4D97-AF65-F5344CB8AC3E}">
        <p14:creationId xmlns:p14="http://schemas.microsoft.com/office/powerpoint/2010/main" val="38757555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748659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Jutt</a:t>
            </a:r>
          </a:p>
          <a:p>
            <a:r>
              <a:rPr lang="et-EE" dirty="0"/>
              <a:t>HIV-testimise suurendamiseks saab kasutada mitmeid erinevaid strateegiaid. Oluline on olla teadlik oma kohaliku epideemia iseloomust, et teavitada parimast sobilikust või mitme erineva meetodi kombinatsioonist.</a:t>
            </a:r>
          </a:p>
          <a:p>
            <a:endParaRPr lang="et-EE" dirty="0"/>
          </a:p>
        </p:txBody>
      </p:sp>
    </p:spTree>
    <p:extLst>
      <p:ext uri="{BB962C8B-B14F-4D97-AF65-F5344CB8AC3E}">
        <p14:creationId xmlns:p14="http://schemas.microsoft.com/office/powerpoint/2010/main" val="3045302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Jutt</a:t>
            </a:r>
          </a:p>
          <a:p>
            <a:r>
              <a:rPr lang="et-EE" dirty="0"/>
              <a:t>HIV-testimise suurendamiseks saab kasutada mitmeid erinevaid strateegiaid. Oluline on olla teadlik kohaliku epideemia iseloomust, et teavitada parimast sobilikust või mitme erineva meetodi kombinatsioonist.</a:t>
            </a:r>
          </a:p>
          <a:p>
            <a:endParaRPr lang="et-EE" dirty="0"/>
          </a:p>
        </p:txBody>
      </p:sp>
    </p:spTree>
    <p:extLst>
      <p:ext uri="{BB962C8B-B14F-4D97-AF65-F5344CB8AC3E}">
        <p14:creationId xmlns:p14="http://schemas.microsoft.com/office/powerpoint/2010/main" val="3045302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t-EE" dirty="0"/>
              <a:t>Jutt</a:t>
            </a:r>
          </a:p>
          <a:p>
            <a:pPr marL="0" marR="0" indent="0" algn="l" defTabSz="912370" rtl="0" eaLnBrk="1" fontAlgn="auto" latinLnBrk="0" hangingPunct="1">
              <a:lnSpc>
                <a:spcPct val="100000"/>
              </a:lnSpc>
              <a:spcBef>
                <a:spcPts val="0"/>
              </a:spcBef>
              <a:spcAft>
                <a:spcPts val="0"/>
              </a:spcAft>
              <a:buClrTx/>
              <a:buSzTx/>
              <a:buFontTx/>
              <a:buNone/>
              <a:tabLst/>
              <a:defRPr/>
            </a:pPr>
            <a:r>
              <a:rPr lang="et-EE" dirty="0"/>
              <a:t>Need strateegiad saab jagada neljaks põhikategooriaks</a:t>
            </a:r>
          </a:p>
          <a:p>
            <a:pPr marL="0" marR="0" indent="0" algn="l" defTabSz="912370" rtl="0" eaLnBrk="1" fontAlgn="auto" latinLnBrk="0" hangingPunct="1">
              <a:lnSpc>
                <a:spcPct val="100000"/>
              </a:lnSpc>
              <a:spcBef>
                <a:spcPts val="0"/>
              </a:spcBef>
              <a:spcAft>
                <a:spcPts val="0"/>
              </a:spcAft>
              <a:buClrTx/>
              <a:buSzTx/>
              <a:buFontTx/>
              <a:buNone/>
              <a:tabLst/>
              <a:defRPr/>
            </a:pPr>
            <a:r>
              <a:rPr lang="et-EE" dirty="0"/>
              <a:t>Programmid saavad toetada kõrgetesse riskirühmadesse kuuluvate isikute sihttestimist, nt </a:t>
            </a:r>
            <a:r>
              <a:rPr lang="et-EE" strike="sngStrike" dirty="0"/>
              <a:t>MSM, BME, PWID, migrandid</a:t>
            </a:r>
            <a:r>
              <a:rPr lang="et-EE" strike="sngStrike" dirty="0" smtClean="0"/>
              <a:t>.</a:t>
            </a:r>
            <a:r>
              <a:rPr lang="en-US" strike="sngStrike" dirty="0" smtClean="0"/>
              <a:t> </a:t>
            </a:r>
            <a:r>
              <a:rPr lang="en-US" strike="noStrike" dirty="0" err="1" smtClean="0"/>
              <a:t>Meestega</a:t>
            </a:r>
            <a:r>
              <a:rPr lang="en-US" strike="noStrike" dirty="0" smtClean="0"/>
              <a:t> </a:t>
            </a:r>
            <a:r>
              <a:rPr lang="en-US" strike="noStrike" dirty="0" err="1" smtClean="0"/>
              <a:t>seksivad</a:t>
            </a:r>
            <a:r>
              <a:rPr lang="en-US" strike="noStrike" dirty="0" smtClean="0"/>
              <a:t> </a:t>
            </a:r>
            <a:r>
              <a:rPr lang="en-US" strike="noStrike" dirty="0" err="1" smtClean="0"/>
              <a:t>mehed</a:t>
            </a:r>
            <a:r>
              <a:rPr lang="en-US" strike="noStrike" dirty="0" smtClean="0"/>
              <a:t>, </a:t>
            </a:r>
            <a:r>
              <a:rPr lang="en-US" strike="noStrike" dirty="0" err="1" smtClean="0"/>
              <a:t>narkootikume</a:t>
            </a:r>
            <a:r>
              <a:rPr lang="en-US" strike="noStrike" dirty="0" smtClean="0"/>
              <a:t> </a:t>
            </a:r>
            <a:r>
              <a:rPr lang="en-US" strike="noStrike" dirty="0" err="1" smtClean="0"/>
              <a:t>süstivad</a:t>
            </a:r>
            <a:r>
              <a:rPr lang="en-US" strike="noStrike" dirty="0" smtClean="0"/>
              <a:t> </a:t>
            </a:r>
            <a:r>
              <a:rPr lang="en-US" strike="noStrike" dirty="0" err="1" smtClean="0"/>
              <a:t>inimesed</a:t>
            </a:r>
            <a:r>
              <a:rPr lang="en-US" strike="noStrike" dirty="0" smtClean="0"/>
              <a:t>, </a:t>
            </a:r>
            <a:r>
              <a:rPr lang="en-US" strike="noStrike" dirty="0" err="1" smtClean="0"/>
              <a:t>migrandid</a:t>
            </a:r>
            <a:endParaRPr lang="et-EE" strike="noStrike" dirty="0"/>
          </a:p>
          <a:p>
            <a:pPr marL="0" marR="0" indent="0" algn="l" defTabSz="912370" rtl="0" eaLnBrk="1" fontAlgn="auto" latinLnBrk="0" hangingPunct="1">
              <a:lnSpc>
                <a:spcPct val="100000"/>
              </a:lnSpc>
              <a:spcBef>
                <a:spcPts val="0"/>
              </a:spcBef>
              <a:spcAft>
                <a:spcPts val="0"/>
              </a:spcAft>
              <a:buClrTx/>
              <a:buSzTx/>
              <a:buFontTx/>
              <a:buNone/>
              <a:tabLst/>
              <a:defRPr/>
            </a:pPr>
            <a:r>
              <a:rPr lang="et-EE" dirty="0"/>
              <a:t>Nad saavad keskenduda testimisele asukohtades, mida rohkem ohustatud isikud võivad külastada; nt seksuaaltervise kliinikud, TOP-teenused, raseduskliinikud, ainete kuritarvitamise keskused. WHO on hiljuti heaks kiitnud ja toetanud kogukonna mittemeditsiinilisi ühendusi, mis osutavad suurematele riskirühmadele teenuseid, sageli partnerid või ühenduse töötajad, ning leidub mitmeid väga edukaid näiteid, nt Barcelona kontrollpunkt.</a:t>
            </a:r>
          </a:p>
          <a:p>
            <a:pPr marL="0" marR="0" indent="0" algn="l" defTabSz="912370" rtl="0" eaLnBrk="1" fontAlgn="auto" latinLnBrk="0" hangingPunct="1">
              <a:lnSpc>
                <a:spcPct val="100000"/>
              </a:lnSpc>
              <a:spcBef>
                <a:spcPts val="0"/>
              </a:spcBef>
              <a:spcAft>
                <a:spcPts val="0"/>
              </a:spcAft>
              <a:buClrTx/>
              <a:buSzTx/>
              <a:buFontTx/>
              <a:buNone/>
              <a:tabLst/>
              <a:defRPr/>
            </a:pPr>
            <a:r>
              <a:rPr lang="et-EE" dirty="0"/>
              <a:t>Saame keskenduda ka asukohale, pakkudes üldist testimist tervishoiuteenuste raames kõrge tasemega diagnoosimata HIV-nakkusega piirkondades. Kasutades kohalikku diagnoositud levimust ja hinnangulist diagnoosimata osa, saab hinnata oodatavat testi positiivsuse määra; seda strateegiat soovitatakse juhul, kui näitaja ületab 1/1000 (mis võrdub levimusega 0,1% kulutasuvast künnisest). </a:t>
            </a:r>
          </a:p>
          <a:p>
            <a:pPr marL="0" marR="0" indent="0" algn="l" defTabSz="912370" rtl="0" eaLnBrk="1" fontAlgn="auto" latinLnBrk="0" hangingPunct="1">
              <a:lnSpc>
                <a:spcPct val="100000"/>
              </a:lnSpc>
              <a:spcBef>
                <a:spcPts val="0"/>
              </a:spcBef>
              <a:spcAft>
                <a:spcPts val="0"/>
              </a:spcAft>
              <a:buClrTx/>
              <a:buSzTx/>
              <a:buFontTx/>
              <a:buNone/>
              <a:tabLst/>
              <a:defRPr/>
            </a:pPr>
            <a:r>
              <a:rPr lang="et-EE" dirty="0"/>
              <a:t>Lõpetuseks saame edendada indikaatorseisundist juhinduvat testimist, millega teatud seisundite tunnuseid omavatele patsientidele tuleks pakkuda HIV-testi, kuna antikehade levimus ületab 0,1%.</a:t>
            </a:r>
          </a:p>
          <a:p>
            <a:pPr marL="0" marR="0" indent="0" algn="l" defTabSz="912370" rtl="0" eaLnBrk="1" fontAlgn="auto" latinLnBrk="0" hangingPunct="1">
              <a:lnSpc>
                <a:spcPct val="100000"/>
              </a:lnSpc>
              <a:spcBef>
                <a:spcPts val="0"/>
              </a:spcBef>
              <a:spcAft>
                <a:spcPts val="0"/>
              </a:spcAft>
              <a:buClrTx/>
              <a:buSzTx/>
              <a:buFontTx/>
              <a:buNone/>
              <a:tabLst/>
              <a:defRPr/>
            </a:pPr>
            <a:r>
              <a:rPr lang="et-EE" dirty="0"/>
              <a:t> </a:t>
            </a:r>
          </a:p>
          <a:p>
            <a:pPr marL="0" marR="0" indent="0" algn="l" defTabSz="912370" rtl="0" eaLnBrk="1" fontAlgn="auto" latinLnBrk="0" hangingPunct="1">
              <a:lnSpc>
                <a:spcPct val="100000"/>
              </a:lnSpc>
              <a:spcBef>
                <a:spcPts val="0"/>
              </a:spcBef>
              <a:spcAft>
                <a:spcPts val="0"/>
              </a:spcAft>
              <a:buClrTx/>
              <a:buSzTx/>
              <a:buFontTx/>
              <a:buNone/>
              <a:tabLst/>
              <a:defRPr/>
            </a:pPr>
            <a:endParaRPr lang="et-EE" dirty="0"/>
          </a:p>
          <a:p>
            <a:pPr marL="0" marR="0" indent="0" algn="l" defTabSz="912370" rtl="0" eaLnBrk="1" fontAlgn="auto" latinLnBrk="0" hangingPunct="1">
              <a:lnSpc>
                <a:spcPct val="100000"/>
              </a:lnSpc>
              <a:spcBef>
                <a:spcPts val="0"/>
              </a:spcBef>
              <a:spcAft>
                <a:spcPts val="0"/>
              </a:spcAft>
              <a:buClrTx/>
              <a:buSzTx/>
              <a:buFontTx/>
              <a:buNone/>
              <a:tabLst/>
              <a:defRPr/>
            </a:pPr>
            <a:endParaRPr lang="et-EE" dirty="0"/>
          </a:p>
        </p:txBody>
      </p:sp>
    </p:spTree>
    <p:extLst>
      <p:ext uri="{BB962C8B-B14F-4D97-AF65-F5344CB8AC3E}">
        <p14:creationId xmlns:p14="http://schemas.microsoft.com/office/powerpoint/2010/main" val="38609429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Jutt</a:t>
            </a:r>
          </a:p>
          <a:p>
            <a:r>
              <a:rPr lang="et-EE" dirty="0"/>
              <a:t>Mitmed rahvusvahelised, piirkondlikud, riiklikud ja erialatasandi organsatsioonid koostavad HIV-testimise juhendeid.</a:t>
            </a:r>
          </a:p>
          <a:p>
            <a:r>
              <a:rPr lang="et-EE" dirty="0"/>
              <a:t>WHO on nüüd avaldanud konsolideeritud juhendid HIV-testimise teenuste osutamiseks, mis hõlmab kõiki HIV-testimise programmi edastamise tahkusid</a:t>
            </a:r>
          </a:p>
          <a:p>
            <a:endParaRPr lang="et-EE" dirty="0"/>
          </a:p>
        </p:txBody>
      </p:sp>
    </p:spTree>
    <p:extLst>
      <p:ext uri="{BB962C8B-B14F-4D97-AF65-F5344CB8AC3E}">
        <p14:creationId xmlns:p14="http://schemas.microsoft.com/office/powerpoint/2010/main" val="1333978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3100" y="569913"/>
            <a:ext cx="3378200" cy="2533650"/>
          </a:xfrm>
          <a:ln/>
        </p:spPr>
      </p:sp>
      <p:sp>
        <p:nvSpPr>
          <p:cNvPr id="11267" name="Notes Placeholder 2"/>
          <p:cNvSpPr>
            <a:spLocks noGrp="1"/>
          </p:cNvSpPr>
          <p:nvPr>
            <p:ph type="body" idx="1"/>
          </p:nvPr>
        </p:nvSpPr>
        <p:spPr>
          <a:xfrm>
            <a:off x="662533" y="3523952"/>
            <a:ext cx="5438140" cy="4467701"/>
          </a:xfrm>
          <a:noFill/>
          <a:ln/>
        </p:spPr>
        <p:txBody>
          <a:bodyPr/>
          <a:lstStyle/>
          <a:p>
            <a:pPr>
              <a:defRPr/>
            </a:pPr>
            <a:r>
              <a:rPr lang="et-EE" dirty="0" smtClean="0"/>
              <a:t>Jutt</a:t>
            </a:r>
            <a:endParaRPr lang="et-EE" dirty="0"/>
          </a:p>
          <a:p>
            <a:pPr marL="0" marR="0" indent="0" algn="l" defTabSz="912370" rtl="0" eaLnBrk="1" fontAlgn="auto" latinLnBrk="0" hangingPunct="1">
              <a:lnSpc>
                <a:spcPct val="100000"/>
              </a:lnSpc>
              <a:spcBef>
                <a:spcPts val="0"/>
              </a:spcBef>
              <a:spcAft>
                <a:spcPts val="0"/>
              </a:spcAft>
              <a:buClrTx/>
              <a:buSzTx/>
              <a:buFontTx/>
              <a:buNone/>
              <a:tabLst/>
              <a:defRPr/>
            </a:pPr>
            <a:r>
              <a:rPr lang="et-EE" dirty="0"/>
              <a:t>ELis oli aastal 2014 ligikaudu 6 uut diagnoosi 100 000 elaniku kohta, tähendades peaaegu 30 000 isikut.</a:t>
            </a:r>
          </a:p>
          <a:p>
            <a:pPr marL="0" marR="0" indent="0" algn="l" defTabSz="912370" rtl="0" eaLnBrk="1" fontAlgn="auto" latinLnBrk="0" hangingPunct="1">
              <a:lnSpc>
                <a:spcPct val="100000"/>
              </a:lnSpc>
              <a:spcBef>
                <a:spcPts val="0"/>
              </a:spcBef>
              <a:spcAft>
                <a:spcPts val="0"/>
              </a:spcAft>
              <a:buClrTx/>
              <a:buSzTx/>
              <a:buFontTx/>
              <a:buNone/>
              <a:tabLst/>
              <a:defRPr/>
            </a:pPr>
            <a:endParaRPr lang="et-EE" u="sng" dirty="0"/>
          </a:p>
          <a:p>
            <a:pPr marL="0" marR="0" indent="0" algn="l" defTabSz="912370" rtl="0" eaLnBrk="1" fontAlgn="auto" latinLnBrk="0" hangingPunct="1">
              <a:lnSpc>
                <a:spcPct val="100000"/>
              </a:lnSpc>
              <a:spcBef>
                <a:spcPts val="0"/>
              </a:spcBef>
              <a:spcAft>
                <a:spcPts val="0"/>
              </a:spcAft>
              <a:buClrTx/>
              <a:buSzTx/>
              <a:buFontTx/>
              <a:buNone/>
              <a:tabLst/>
              <a:defRPr/>
            </a:pPr>
            <a:r>
              <a:rPr lang="et-EE" u="sng" dirty="0"/>
              <a:t>Täiendav teave </a:t>
            </a:r>
          </a:p>
          <a:p>
            <a:pPr fontAlgn="ctr"/>
            <a:r>
              <a:rPr lang="et-EE" dirty="0"/>
              <a:t>Aruandvad riigid/riikide arv</a:t>
            </a:r>
            <a:r>
              <a:rPr lang="en-US" dirty="0"/>
              <a:t>		</a:t>
            </a:r>
            <a:r>
              <a:rPr lang="et-EE" dirty="0"/>
              <a:t>31/31</a:t>
            </a:r>
          </a:p>
          <a:p>
            <a:pPr fontAlgn="ctr"/>
            <a:r>
              <a:rPr lang="et-EE" dirty="0"/>
              <a:t>HIVi diagnooside arv kokku</a:t>
            </a:r>
            <a:r>
              <a:rPr lang="en-US" dirty="0"/>
              <a:t>		</a:t>
            </a:r>
            <a:r>
              <a:rPr lang="et-EE" dirty="0"/>
              <a:t>29 992</a:t>
            </a:r>
          </a:p>
          <a:p>
            <a:pPr fontAlgn="ctr"/>
            <a:r>
              <a:rPr lang="et-EE" dirty="0"/>
              <a:t>Määr 100 000 elaniku kohta (kohandatud määr)</a:t>
            </a:r>
            <a:r>
              <a:rPr lang="en-US" dirty="0"/>
              <a:t>		</a:t>
            </a:r>
            <a:r>
              <a:rPr lang="et-EE" dirty="0"/>
              <a:t>5,9 (6,4)</a:t>
            </a:r>
          </a:p>
          <a:p>
            <a:pPr fontAlgn="ctr"/>
            <a:r>
              <a:rPr lang="et-EE" dirty="0"/>
              <a:t>Mehelt-naisele määr</a:t>
            </a:r>
            <a:r>
              <a:rPr lang="en-US" dirty="0"/>
              <a:t>			</a:t>
            </a:r>
            <a:r>
              <a:rPr lang="et-EE" dirty="0"/>
              <a:t>3,3</a:t>
            </a:r>
          </a:p>
          <a:p>
            <a:pPr fontAlgn="ctr"/>
            <a:endParaRPr lang="et-EE" dirty="0">
              <a:solidFill>
                <a:schemeClr val="bg1">
                  <a:lumMod val="50000"/>
                </a:schemeClr>
              </a:solidFill>
            </a:endParaRPr>
          </a:p>
          <a:p>
            <a:pPr marL="0" marR="0" indent="0" algn="l" defTabSz="912370" rtl="0" eaLnBrk="1" fontAlgn="auto" latinLnBrk="0" hangingPunct="1">
              <a:lnSpc>
                <a:spcPct val="100000"/>
              </a:lnSpc>
              <a:spcBef>
                <a:spcPts val="0"/>
              </a:spcBef>
              <a:spcAft>
                <a:spcPts val="0"/>
              </a:spcAft>
              <a:buClrTx/>
              <a:buSzTx/>
              <a:buFontTx/>
              <a:buNone/>
              <a:tabLst/>
              <a:defRPr/>
            </a:pPr>
            <a:r>
              <a:rPr lang="et-EE" dirty="0"/>
              <a:t>Allikas: ECDC/WHO (2015) HIVi/AIDSi järelevalve Euroopas 2014</a:t>
            </a:r>
          </a:p>
          <a:p>
            <a:pPr fontAlgn="ctr"/>
            <a:endParaRPr lang="et-EE" dirty="0"/>
          </a:p>
          <a:p>
            <a:pPr fontAlgn="ctr"/>
            <a:endParaRPr lang="et-EE" dirty="0"/>
          </a:p>
          <a:p>
            <a:pPr fontAlgn="ctr"/>
            <a:endParaRPr lang="et-EE" dirty="0"/>
          </a:p>
          <a:p>
            <a:pPr marL="0" marR="0" indent="0" algn="l" defTabSz="912370" rtl="0" eaLnBrk="1" fontAlgn="auto" latinLnBrk="0" hangingPunct="1">
              <a:lnSpc>
                <a:spcPct val="100000"/>
              </a:lnSpc>
              <a:spcBef>
                <a:spcPts val="0"/>
              </a:spcBef>
              <a:spcAft>
                <a:spcPts val="0"/>
              </a:spcAft>
              <a:buClrTx/>
              <a:buSzTx/>
              <a:buFontTx/>
              <a:buNone/>
              <a:tabLst/>
              <a:defRPr/>
            </a:pPr>
            <a:endParaRPr lang="et-EE" dirty="0"/>
          </a:p>
          <a:p>
            <a:pPr eaLnBrk="1" hangingPunct="1"/>
            <a:endParaRPr lang="et-EE" dirty="0"/>
          </a:p>
        </p:txBody>
      </p:sp>
    </p:spTree>
    <p:extLst>
      <p:ext uri="{BB962C8B-B14F-4D97-AF65-F5344CB8AC3E}">
        <p14:creationId xmlns:p14="http://schemas.microsoft.com/office/powerpoint/2010/main" val="32773913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t-EE" dirty="0"/>
              <a:t>Jutt</a:t>
            </a:r>
          </a:p>
          <a:p>
            <a:pPr marL="0" marR="0" indent="0" algn="l" defTabSz="912370" rtl="0" eaLnBrk="1" fontAlgn="auto" latinLnBrk="0" hangingPunct="1">
              <a:lnSpc>
                <a:spcPct val="100000"/>
              </a:lnSpc>
              <a:spcBef>
                <a:spcPts val="0"/>
              </a:spcBef>
              <a:spcAft>
                <a:spcPts val="0"/>
              </a:spcAft>
              <a:buClrTx/>
              <a:buSzTx/>
              <a:buFontTx/>
              <a:buNone/>
              <a:tabLst/>
              <a:defRPr/>
            </a:pPr>
            <a:r>
              <a:rPr lang="et-EE" dirty="0"/>
              <a:t>ECDC juhis HIV-testimise omaksvõtmise tõstmiseks avaldati 2010. aastal ja seda hinnatakse ja uuendatakse hetkel</a:t>
            </a:r>
          </a:p>
          <a:p>
            <a:pPr marL="0" marR="0" indent="0" algn="l" defTabSz="912370" rtl="0" eaLnBrk="1" fontAlgn="auto" latinLnBrk="0" hangingPunct="1">
              <a:lnSpc>
                <a:spcPct val="100000"/>
              </a:lnSpc>
              <a:spcBef>
                <a:spcPts val="0"/>
              </a:spcBef>
              <a:spcAft>
                <a:spcPts val="0"/>
              </a:spcAft>
              <a:buClrTx/>
              <a:buSzTx/>
              <a:buFontTx/>
              <a:buNone/>
              <a:tabLst/>
              <a:defRPr/>
            </a:pPr>
            <a:endParaRPr lang="et-EE" dirty="0"/>
          </a:p>
          <a:p>
            <a:endParaRPr lang="et-EE" dirty="0"/>
          </a:p>
        </p:txBody>
      </p:sp>
    </p:spTree>
    <p:extLst>
      <p:ext uri="{BB962C8B-B14F-4D97-AF65-F5344CB8AC3E}">
        <p14:creationId xmlns:p14="http://schemas.microsoft.com/office/powerpoint/2010/main" val="18895635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Narration</a:t>
            </a:r>
          </a:p>
          <a:p>
            <a:pPr marL="0" lvl="1">
              <a:defRPr/>
            </a:pPr>
            <a:r>
              <a:rPr lang="en-GB" dirty="0" err="1" smtClean="0"/>
              <a:t>Eestis</a:t>
            </a:r>
            <a:r>
              <a:rPr lang="en-GB" dirty="0" smtClean="0"/>
              <a:t> </a:t>
            </a:r>
            <a:r>
              <a:rPr lang="en-GB" dirty="0" err="1" smtClean="0"/>
              <a:t>saavad</a:t>
            </a:r>
            <a:r>
              <a:rPr lang="en-GB" dirty="0" smtClean="0"/>
              <a:t> HIV </a:t>
            </a:r>
            <a:r>
              <a:rPr lang="en-GB" dirty="0" err="1" smtClean="0"/>
              <a:t>testi</a:t>
            </a:r>
            <a:r>
              <a:rPr lang="en-GB" dirty="0" smtClean="0"/>
              <a:t> </a:t>
            </a:r>
            <a:r>
              <a:rPr lang="en-GB" dirty="0" err="1" smtClean="0"/>
              <a:t>määrata</a:t>
            </a:r>
            <a:r>
              <a:rPr lang="en-GB" dirty="0" smtClean="0"/>
              <a:t> </a:t>
            </a:r>
            <a:r>
              <a:rPr lang="en-GB" dirty="0" err="1" smtClean="0"/>
              <a:t>kõigi</a:t>
            </a:r>
            <a:r>
              <a:rPr lang="en-GB" dirty="0" smtClean="0"/>
              <a:t> </a:t>
            </a:r>
            <a:r>
              <a:rPr lang="en-GB" dirty="0" err="1" smtClean="0"/>
              <a:t>erialade</a:t>
            </a:r>
            <a:r>
              <a:rPr lang="en-GB" dirty="0" smtClean="0"/>
              <a:t> </a:t>
            </a:r>
            <a:r>
              <a:rPr lang="en-GB" dirty="0" err="1" smtClean="0"/>
              <a:t>arstid</a:t>
            </a:r>
            <a:r>
              <a:rPr lang="en-GB" dirty="0" smtClean="0"/>
              <a:t> ja </a:t>
            </a:r>
            <a:r>
              <a:rPr lang="en-GB" dirty="0" err="1" smtClean="0"/>
              <a:t>ämmaemandad</a:t>
            </a:r>
            <a:r>
              <a:rPr lang="en-GB" dirty="0" smtClean="0"/>
              <a:t>. </a:t>
            </a:r>
            <a:r>
              <a:rPr lang="en-GB" dirty="0" err="1" smtClean="0"/>
              <a:t>Kohustuslik</a:t>
            </a:r>
            <a:r>
              <a:rPr lang="en-GB" dirty="0" smtClean="0"/>
              <a:t> on </a:t>
            </a:r>
            <a:r>
              <a:rPr lang="en-GB" dirty="0" err="1" smtClean="0"/>
              <a:t>testida</a:t>
            </a:r>
            <a:r>
              <a:rPr lang="en-GB" dirty="0" smtClean="0"/>
              <a:t> </a:t>
            </a:r>
            <a:r>
              <a:rPr lang="en-GB" dirty="0" err="1" smtClean="0"/>
              <a:t>vere</a:t>
            </a:r>
            <a:r>
              <a:rPr lang="en-GB" dirty="0" smtClean="0"/>
              <a:t>- ja </a:t>
            </a:r>
            <a:r>
              <a:rPr lang="en-GB" dirty="0" err="1" smtClean="0"/>
              <a:t>organdoonoreid</a:t>
            </a:r>
            <a:r>
              <a:rPr lang="en-GB" dirty="0" smtClean="0"/>
              <a:t>. </a:t>
            </a:r>
            <a:r>
              <a:rPr lang="en-GB" dirty="0" err="1" smtClean="0"/>
              <a:t>Kõigile</a:t>
            </a:r>
            <a:r>
              <a:rPr lang="en-GB" dirty="0" smtClean="0"/>
              <a:t> </a:t>
            </a:r>
            <a:r>
              <a:rPr lang="en-GB" dirty="0" err="1" smtClean="0"/>
              <a:t>teistele</a:t>
            </a:r>
            <a:r>
              <a:rPr lang="en-GB" dirty="0" smtClean="0"/>
              <a:t> </a:t>
            </a:r>
            <a:r>
              <a:rPr lang="en-GB" dirty="0" err="1" smtClean="0"/>
              <a:t>tuleb</a:t>
            </a:r>
            <a:r>
              <a:rPr lang="en-GB" dirty="0" smtClean="0"/>
              <a:t> HIV </a:t>
            </a:r>
            <a:r>
              <a:rPr lang="en-GB" dirty="0" err="1" smtClean="0"/>
              <a:t>testi</a:t>
            </a:r>
            <a:r>
              <a:rPr lang="en-GB" dirty="0" smtClean="0"/>
              <a:t> </a:t>
            </a:r>
            <a:r>
              <a:rPr lang="en-GB" dirty="0" err="1" smtClean="0"/>
              <a:t>pakkuda</a:t>
            </a:r>
            <a:r>
              <a:rPr lang="en-GB" dirty="0" smtClean="0"/>
              <a:t>. </a:t>
            </a:r>
          </a:p>
          <a:p>
            <a:pPr marL="0" lvl="1">
              <a:defRPr/>
            </a:pPr>
            <a:endParaRPr lang="en-GB" dirty="0" smtClean="0"/>
          </a:p>
          <a:p>
            <a:pPr marL="0" lvl="1">
              <a:defRPr/>
            </a:pPr>
            <a:r>
              <a:rPr lang="en-GB" dirty="0" smtClean="0"/>
              <a:t>2012. a </a:t>
            </a:r>
            <a:r>
              <a:rPr lang="en-GB" dirty="0" err="1" smtClean="0"/>
              <a:t>välja</a:t>
            </a:r>
            <a:r>
              <a:rPr lang="en-GB" dirty="0" smtClean="0"/>
              <a:t> </a:t>
            </a:r>
            <a:r>
              <a:rPr lang="en-GB" dirty="0" err="1" smtClean="0"/>
              <a:t>antud</a:t>
            </a:r>
            <a:r>
              <a:rPr lang="en-GB" dirty="0" smtClean="0"/>
              <a:t> HIV </a:t>
            </a:r>
            <a:r>
              <a:rPr lang="en-GB" dirty="0" err="1" smtClean="0"/>
              <a:t>testimise</a:t>
            </a:r>
            <a:r>
              <a:rPr lang="en-GB" dirty="0" smtClean="0"/>
              <a:t> </a:t>
            </a:r>
            <a:r>
              <a:rPr lang="en-GB" dirty="0" err="1" smtClean="0"/>
              <a:t>juhis</a:t>
            </a:r>
            <a:r>
              <a:rPr lang="en-GB" dirty="0" smtClean="0"/>
              <a:t> </a:t>
            </a:r>
            <a:r>
              <a:rPr lang="en-GB" dirty="0" err="1" smtClean="0"/>
              <a:t>annab</a:t>
            </a:r>
            <a:r>
              <a:rPr lang="en-GB" dirty="0" smtClean="0"/>
              <a:t> </a:t>
            </a:r>
            <a:r>
              <a:rPr lang="en-GB" dirty="0" err="1" smtClean="0"/>
              <a:t>ülevaate</a:t>
            </a:r>
            <a:r>
              <a:rPr lang="en-GB" dirty="0" smtClean="0"/>
              <a:t>, </a:t>
            </a:r>
            <a:r>
              <a:rPr lang="en-GB" dirty="0" err="1" smtClean="0"/>
              <a:t>kellele</a:t>
            </a:r>
            <a:r>
              <a:rPr lang="en-GB" dirty="0" smtClean="0"/>
              <a:t> </a:t>
            </a:r>
            <a:r>
              <a:rPr lang="en-GB" dirty="0" err="1" smtClean="0"/>
              <a:t>ja</a:t>
            </a:r>
            <a:r>
              <a:rPr lang="en-GB" dirty="0" smtClean="0"/>
              <a:t> </a:t>
            </a:r>
            <a:r>
              <a:rPr lang="en-GB" dirty="0" err="1" smtClean="0"/>
              <a:t>kuidas</a:t>
            </a:r>
            <a:r>
              <a:rPr lang="en-GB" dirty="0" smtClean="0"/>
              <a:t> HIV </a:t>
            </a:r>
            <a:r>
              <a:rPr lang="en-GB" dirty="0" err="1" smtClean="0"/>
              <a:t>testi</a:t>
            </a:r>
            <a:r>
              <a:rPr lang="en-GB" dirty="0" smtClean="0"/>
              <a:t> </a:t>
            </a:r>
            <a:r>
              <a:rPr lang="en-GB" dirty="0" err="1" smtClean="0"/>
              <a:t>määrata</a:t>
            </a:r>
            <a:r>
              <a:rPr lang="en-GB" dirty="0" smtClean="0"/>
              <a:t> </a:t>
            </a:r>
            <a:r>
              <a:rPr lang="en-GB" dirty="0" err="1" smtClean="0"/>
              <a:t>ning</a:t>
            </a:r>
            <a:r>
              <a:rPr lang="en-GB" dirty="0" smtClean="0"/>
              <a:t> </a:t>
            </a:r>
            <a:r>
              <a:rPr lang="en-GB" dirty="0" err="1" smtClean="0"/>
              <a:t>mida</a:t>
            </a:r>
            <a:r>
              <a:rPr lang="en-GB" dirty="0" smtClean="0"/>
              <a:t> </a:t>
            </a:r>
            <a:r>
              <a:rPr lang="en-GB" dirty="0" err="1" smtClean="0"/>
              <a:t>positiivse</a:t>
            </a:r>
            <a:r>
              <a:rPr lang="en-GB" dirty="0" smtClean="0"/>
              <a:t> </a:t>
            </a:r>
            <a:r>
              <a:rPr lang="en-GB" dirty="0" err="1" smtClean="0"/>
              <a:t>testitulemuse</a:t>
            </a:r>
            <a:r>
              <a:rPr lang="en-GB" dirty="0" smtClean="0"/>
              <a:t> </a:t>
            </a:r>
            <a:r>
              <a:rPr lang="en-GB" dirty="0" err="1" smtClean="0"/>
              <a:t>korral</a:t>
            </a:r>
            <a:r>
              <a:rPr lang="en-GB" dirty="0" smtClean="0"/>
              <a:t> </a:t>
            </a:r>
            <a:r>
              <a:rPr lang="en-GB" dirty="0" err="1" smtClean="0"/>
              <a:t>edasi</a:t>
            </a:r>
            <a:r>
              <a:rPr lang="en-GB" dirty="0" smtClean="0"/>
              <a:t> </a:t>
            </a:r>
            <a:r>
              <a:rPr lang="en-GB" dirty="0" err="1" smtClean="0"/>
              <a:t>teha</a:t>
            </a:r>
            <a:r>
              <a:rPr lang="en-GB" dirty="0" smtClean="0"/>
              <a:t>. HIV test </a:t>
            </a:r>
            <a:r>
              <a:rPr lang="en-GB" dirty="0" err="1" smtClean="0"/>
              <a:t>tuleks</a:t>
            </a:r>
            <a:r>
              <a:rPr lang="en-GB" dirty="0" smtClean="0"/>
              <a:t> </a:t>
            </a:r>
            <a:r>
              <a:rPr lang="en-GB" dirty="0" err="1" smtClean="0"/>
              <a:t>teha</a:t>
            </a:r>
            <a:r>
              <a:rPr lang="en-GB" dirty="0" smtClean="0"/>
              <a:t> </a:t>
            </a:r>
            <a:r>
              <a:rPr lang="en-GB" dirty="0" err="1" smtClean="0"/>
              <a:t>kõikidele</a:t>
            </a:r>
            <a:r>
              <a:rPr lang="en-GB" dirty="0" smtClean="0"/>
              <a:t> </a:t>
            </a:r>
            <a:r>
              <a:rPr lang="en-GB" dirty="0" err="1" smtClean="0"/>
              <a:t>ambulatoorsel</a:t>
            </a:r>
            <a:r>
              <a:rPr lang="en-GB" dirty="0" smtClean="0"/>
              <a:t> </a:t>
            </a:r>
            <a:r>
              <a:rPr lang="en-GB" dirty="0" err="1" smtClean="0"/>
              <a:t>ja</a:t>
            </a:r>
            <a:r>
              <a:rPr lang="en-GB" dirty="0" smtClean="0"/>
              <a:t> </a:t>
            </a:r>
            <a:r>
              <a:rPr lang="en-GB" dirty="0" err="1" smtClean="0"/>
              <a:t>statsionaarsel</a:t>
            </a:r>
            <a:r>
              <a:rPr lang="en-GB" dirty="0" smtClean="0"/>
              <a:t> </a:t>
            </a:r>
            <a:r>
              <a:rPr lang="en-GB" dirty="0" err="1" smtClean="0"/>
              <a:t>ravil</a:t>
            </a:r>
            <a:r>
              <a:rPr lang="en-GB" dirty="0" smtClean="0"/>
              <a:t> </a:t>
            </a:r>
            <a:r>
              <a:rPr lang="en-GB" dirty="0" err="1" smtClean="0"/>
              <a:t>viibivatele</a:t>
            </a:r>
            <a:r>
              <a:rPr lang="en-GB" dirty="0" smtClean="0"/>
              <a:t> </a:t>
            </a:r>
            <a:r>
              <a:rPr lang="en-GB" dirty="0" err="1" smtClean="0"/>
              <a:t>indikaatorhaigustega</a:t>
            </a:r>
            <a:r>
              <a:rPr lang="en-GB" dirty="0" smtClean="0"/>
              <a:t> </a:t>
            </a:r>
            <a:r>
              <a:rPr lang="en-GB" dirty="0" err="1" smtClean="0"/>
              <a:t>patsientidele</a:t>
            </a:r>
            <a:r>
              <a:rPr lang="en-GB" dirty="0" smtClean="0"/>
              <a:t>, </a:t>
            </a:r>
            <a:r>
              <a:rPr lang="en-GB" dirty="0" err="1" smtClean="0"/>
              <a:t>riskirühma</a:t>
            </a:r>
            <a:r>
              <a:rPr lang="en-GB" dirty="0" smtClean="0"/>
              <a:t> </a:t>
            </a:r>
            <a:r>
              <a:rPr lang="en-GB" dirty="0" err="1" smtClean="0"/>
              <a:t>kuuluvatele</a:t>
            </a:r>
            <a:r>
              <a:rPr lang="en-GB" dirty="0" smtClean="0"/>
              <a:t> </a:t>
            </a:r>
            <a:r>
              <a:rPr lang="en-GB" dirty="0" err="1" smtClean="0"/>
              <a:t>inimestele</a:t>
            </a:r>
            <a:r>
              <a:rPr lang="en-GB" dirty="0" smtClean="0"/>
              <a:t> </a:t>
            </a:r>
            <a:r>
              <a:rPr lang="en-GB" dirty="0" err="1" smtClean="0"/>
              <a:t>ning</a:t>
            </a:r>
            <a:r>
              <a:rPr lang="en-GB" dirty="0" smtClean="0"/>
              <a:t> </a:t>
            </a:r>
            <a:r>
              <a:rPr lang="en-GB" dirty="0" err="1" smtClean="0"/>
              <a:t>kõigile</a:t>
            </a:r>
            <a:r>
              <a:rPr lang="en-GB" dirty="0" smtClean="0"/>
              <a:t> </a:t>
            </a:r>
            <a:r>
              <a:rPr lang="en-GB" dirty="0" err="1" smtClean="0"/>
              <a:t>Harjumaal</a:t>
            </a:r>
            <a:r>
              <a:rPr lang="en-GB" dirty="0" smtClean="0"/>
              <a:t> </a:t>
            </a:r>
            <a:r>
              <a:rPr lang="en-GB" dirty="0" err="1" smtClean="0"/>
              <a:t>ja</a:t>
            </a:r>
            <a:r>
              <a:rPr lang="en-GB" dirty="0" smtClean="0"/>
              <a:t> Ida-</a:t>
            </a:r>
            <a:r>
              <a:rPr lang="en-GB" dirty="0" err="1" smtClean="0"/>
              <a:t>Virumal</a:t>
            </a:r>
            <a:r>
              <a:rPr lang="en-GB" dirty="0" smtClean="0"/>
              <a:t> 16-49-aastastele </a:t>
            </a:r>
            <a:r>
              <a:rPr lang="en-GB" dirty="0" err="1" smtClean="0"/>
              <a:t>patsientidele</a:t>
            </a:r>
            <a:r>
              <a:rPr lang="en-GB" dirty="0" smtClean="0"/>
              <a:t>. </a:t>
            </a:r>
          </a:p>
          <a:p>
            <a:pPr marL="0" lvl="1">
              <a:defRPr/>
            </a:pP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Translation:</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Title: </a:t>
            </a:r>
            <a:r>
              <a:rPr lang="en-GB" sz="1200" b="0" kern="1200" dirty="0" smtClean="0">
                <a:solidFill>
                  <a:schemeClr val="tx1"/>
                </a:solidFill>
                <a:effectLst/>
                <a:latin typeface="+mn-lt"/>
                <a:ea typeface="+mn-ea"/>
                <a:cs typeface="+mn-cs"/>
              </a:rPr>
              <a:t>Estonian national guidelines to HIV testing and referring PLHIV to treatment, 2012</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Source: </a:t>
            </a:r>
            <a:r>
              <a:rPr lang="et-EE" sz="1200" b="0" u="sng" kern="1200" dirty="0" smtClean="0">
                <a:solidFill>
                  <a:schemeClr val="tx1"/>
                </a:solidFill>
                <a:effectLst/>
                <a:latin typeface="+mn-lt"/>
                <a:ea typeface="+mn-ea"/>
                <a:cs typeface="+mn-cs"/>
                <a:hlinkClick r:id="rId3"/>
              </a:rPr>
              <a:t>http://www.esid.ee/cms/tl_files/failid/failid/HIV_testimise_ja_ravile_suunamise_uuendatud_juhis_31.pdf</a:t>
            </a:r>
            <a:r>
              <a:rPr lang="et-EE" sz="1200" b="0" kern="1200" dirty="0" smtClean="0">
                <a:solidFill>
                  <a:schemeClr val="tx1"/>
                </a:solidFill>
                <a:effectLst/>
                <a:latin typeface="+mn-lt"/>
                <a:ea typeface="+mn-ea"/>
                <a:cs typeface="+mn-cs"/>
              </a:rPr>
              <a:t> </a:t>
            </a:r>
            <a:endParaRPr lang="en-GB" sz="1200" b="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endParaRPr lang="en-GB" b="0" dirty="0"/>
          </a:p>
          <a:p>
            <a:endParaRPr lang="en-GB" dirty="0"/>
          </a:p>
        </p:txBody>
      </p:sp>
    </p:spTree>
    <p:extLst>
      <p:ext uri="{BB962C8B-B14F-4D97-AF65-F5344CB8AC3E}">
        <p14:creationId xmlns:p14="http://schemas.microsoft.com/office/powerpoint/2010/main" val="18895635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Jutt</a:t>
            </a:r>
          </a:p>
          <a:p>
            <a:r>
              <a:rPr lang="et-EE" dirty="0"/>
              <a:t>HIV Euroopas on teinud koostööd laialdase hulga huvirühmadega, et töötada välja indikaatorseisundist juhinduva HIV-testimise Euroopa juhendid. See võimaldab ka mitmeid kasulikke rakenduslikke ja hindamise tööriistu.</a:t>
            </a:r>
          </a:p>
          <a:p>
            <a:endParaRPr lang="et-EE" dirty="0"/>
          </a:p>
          <a:p>
            <a:endParaRPr lang="et-EE" dirty="0"/>
          </a:p>
        </p:txBody>
      </p:sp>
    </p:spTree>
    <p:extLst>
      <p:ext uri="{BB962C8B-B14F-4D97-AF65-F5344CB8AC3E}">
        <p14:creationId xmlns:p14="http://schemas.microsoft.com/office/powerpoint/2010/main" val="9686579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Jutt</a:t>
            </a:r>
          </a:p>
          <a:p>
            <a:r>
              <a:rPr lang="et-EE" dirty="0"/>
              <a:t>Mida kujutab endast indikaatorseisundist juhinduv HIV-testimine?</a:t>
            </a:r>
          </a:p>
          <a:p>
            <a:r>
              <a:rPr lang="et-EE" dirty="0"/>
              <a:t>Indikaatortingimused on seotud suurenenud HIVi nakkuse riskiga; paljud neist tingimustest esinevad suuremal määral HIVi nakkusega isikutel, kas seetõttu, et nad jagavad ülekandumise teed (nt hepatiit) või immuunpuudulikkuse alusel.</a:t>
            </a:r>
          </a:p>
          <a:p>
            <a:r>
              <a:rPr lang="et-EE" dirty="0"/>
              <a:t>Küllaltki hiljuti oli vähe teada diagnoosimata HIVi levimuse kohta isikutel, kel esines spetsiifilisi indikaatortingimusi, ent pragu on sellel strateegial kasvav tõendusbaas.</a:t>
            </a:r>
          </a:p>
          <a:p>
            <a:r>
              <a:rPr lang="et-EE" dirty="0"/>
              <a:t>Nagu eelnevalt mainitud, loetakse HIV-testimist kulutõhusaks diagnoosimata HIVi levimusega 0,1% ja indikaatorseisundi testimine liidetakse üha enam mitmetesse juhistesse, ent rakendamine on erinev.</a:t>
            </a:r>
          </a:p>
          <a:p>
            <a:r>
              <a:rPr lang="et-EE" dirty="0"/>
              <a:t>Et laiendada selle strateegia kandepinda, viidi läbi </a:t>
            </a:r>
            <a:r>
              <a:rPr lang="et-EE" dirty="0" err="1"/>
              <a:t>HIDESi</a:t>
            </a:r>
            <a:r>
              <a:rPr lang="et-EE" dirty="0"/>
              <a:t> uuring.</a:t>
            </a:r>
          </a:p>
          <a:p>
            <a:endParaRPr lang="et-EE" dirty="0"/>
          </a:p>
          <a:p>
            <a:r>
              <a:rPr lang="et-EE" dirty="0"/>
              <a:t>    </a:t>
            </a:r>
          </a:p>
        </p:txBody>
      </p:sp>
    </p:spTree>
    <p:extLst>
      <p:ext uri="{BB962C8B-B14F-4D97-AF65-F5344CB8AC3E}">
        <p14:creationId xmlns:p14="http://schemas.microsoft.com/office/powerpoint/2010/main" val="22745707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et-EE" sz="1200" dirty="0"/>
              <a:t>Jutt </a:t>
            </a:r>
          </a:p>
          <a:p>
            <a:pPr marL="0" indent="0">
              <a:buNone/>
            </a:pPr>
            <a:r>
              <a:rPr lang="et-EE" sz="1200" dirty="0"/>
              <a:t>Indikaatorseisundi testimine tähendab kõigile patsientidele, kes saavad ravi neil esineva spetsiifilise seisundi tõttu, HIV-testi pakkumist.</a:t>
            </a:r>
          </a:p>
          <a:p>
            <a:pPr marL="0" indent="0">
              <a:buNone/>
            </a:pPr>
            <a:r>
              <a:rPr lang="et-EE"/>
              <a:t>Me määratleme indikaatorseisundit, kui kellelgi on diagnoosimata HIVi antikehade levimus 0,1%; mis on kulutasuv künnis</a:t>
            </a:r>
          </a:p>
          <a:p>
            <a:pPr marL="0" indent="0">
              <a:buNone/>
            </a:pPr>
            <a:r>
              <a:rPr lang="et-EE" sz="1200" dirty="0"/>
              <a:t>Seisundi või esineva probleemi testimisega ei nõuta testi pakkumise algatamiseks riski hindamist; võimalikud paljudest testimise tõrgetest. </a:t>
            </a:r>
          </a:p>
          <a:p>
            <a:endParaRPr lang="et-EE" sz="1200" dirty="0"/>
          </a:p>
          <a:p>
            <a:endParaRPr lang="et-EE" dirty="0"/>
          </a:p>
          <a:p>
            <a:endParaRPr lang="et-EE" sz="1200" dirty="0"/>
          </a:p>
          <a:p>
            <a:endParaRPr lang="et-EE" sz="1200" dirty="0"/>
          </a:p>
        </p:txBody>
      </p:sp>
    </p:spTree>
    <p:extLst>
      <p:ext uri="{BB962C8B-B14F-4D97-AF65-F5344CB8AC3E}">
        <p14:creationId xmlns:p14="http://schemas.microsoft.com/office/powerpoint/2010/main" val="42847274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et-EE"/>
              <a:t>Jutt</a:t>
            </a:r>
          </a:p>
          <a:p>
            <a:pPr marL="0" indent="0">
              <a:buFont typeface="Arial" panose="020B0604020202020204" pitchFamily="34" charset="0"/>
              <a:buNone/>
            </a:pPr>
            <a:r>
              <a:rPr lang="et-EE" sz="1200" baseline="0" dirty="0"/>
              <a:t>Indikaatorseisunditel on kolm </a:t>
            </a:r>
            <a:r>
              <a:rPr lang="et-EE"/>
              <a:t>laiemat kategooriat. Esimesed on AIDSi defineerivad, näiteks PCP, NHL, peaaju toksoplasmoos; kokku on X tingimust. Teise kategooria moodustavad need, mis on ilmnenud või mida seostatakse diagnoosimata HIVi levimusega 0,1%; see on suurel määral tingimusjuhtum, kuna 2b teise alamkategooria andmed ei ole veel kättesaadavad. Viimane kategooria sisaldab neid tingimusi, kus diagnoosimata nakkus kujutab olulist ohtu indikaatortingimusega edukaks toimetulekuks, nt immunosupressiivsed ravid.  </a:t>
            </a:r>
          </a:p>
          <a:p>
            <a:pPr marL="0" indent="0">
              <a:buFont typeface="Arial" panose="020B0604020202020204" pitchFamily="34" charset="0"/>
              <a:buNone/>
            </a:pPr>
            <a:r>
              <a:rPr lang="et-EE" sz="1200" baseline="0" dirty="0"/>
              <a:t>Et edaspidi</a:t>
            </a:r>
            <a:r>
              <a:rPr lang="et-EE" sz="1200" dirty="0"/>
              <a:t>  määratleda, millised tingimused vastavad indikaatortingimuse seisundile, viidi läbi kolmeetapiline üleeuroopaline uuring – HIDESi uuring. </a:t>
            </a:r>
          </a:p>
          <a:p>
            <a:pPr marL="0" indent="0">
              <a:buFont typeface="Arial" panose="020B0604020202020204" pitchFamily="34" charset="0"/>
              <a:buNone/>
            </a:pPr>
            <a:endParaRPr lang="et-EE" baseline="0" dirty="0"/>
          </a:p>
          <a:p>
            <a:pPr marL="0" indent="0">
              <a:buFont typeface="Arial" panose="020B0604020202020204" pitchFamily="34" charset="0"/>
              <a:buNone/>
            </a:pPr>
            <a:endParaRPr lang="et-EE" sz="1200" baseline="0" dirty="0"/>
          </a:p>
        </p:txBody>
      </p:sp>
    </p:spTree>
    <p:extLst>
      <p:ext uri="{BB962C8B-B14F-4D97-AF65-F5344CB8AC3E}">
        <p14:creationId xmlns:p14="http://schemas.microsoft.com/office/powerpoint/2010/main" val="6792547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a:t>Jutt</a:t>
            </a:r>
          </a:p>
          <a:p>
            <a:r>
              <a:rPr lang="et-EE"/>
              <a:t>Kõigis kolmes HIDESi uuringu etapis pakuti HIV-testi kõigile patsientidele, kes saavad ravi neil esineva spetsiifilise seisundi tõttu.</a:t>
            </a:r>
          </a:p>
          <a:p>
            <a:r>
              <a:rPr lang="et-EE"/>
              <a:t>HIDESi 1. etapp oli teostatavuse uuring, mis kinnitas võtme IC-de IC-staadiumid, kaks esialgsest kaheksast IC-st ei jätkatud 2. faasis tänu HIDES 1 raames saadud andmetele. Suguhaigusi ja vöötohatist (Herpes Zoster esines patsientidel, kes olid nooremad kui 65 </a:t>
            </a:r>
          </a:p>
          <a:p>
            <a:r>
              <a:rPr lang="et-EE"/>
              <a:t>2. etapi tingimusi näidatakse käesoleval slaidil</a:t>
            </a:r>
          </a:p>
          <a:p>
            <a:r>
              <a:rPr lang="et-EE"/>
              <a:t>Esmane tulemusnäitaja oli HIVi levimus</a:t>
            </a:r>
          </a:p>
          <a:p>
            <a:endParaRPr lang="et-EE" dirty="0"/>
          </a:p>
          <a:p>
            <a:r>
              <a:rPr lang="et-EE"/>
              <a:t>Täiendav teave</a:t>
            </a:r>
          </a:p>
          <a:p>
            <a:r>
              <a:rPr lang="et-EE"/>
              <a:t>Suguhaigused</a:t>
            </a:r>
            <a:r>
              <a:rPr lang="en-US"/>
              <a:t>		</a:t>
            </a:r>
            <a:r>
              <a:rPr lang="et-EE"/>
              <a:t>4,06 (2,78–5,71)</a:t>
            </a:r>
          </a:p>
          <a:p>
            <a:r>
              <a:rPr lang="et-EE"/>
              <a:t>Vöötohatis &lt;65-aastased</a:t>
            </a:r>
            <a:r>
              <a:rPr lang="en-US"/>
              <a:t>	</a:t>
            </a:r>
            <a:r>
              <a:rPr lang="et-EE"/>
              <a:t>2,89 (1,07–6,21) [valdavus (95%CI)]</a:t>
            </a:r>
          </a:p>
          <a:p>
            <a:endParaRPr lang="et-EE" dirty="0"/>
          </a:p>
          <a:p>
            <a:r>
              <a:rPr lang="et-EE"/>
              <a:t>Allikas: Sullivan AK, Raben D, Reekie J, Rayment M, et al., Feasibility and effectiveness of indicator condition-guided testing for HIV: results from HIDES I (HIV indicator diseases across Europe study). PLoS One 2013;8(1):e52845. doi: 10.1371/journal.pone.0052845. Epub 2013 Jan 15.</a:t>
            </a:r>
          </a:p>
          <a:p>
            <a:endParaRPr lang="et-EE" dirty="0"/>
          </a:p>
        </p:txBody>
      </p:sp>
    </p:spTree>
    <p:extLst>
      <p:ext uri="{BB962C8B-B14F-4D97-AF65-F5344CB8AC3E}">
        <p14:creationId xmlns:p14="http://schemas.microsoft.com/office/powerpoint/2010/main" val="22992597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latin typeface="Calibri" panose="020F0502020204030204" pitchFamily="34" charset="0"/>
              </a:rPr>
              <a:t>Jutt</a:t>
            </a:r>
          </a:p>
          <a:p>
            <a:r>
              <a:rPr lang="et-EE" dirty="0">
                <a:latin typeface="Calibri" panose="020F0502020204030204" pitchFamily="34" charset="0"/>
              </a:rPr>
              <a:t>Viidi läbi 150 küsitlust 42 kliinilises keskuses 20 riigis  Euroopa neljas regioonis. Kaasati 9471 patsienti, enamik neist Ida-Euroopast, millele järgnes Põhja-Euroopa. </a:t>
            </a:r>
          </a:p>
          <a:p>
            <a:endParaRPr lang="et-EE" dirty="0"/>
          </a:p>
          <a:p>
            <a:r>
              <a:rPr lang="et-EE"/>
              <a:t>Täiendav teave – Euroopa regioonid vastavad EUROSIDASes kasutatutele – ulatuslik Euroopa HIVi kohortuuring</a:t>
            </a:r>
          </a:p>
          <a:p>
            <a:endParaRPr lang="et-EE" dirty="0"/>
          </a:p>
          <a:p>
            <a:r>
              <a:rPr lang="et-EE"/>
              <a:t>SOOVITE LOETLEDA RIIGID EUROSIDASE REGIOONIDE KAUPA siin  </a:t>
            </a:r>
          </a:p>
          <a:p>
            <a:endParaRPr lang="et-EE" dirty="0"/>
          </a:p>
        </p:txBody>
      </p:sp>
    </p:spTree>
    <p:extLst>
      <p:ext uri="{BB962C8B-B14F-4D97-AF65-F5344CB8AC3E}">
        <p14:creationId xmlns:p14="http://schemas.microsoft.com/office/powerpoint/2010/main" val="4917289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Jutt</a:t>
            </a:r>
          </a:p>
          <a:p>
            <a:r>
              <a:rPr lang="et-EE" dirty="0"/>
              <a:t>Osalejaid oli peaaegu üheksa ja pool tuhat, enamik neist mehed, valged ja keskmine vanus oli 37.</a:t>
            </a:r>
          </a:p>
          <a:p>
            <a:r>
              <a:rPr lang="et-EE" dirty="0"/>
              <a:t>Väga vähesed olid eelnevalt HIV-testi teinud</a:t>
            </a:r>
          </a:p>
          <a:p>
            <a:r>
              <a:rPr lang="et-EE" dirty="0"/>
              <a:t>Peaaegu pooled olid värvatud haiglavälistest osakondadest</a:t>
            </a:r>
          </a:p>
          <a:p>
            <a:r>
              <a:rPr lang="et-EE" dirty="0"/>
              <a:t>Ainult väike protsent oli esmaabikeskustest, sest kohapealseid esmaabikeskuseid oli vähe.  </a:t>
            </a:r>
            <a:r>
              <a:rPr lang="et-EE" dirty="0" err="1"/>
              <a:t>HIDESi</a:t>
            </a:r>
            <a:r>
              <a:rPr lang="et-EE" dirty="0"/>
              <a:t> 3. etapp on nakkusliku </a:t>
            </a:r>
            <a:r>
              <a:rPr lang="et-EE" dirty="0" err="1"/>
              <a:t>mononukleoosi</a:t>
            </a:r>
            <a:r>
              <a:rPr lang="et-EE" dirty="0"/>
              <a:t>-taolise haiguse käepikendus; värbamisse on kaasatud suurem arv kohapealseid esmaabikeskuseid. </a:t>
            </a:r>
          </a:p>
          <a:p>
            <a:endParaRPr lang="et-EE" dirty="0"/>
          </a:p>
        </p:txBody>
      </p:sp>
    </p:spTree>
    <p:extLst>
      <p:ext uri="{BB962C8B-B14F-4D97-AF65-F5344CB8AC3E}">
        <p14:creationId xmlns:p14="http://schemas.microsoft.com/office/powerpoint/2010/main" val="3774768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a:t>Jutt</a:t>
            </a:r>
          </a:p>
          <a:p>
            <a:r>
              <a:rPr lang="et-EE"/>
              <a:t>235 isikut testiti HIVi suhtes positiivseks, mis andis levimuse suuruseks 2,5%. See on 25 korda IC-määratluse nõutavast tasemest kõrgem. </a:t>
            </a:r>
          </a:p>
          <a:p>
            <a:endParaRPr lang="et-EE" dirty="0"/>
          </a:p>
        </p:txBody>
      </p:sp>
    </p:spTree>
    <p:extLst>
      <p:ext uri="{BB962C8B-B14F-4D97-AF65-F5344CB8AC3E}">
        <p14:creationId xmlns:p14="http://schemas.microsoft.com/office/powerpoint/2010/main" val="136636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Joonis 2.2 a. Uute HIV-diagnooside määr diagnoosimise aasta järgi, WHO Euroopa regioon*, 2005–2014 (sh Venemaa)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Juhtumid 100 000 elaniku kohta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Diagnoosimise aasta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Lääs</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Kesk</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Ida</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WHO (Maailma Tervishoiuorganisatsiooni) Euroopa regioon</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 50 riigis (Bosnia ja Hertsegoviina, Türkmenistani ja Usbekistani andmed on vastaval perioodil ebaühtlase registreerimise tõttu välja jäetud .</a:t>
            </a:r>
            <a:endParaRPr lang="da-DK" sz="1200" kern="1200" dirty="0" smtClean="0">
              <a:solidFill>
                <a:schemeClr val="tx1"/>
              </a:solidFill>
              <a:effectLst/>
              <a:latin typeface="+mn-lt"/>
              <a:ea typeface="+mn-ea"/>
              <a:cs typeface="+mn-cs"/>
            </a:endParaRPr>
          </a:p>
          <a:p>
            <a:pPr>
              <a:defRPr/>
            </a:pPr>
            <a:endParaRPr lang="da-DK" dirty="0" smtClean="0"/>
          </a:p>
          <a:p>
            <a:pPr>
              <a:defRPr/>
            </a:pPr>
            <a:r>
              <a:rPr lang="et-EE" dirty="0" smtClean="0"/>
              <a:t>Jutt</a:t>
            </a:r>
            <a:endParaRPr lang="et-EE" dirty="0"/>
          </a:p>
          <a:p>
            <a:pPr>
              <a:defRPr/>
            </a:pPr>
            <a:r>
              <a:rPr lang="et-EE" dirty="0"/>
              <a:t>Andmetest tuleneb üldiselt, et HIVi epideemia on Lääne- ja Kesk-Euroopas stabiilne, nagu näete käesoleval kaardil ühetaoliste roheliste joontega kujutatult, samal ajal kui Ida-Euroopas ja Kesk-Aasias see järk-järgult tõuseb. Nagu võite näha tumeda sinise joonega kujutatult, on see alates 2005. aastast aasta-aastalt tõusnud.</a:t>
            </a:r>
          </a:p>
          <a:p>
            <a:pPr>
              <a:defRPr/>
            </a:pPr>
            <a:r>
              <a:rPr lang="et-EE" dirty="0"/>
              <a:t>Lääne-Euroopas on vaatamata üldisele uute nakkuste arvu vähenemisele paljudes piirkondades kasvanud HIVi juhtumite arv meestega seksivate meeste (MSM) hulgas. </a:t>
            </a:r>
          </a:p>
          <a:p>
            <a:pPr marL="0" marR="0" indent="0" algn="l" defTabSz="912370" rtl="0" eaLnBrk="1" fontAlgn="auto" latinLnBrk="0" hangingPunct="1">
              <a:lnSpc>
                <a:spcPct val="100000"/>
              </a:lnSpc>
              <a:spcBef>
                <a:spcPts val="0"/>
              </a:spcBef>
              <a:spcAft>
                <a:spcPts val="0"/>
              </a:spcAft>
              <a:buClrTx/>
              <a:buSzTx/>
              <a:buFontTx/>
              <a:buNone/>
              <a:tabLst/>
              <a:defRPr/>
            </a:pPr>
            <a:endParaRPr lang="et-EE" dirty="0"/>
          </a:p>
          <a:p>
            <a:pPr marL="0" marR="0" indent="0" algn="l" defTabSz="912370" rtl="0" eaLnBrk="1" fontAlgn="auto" latinLnBrk="0" hangingPunct="1">
              <a:lnSpc>
                <a:spcPct val="100000"/>
              </a:lnSpc>
              <a:spcBef>
                <a:spcPts val="0"/>
              </a:spcBef>
              <a:spcAft>
                <a:spcPts val="0"/>
              </a:spcAft>
              <a:buClrTx/>
              <a:buSzTx/>
              <a:buFontTx/>
              <a:buNone/>
              <a:tabLst/>
              <a:defRPr/>
            </a:pPr>
            <a:r>
              <a:rPr lang="et-EE" dirty="0"/>
              <a:t>Allikas: WHO/ECDC HIVi/AIDSi järelevalve Euroopas, 2014 </a:t>
            </a:r>
          </a:p>
          <a:p>
            <a:pPr marL="0" marR="0" indent="0" algn="l" defTabSz="912370" rtl="0" eaLnBrk="1" fontAlgn="auto" latinLnBrk="0" hangingPunct="1">
              <a:lnSpc>
                <a:spcPct val="100000"/>
              </a:lnSpc>
              <a:spcBef>
                <a:spcPts val="0"/>
              </a:spcBef>
              <a:spcAft>
                <a:spcPts val="0"/>
              </a:spcAft>
              <a:buClrTx/>
              <a:buSzTx/>
              <a:buFontTx/>
              <a:buNone/>
              <a:tabLst/>
              <a:defRPr/>
            </a:pPr>
            <a:endParaRPr lang="et-EE" dirty="0"/>
          </a:p>
          <a:p>
            <a:pPr marL="0" marR="0" indent="0" algn="l" defTabSz="912370" rtl="0" eaLnBrk="1" fontAlgn="auto" latinLnBrk="0" hangingPunct="1">
              <a:lnSpc>
                <a:spcPct val="100000"/>
              </a:lnSpc>
              <a:spcBef>
                <a:spcPts val="0"/>
              </a:spcBef>
              <a:spcAft>
                <a:spcPts val="0"/>
              </a:spcAft>
              <a:buClrTx/>
              <a:buSzTx/>
              <a:buFontTx/>
              <a:buNone/>
              <a:tabLst/>
              <a:defRPr/>
            </a:pPr>
            <a:endParaRPr lang="et-EE" dirty="0"/>
          </a:p>
        </p:txBody>
      </p:sp>
    </p:spTree>
    <p:extLst>
      <p:ext uri="{BB962C8B-B14F-4D97-AF65-F5344CB8AC3E}">
        <p14:creationId xmlns:p14="http://schemas.microsoft.com/office/powerpoint/2010/main" val="7049313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t-EE"/>
              <a:t>Jutt</a:t>
            </a:r>
          </a:p>
          <a:p>
            <a:r>
              <a:rPr lang="et-EE"/>
              <a:t>Jaotades selle eraldi indikaatorseisunditeks, on võimalik näha joonest vasakule jäävate seisundite vastavust IC-määratlusele. Kolmes seisundis esines väike arv patsiente ja sündmuseid, mis jäid paremale poole, ning nende jaoks on vaja rohkem andmeid</a:t>
            </a:r>
          </a:p>
          <a:p>
            <a:endParaRPr lang="et-EE" dirty="0"/>
          </a:p>
        </p:txBody>
      </p:sp>
    </p:spTree>
    <p:extLst>
      <p:ext uri="{BB962C8B-B14F-4D97-AF65-F5344CB8AC3E}">
        <p14:creationId xmlns:p14="http://schemas.microsoft.com/office/powerpoint/2010/main" val="7977840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t-EE"/>
              <a:t>Jutt</a:t>
            </a:r>
          </a:p>
          <a:p>
            <a:r>
              <a:rPr lang="et-EE"/>
              <a:t>Tegurid, mis muudavad testi tulemuse suurema tõenäosusega positiivseks, sisaldasid meessoost, mitte valgest rassist ning Ida-Euroopast pärit isikuid võrreldes Kesk-Euroopaga. Indikaatorseisund oli samuti sõltumatu eeldus koos nakkusliku mononukleoosi-taolise sündroomi ja vere düskraasiaga, millega seostatakse HIV-positiivse testi suurenenud tõenäosust Need andmed võivad olla praktilise väärtusega, kui kavandatakse kasutusele võetavaid programme või kus tuleb piiratud vahendid suunata kõige suurema vajadusega piirkondadesse. </a:t>
            </a:r>
          </a:p>
          <a:p>
            <a:endParaRPr lang="et-EE" dirty="0"/>
          </a:p>
          <a:p>
            <a:endParaRPr lang="et-EE" dirty="0"/>
          </a:p>
        </p:txBody>
      </p:sp>
    </p:spTree>
    <p:extLst>
      <p:ext uri="{BB962C8B-B14F-4D97-AF65-F5344CB8AC3E}">
        <p14:creationId xmlns:p14="http://schemas.microsoft.com/office/powerpoint/2010/main" val="35483610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a:t>Jutt</a:t>
            </a:r>
          </a:p>
          <a:p>
            <a:r>
              <a:rPr lang="et-EE"/>
              <a:t>HIDESi 2. etapis uute diagnoositute seas diagnoositi enamik hilja keskmise CD4 arvuga kõigest 200. Peaaegu 30% registreeris enne diagnoosimist HIViga seotud sümptomite kogemist, esindades varase diagnoosimise käestlastud võimalusi</a:t>
            </a:r>
          </a:p>
        </p:txBody>
      </p:sp>
    </p:spTree>
    <p:extLst>
      <p:ext uri="{BB962C8B-B14F-4D97-AF65-F5344CB8AC3E}">
        <p14:creationId xmlns:p14="http://schemas.microsoft.com/office/powerpoint/2010/main" val="23682777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02785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t-EE" sz="1200" kern="1200" dirty="0" smtClean="0">
                <a:solidFill>
                  <a:schemeClr val="tx1"/>
                </a:solidFill>
                <a:effectLst/>
                <a:latin typeface="+mn-lt"/>
                <a:ea typeface="+mn-ea"/>
                <a:cs typeface="+mn-cs"/>
              </a:rPr>
              <a:t>Kohandatud vastavalt registreerimise hilinemisele </a:t>
            </a:r>
            <a:endParaRPr lang="da-DK"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Registreeritud</a:t>
            </a:r>
            <a:endParaRPr lang="da-DK" sz="1200" kern="1200" dirty="0" smtClean="0">
              <a:solidFill>
                <a:schemeClr val="tx1"/>
              </a:solidFill>
              <a:effectLst/>
              <a:latin typeface="+mn-lt"/>
              <a:ea typeface="+mn-ea"/>
              <a:cs typeface="+mn-cs"/>
            </a:endParaRPr>
          </a:p>
          <a:p>
            <a:endParaRPr lang="da-DK" dirty="0" smtClean="0"/>
          </a:p>
          <a:p>
            <a:r>
              <a:rPr lang="et-EE" dirty="0" smtClean="0"/>
              <a:t>Jutt</a:t>
            </a:r>
            <a:endParaRPr lang="et-EE" dirty="0"/>
          </a:p>
          <a:p>
            <a:r>
              <a:rPr lang="et-EE" dirty="0"/>
              <a:t>See hiljutine HIVi epideemia stabiliseerumine Lääne-Euroopas ilmneb mitmete aastate pikkuse märkimisväärse kasvu taustal.</a:t>
            </a:r>
          </a:p>
          <a:p>
            <a:endParaRPr lang="et-EE" dirty="0"/>
          </a:p>
          <a:p>
            <a:pPr>
              <a:defRPr/>
            </a:pPr>
            <a:r>
              <a:rPr lang="et-EE" dirty="0"/>
              <a:t>Allikas: WHO/ECDC HIVi/AIDSi järelevalve Euroopas, 2014 </a:t>
            </a:r>
          </a:p>
          <a:p>
            <a:endParaRPr lang="et-EE" dirty="0"/>
          </a:p>
          <a:p>
            <a:endParaRPr lang="et-EE" dirty="0"/>
          </a:p>
          <a:p>
            <a:endParaRPr lang="et-EE" dirty="0"/>
          </a:p>
          <a:p>
            <a:endParaRPr lang="et-EE" dirty="0"/>
          </a:p>
          <a:p>
            <a:endParaRPr lang="et-EE" dirty="0"/>
          </a:p>
          <a:p>
            <a:endParaRPr lang="et-E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 </a:t>
            </a:r>
          </a:p>
          <a:p>
            <a:pPr>
              <a:defRPr/>
            </a:pPr>
            <a:r>
              <a:rPr lang="et-EE" dirty="0" smtClean="0"/>
              <a:t>Joonisel on näha</a:t>
            </a:r>
            <a:r>
              <a:rPr lang="en-US" dirty="0" smtClean="0"/>
              <a:t>, et </a:t>
            </a:r>
            <a:r>
              <a:rPr lang="en-US" dirty="0" err="1" smtClean="0"/>
              <a:t>Eestis</a:t>
            </a:r>
            <a:r>
              <a:rPr lang="en-US" dirty="0" smtClean="0"/>
              <a:t> </a:t>
            </a:r>
            <a:r>
              <a:rPr lang="et-EE" dirty="0" smtClean="0"/>
              <a:t> </a:t>
            </a:r>
            <a:r>
              <a:rPr lang="en-US" dirty="0" err="1" smtClean="0"/>
              <a:t>uute</a:t>
            </a:r>
            <a:r>
              <a:rPr lang="en-US" dirty="0" smtClean="0"/>
              <a:t> HIV </a:t>
            </a:r>
            <a:r>
              <a:rPr lang="en-US" dirty="0" err="1" smtClean="0"/>
              <a:t>juhtude</a:t>
            </a:r>
            <a:r>
              <a:rPr lang="en-US" dirty="0" smtClean="0"/>
              <a:t> </a:t>
            </a:r>
            <a:r>
              <a:rPr lang="en-US" dirty="0" err="1" smtClean="0"/>
              <a:t>arv</a:t>
            </a:r>
            <a:r>
              <a:rPr lang="en-US" dirty="0" smtClean="0"/>
              <a:t> on </a:t>
            </a:r>
            <a:r>
              <a:rPr lang="en-US" dirty="0" err="1" smtClean="0"/>
              <a:t>vähenenud</a:t>
            </a:r>
            <a:r>
              <a:rPr lang="en-US" dirty="0" smtClean="0"/>
              <a:t>, </a:t>
            </a:r>
            <a:r>
              <a:rPr lang="en-US" dirty="0" err="1" smtClean="0"/>
              <a:t>kusjuures</a:t>
            </a:r>
            <a:r>
              <a:rPr lang="en-US" dirty="0" smtClean="0"/>
              <a:t> </a:t>
            </a:r>
            <a:r>
              <a:rPr lang="et-EE" dirty="0" smtClean="0"/>
              <a:t>püsiv ja oluline uute HIVi juhtude</a:t>
            </a:r>
            <a:r>
              <a:rPr lang="en-US" dirty="0" smtClean="0"/>
              <a:t> </a:t>
            </a:r>
            <a:r>
              <a:rPr lang="en-US" dirty="0" err="1" smtClean="0"/>
              <a:t>langus</a:t>
            </a:r>
            <a:r>
              <a:rPr lang="en-US" dirty="0" smtClean="0"/>
              <a:t> </a:t>
            </a:r>
            <a:r>
              <a:rPr lang="en-US" dirty="0" err="1" smtClean="0"/>
              <a:t>esines</a:t>
            </a:r>
            <a:r>
              <a:rPr lang="en-US" dirty="0" smtClean="0"/>
              <a:t> </a:t>
            </a:r>
            <a:r>
              <a:rPr lang="et-EE" dirty="0" smtClean="0"/>
              <a:t>aastatel 2001–2005,</a:t>
            </a:r>
            <a:r>
              <a:rPr lang="en-US" dirty="0" smtClean="0"/>
              <a:t> </a:t>
            </a:r>
            <a:r>
              <a:rPr lang="en-US" dirty="0" err="1" smtClean="0"/>
              <a:t>kuid</a:t>
            </a:r>
            <a:r>
              <a:rPr lang="et-EE" dirty="0" smtClean="0"/>
              <a:t> aastatel 2010–2015</a:t>
            </a:r>
            <a:r>
              <a:rPr lang="en-US" dirty="0" smtClean="0"/>
              <a:t> on </a:t>
            </a:r>
            <a:r>
              <a:rPr lang="et-EE" dirty="0" smtClean="0"/>
              <a:t>trend</a:t>
            </a:r>
            <a:r>
              <a:rPr lang="en-US" dirty="0" smtClean="0"/>
              <a:t> </a:t>
            </a:r>
            <a:r>
              <a:rPr lang="en-US" dirty="0" err="1" smtClean="0"/>
              <a:t>olnud</a:t>
            </a:r>
            <a:r>
              <a:rPr lang="en-US" dirty="0" smtClean="0"/>
              <a:t> </a:t>
            </a:r>
            <a:r>
              <a:rPr lang="et-EE" dirty="0" smtClean="0"/>
              <a:t>stabiilne.</a:t>
            </a:r>
            <a:endParaRPr lang="en-US" dirty="0" smtClean="0"/>
          </a:p>
          <a:p>
            <a:pPr>
              <a:defRPr/>
            </a:pPr>
            <a:endParaRPr lang="en-US" dirty="0" smtClean="0"/>
          </a:p>
          <a:p>
            <a:pPr>
              <a:defRPr/>
            </a:pPr>
            <a:r>
              <a:rPr lang="et-EE" dirty="0" smtClean="0"/>
              <a:t>2015. aasta lõpuks </a:t>
            </a:r>
            <a:r>
              <a:rPr lang="en-US" dirty="0" err="1" smtClean="0"/>
              <a:t>oli</a:t>
            </a:r>
            <a:r>
              <a:rPr lang="en-US" dirty="0" smtClean="0"/>
              <a:t> </a:t>
            </a:r>
            <a:r>
              <a:rPr lang="et-EE" dirty="0" smtClean="0"/>
              <a:t>Eestis registreeritud 9 263 HIVi juhtu</a:t>
            </a:r>
            <a:r>
              <a:rPr lang="en-US" dirty="0" smtClean="0"/>
              <a:t>. </a:t>
            </a:r>
            <a:r>
              <a:rPr lang="et-EE" dirty="0" smtClean="0"/>
              <a:t>UNAIDSi hinnangul võis Eestis elavate HIViga inimeste arv aastal 2013 olla 6900– 11000 ja HIVi levimus 15–49-aastaste seas 1,3% (1,0–1,6%).</a:t>
            </a:r>
            <a:r>
              <a:rPr lang="en-US" dirty="0" smtClean="0"/>
              <a:t> </a:t>
            </a:r>
          </a:p>
          <a:p>
            <a:pPr>
              <a:defRPr/>
            </a:pPr>
            <a:endParaRPr lang="en-US" dirty="0" smtClean="0"/>
          </a:p>
          <a:p>
            <a:pPr>
              <a:defRPr/>
            </a:pPr>
            <a:r>
              <a:rPr lang="et-EE" dirty="0" smtClean="0"/>
              <a:t>Aastal 2000 tõusis registreeritud uute juhtude arv järsult.</a:t>
            </a:r>
            <a:r>
              <a:rPr lang="en-US" dirty="0" smtClean="0"/>
              <a:t> </a:t>
            </a:r>
            <a:r>
              <a:rPr lang="et-EE" dirty="0" smtClean="0"/>
              <a:t>Alates sellest ajast </a:t>
            </a:r>
            <a:r>
              <a:rPr lang="en-US" dirty="0" smtClean="0"/>
              <a:t> on </a:t>
            </a:r>
            <a:r>
              <a:rPr lang="et-EE" dirty="0" smtClean="0"/>
              <a:t>nakkus levinud </a:t>
            </a:r>
            <a:r>
              <a:rPr lang="en-US" dirty="0" err="1" smtClean="0"/>
              <a:t>peamiselt</a:t>
            </a:r>
            <a:r>
              <a:rPr lang="en-US" dirty="0" smtClean="0"/>
              <a:t> </a:t>
            </a:r>
            <a:r>
              <a:rPr lang="en-US" dirty="0" err="1" smtClean="0"/>
              <a:t>Tallinnas</a:t>
            </a:r>
            <a:r>
              <a:rPr lang="en-US" dirty="0" smtClean="0"/>
              <a:t> </a:t>
            </a:r>
            <a:r>
              <a:rPr lang="en-US" dirty="0" err="1" smtClean="0"/>
              <a:t>ja</a:t>
            </a:r>
            <a:r>
              <a:rPr lang="en-US" dirty="0" smtClean="0"/>
              <a:t> Ida-</a:t>
            </a:r>
            <a:r>
              <a:rPr lang="en-US" dirty="0" err="1" smtClean="0"/>
              <a:t>Virumaal</a:t>
            </a:r>
            <a:r>
              <a:rPr lang="en-US" dirty="0" smtClean="0"/>
              <a:t>. </a:t>
            </a:r>
            <a:r>
              <a:rPr lang="et-EE" dirty="0" smtClean="0"/>
              <a:t>2015. aastal registreeriti uutest HIVi juhtudest</a:t>
            </a:r>
            <a:r>
              <a:rPr lang="en-US" dirty="0" smtClean="0"/>
              <a:t> </a:t>
            </a:r>
            <a:r>
              <a:rPr lang="et-EE" dirty="0" smtClean="0"/>
              <a:t>42% Ida-Virumaal</a:t>
            </a:r>
            <a:r>
              <a:rPr lang="en-US" dirty="0" smtClean="0"/>
              <a:t> </a:t>
            </a:r>
            <a:r>
              <a:rPr lang="et-EE" dirty="0" smtClean="0"/>
              <a:t>(n=112; 76 juhtu 100 000 elaniku kohta)  ja </a:t>
            </a:r>
            <a:r>
              <a:rPr lang="en-US" dirty="0" smtClean="0"/>
              <a:t>49% </a:t>
            </a:r>
            <a:r>
              <a:rPr lang="et-EE" dirty="0" smtClean="0"/>
              <a:t>Tallinnas (n=136; 32 juhtu 100 000 elaniku kohta). Kõige enam juhte ühe linna piires on diagnoositud Narvas — 100 000 elaniku kohta </a:t>
            </a:r>
            <a:r>
              <a:rPr lang="en-US" dirty="0" smtClean="0"/>
              <a:t>90</a:t>
            </a:r>
            <a:r>
              <a:rPr lang="et-EE" dirty="0" smtClean="0"/>
              <a:t> juhtu (n=53). Mujal Eestis diagnoositi 2015. aastal kokku 22 uut HIVi juhtu (3,5 juhtu 100 000 elaniku kohta)</a:t>
            </a:r>
            <a:r>
              <a:rPr lang="en-US" dirty="0" smtClean="0"/>
              <a:t>, </a:t>
            </a:r>
            <a:r>
              <a:rPr lang="en-US" dirty="0" err="1" smtClean="0"/>
              <a:t>mis</a:t>
            </a:r>
            <a:r>
              <a:rPr lang="en-US" dirty="0" smtClean="0"/>
              <a:t> </a:t>
            </a:r>
            <a:r>
              <a:rPr lang="et-EE" dirty="0" smtClean="0"/>
              <a:t>on</a:t>
            </a:r>
            <a:r>
              <a:rPr lang="en-US" dirty="0" smtClean="0"/>
              <a:t> </a:t>
            </a:r>
            <a:r>
              <a:rPr lang="en-US" dirty="0" err="1" smtClean="0"/>
              <a:t>olnud</a:t>
            </a:r>
            <a:r>
              <a:rPr lang="et-EE" dirty="0" smtClean="0"/>
              <a:t> viimastel aastatel suhteliselt stabiilne</a:t>
            </a:r>
            <a:r>
              <a:rPr lang="en-US" dirty="0" smtClean="0"/>
              <a:t>.</a:t>
            </a:r>
          </a:p>
          <a:p>
            <a:pPr>
              <a:defRPr/>
            </a:pPr>
            <a:endParaRPr lang="en-US"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Translation:</a:t>
            </a:r>
          </a:p>
          <a:p>
            <a:pPr marL="0" marR="0" indent="0" algn="l" defTabSz="91237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Title: </a:t>
            </a:r>
            <a:r>
              <a:rPr lang="et-EE" sz="1200" b="0" kern="1200" dirty="0" smtClean="0">
                <a:solidFill>
                  <a:schemeClr val="tx1"/>
                </a:solidFill>
                <a:effectLst/>
                <a:latin typeface="+mn-lt"/>
                <a:ea typeface="+mn-ea"/>
                <a:cs typeface="+mn-cs"/>
              </a:rPr>
              <a:t>Number of newly diagnosed HIV cases per 100,000 population, 2000-2015</a:t>
            </a:r>
            <a:endParaRPr lang="en-GB" sz="1200" b="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Source: </a:t>
            </a:r>
            <a:r>
              <a:rPr lang="et-EE" sz="1200" b="0" u="sng" kern="1200" dirty="0" smtClean="0">
                <a:solidFill>
                  <a:schemeClr val="tx1"/>
                </a:solidFill>
                <a:effectLst/>
                <a:latin typeface="+mn-lt"/>
                <a:ea typeface="+mn-ea"/>
                <a:cs typeface="+mn-cs"/>
                <a:hlinkClick r:id="rId3"/>
              </a:rPr>
              <a:t>https://intra.tai.ee//images/prints/documents/14605466247_HIV_in_Estonia_2016.pdf</a:t>
            </a:r>
            <a:r>
              <a:rPr lang="et-EE" sz="1200" b="0" kern="1200" dirty="0" smtClean="0">
                <a:solidFill>
                  <a:schemeClr val="tx1"/>
                </a:solidFill>
                <a:effectLst/>
                <a:latin typeface="+mn-lt"/>
                <a:ea typeface="+mn-ea"/>
                <a:cs typeface="+mn-cs"/>
              </a:rPr>
              <a:t> </a:t>
            </a:r>
            <a:endParaRPr lang="en-GB" dirty="0"/>
          </a:p>
        </p:txBody>
      </p:sp>
    </p:spTree>
    <p:extLst>
      <p:ext uri="{BB962C8B-B14F-4D97-AF65-F5344CB8AC3E}">
        <p14:creationId xmlns:p14="http://schemas.microsoft.com/office/powerpoint/2010/main" val="3346288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a:t>Click to edit Master subtitle style</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D15E36AB-069C-4B41-889D-2FAAB2F3666D}"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234982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1A345D6-6F9D-4127-B7B0-9F4BF39FE44F}"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8152605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794B43-6EDB-44B8-98ED-0CD13012A353}" type="datetime1">
              <a:rPr lang="en-GB" smtClean="0">
                <a:solidFill>
                  <a:prstClr val="black">
                    <a:tint val="75000"/>
                  </a:prstClr>
                </a:solidFill>
              </a:rPr>
              <a:pPr/>
              <a:t>14/07/2017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6854272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334DE7-8332-4ADE-8394-2954FB918A18}" type="datetime1">
              <a:rPr lang="en-GB" smtClean="0">
                <a:solidFill>
                  <a:prstClr val="black">
                    <a:tint val="75000"/>
                  </a:prstClr>
                </a:solidFill>
              </a:rPr>
              <a:pPr/>
              <a:t>14/07/2017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4620812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0725735-FBD4-433E-B783-7D8D514C87C9}" type="datetime1">
              <a:rPr lang="en-GB" smtClean="0">
                <a:solidFill>
                  <a:prstClr val="black">
                    <a:tint val="75000"/>
                  </a:prstClr>
                </a:solidFill>
              </a:rPr>
              <a:pPr/>
              <a:t>14/07/2017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9166640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BBEE44F-FE59-4455-8FE5-98A5A7177C06}" type="datetime1">
              <a:rPr lang="en-GB" smtClean="0">
                <a:solidFill>
                  <a:prstClr val="black">
                    <a:tint val="75000"/>
                  </a:prstClr>
                </a:solidFill>
              </a:rPr>
              <a:pPr/>
              <a:t>14/07/2017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9448657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70D9D00-6186-4EA5-A203-4DD7162D84AC}" type="datetime1">
              <a:rPr lang="en-GB" smtClean="0">
                <a:solidFill>
                  <a:prstClr val="black">
                    <a:tint val="75000"/>
                  </a:prstClr>
                </a:solidFill>
              </a:rPr>
              <a:pPr/>
              <a:t>14/07/2017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22002557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6169D-E5DE-4420-8D74-991DF13A8283}" type="datetime1">
              <a:rPr lang="en-GB" smtClean="0">
                <a:solidFill>
                  <a:prstClr val="black">
                    <a:tint val="75000"/>
                  </a:prstClr>
                </a:solidFill>
              </a:rPr>
              <a:pPr/>
              <a:t>14/07/2017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8402444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DBE9C8-21AC-44B6-9FCF-3A90BB05B8B9}" type="datetime1">
              <a:rPr lang="en-GB" smtClean="0">
                <a:solidFill>
                  <a:prstClr val="black">
                    <a:tint val="75000"/>
                  </a:prstClr>
                </a:solidFill>
              </a:rPr>
              <a:pPr/>
              <a:t>14/07/2017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9696190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050705-30EB-4543-A056-C49A55782870}" type="datetime1">
              <a:rPr lang="en-GB" smtClean="0">
                <a:solidFill>
                  <a:prstClr val="black">
                    <a:tint val="75000"/>
                  </a:prstClr>
                </a:solidFill>
              </a:rPr>
              <a:pPr/>
              <a:t>14/07/2017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9954470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EB2361-A632-4902-B1A3-2AB29E8EE594}" type="datetime1">
              <a:rPr lang="en-GB" smtClean="0">
                <a:solidFill>
                  <a:prstClr val="black">
                    <a:tint val="75000"/>
                  </a:prstClr>
                </a:solidFill>
              </a:rPr>
              <a:pPr/>
              <a:t>14/07/2017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24120182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0F58AC-7239-442B-9590-7B2D54F925A8}" type="datetime1">
              <a:rPr lang="en-GB" smtClean="0">
                <a:solidFill>
                  <a:prstClr val="black">
                    <a:tint val="75000"/>
                  </a:prstClr>
                </a:solidFill>
              </a:rPr>
              <a:pPr/>
              <a:t>14/07/2017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291938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20"/>
            <a:ext cx="2057400" cy="47545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371620"/>
            <a:ext cx="6019800" cy="4754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2D667903-0D23-4B41-BE06-70D7E39B4588}"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905537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18" y="2122488"/>
            <a:ext cx="7624763" cy="1465262"/>
          </a:xfrm>
        </p:spPr>
        <p:txBody>
          <a:bodyPr/>
          <a:lstStyle/>
          <a:p>
            <a:r>
              <a:rPr lang="en-US"/>
              <a:t>Click to edit Master title style</a:t>
            </a:r>
            <a:endParaRPr lang="en-GB"/>
          </a:p>
        </p:txBody>
      </p:sp>
      <p:sp>
        <p:nvSpPr>
          <p:cNvPr id="3" name="Date Placeholder 2"/>
          <p:cNvSpPr>
            <a:spLocks noGrp="1" noChangeArrowheads="1"/>
          </p:cNvSpPr>
          <p:nvPr>
            <p:ph type="dt" idx="10"/>
          </p:nvPr>
        </p:nvSpPr>
        <p:spPr>
          <a:xfrm>
            <a:off x="457200" y="6308744"/>
            <a:ext cx="2128838" cy="409575"/>
          </a:xfrm>
          <a:prstGeom prst="rect">
            <a:avLst/>
          </a:prstGeom>
          <a:ln/>
        </p:spPr>
        <p:txBody>
          <a:bodyPr/>
          <a:lstStyle>
            <a:lvl1pPr>
              <a:defRPr/>
            </a:lvl1pPr>
          </a:lstStyle>
          <a:p>
            <a:pPr>
              <a:defRPr/>
            </a:pPr>
            <a:fld id="{F4CA1C21-7E79-4545-81FA-C372CF05AAAA}" type="datetime1">
              <a:rPr lang="en-GB" altLang="en-US" smtClean="0">
                <a:solidFill>
                  <a:prstClr val="black">
                    <a:tint val="75000"/>
                  </a:prstClr>
                </a:solidFill>
              </a:rPr>
              <a:pPr>
                <a:defRPr/>
              </a:pPr>
              <a:t>14/07/2017</a:t>
            </a:fld>
            <a:endParaRPr lang="en-US" altLang="en-US" dirty="0">
              <a:solidFill>
                <a:prstClr val="black">
                  <a:tint val="75000"/>
                </a:prstClr>
              </a:solidFill>
            </a:endParaRPr>
          </a:p>
        </p:txBody>
      </p:sp>
      <p:sp>
        <p:nvSpPr>
          <p:cNvPr id="4" name="Rectangle 4"/>
          <p:cNvSpPr>
            <a:spLocks noGrp="1" noChangeArrowheads="1"/>
          </p:cNvSpPr>
          <p:nvPr>
            <p:ph type="sldNum" idx="11"/>
          </p:nvPr>
        </p:nvSpPr>
        <p:spPr>
          <a:xfrm>
            <a:off x="6546869" y="6308744"/>
            <a:ext cx="2138363" cy="409575"/>
          </a:xfrm>
          <a:prstGeom prst="rect">
            <a:avLst/>
          </a:prstGeom>
          <a:ln/>
        </p:spPr>
        <p:txBody>
          <a:bodyPr/>
          <a:lstStyle>
            <a:lvl1pPr>
              <a:defRPr/>
            </a:lvl1pPr>
          </a:lstStyle>
          <a:p>
            <a:pPr>
              <a:defRPr/>
            </a:pPr>
            <a:fld id="{ACAB1339-392C-4C7A-969C-400CD5546DE9}" type="slidenum">
              <a:rPr lang="en-US" altLang="en-US">
                <a:solidFill>
                  <a:prstClr val="black">
                    <a:tint val="75000"/>
                  </a:prstClr>
                </a:solidFill>
              </a:rPr>
              <a:pPr>
                <a:defRPr/>
              </a:pPr>
              <a:t>‹nr.›</a:t>
            </a:fld>
            <a:endParaRPr lang="en-US" altLang="en-US" dirty="0">
              <a:solidFill>
                <a:prstClr val="black">
                  <a:tint val="75000"/>
                </a:prstClr>
              </a:solidFill>
            </a:endParaRPr>
          </a:p>
        </p:txBody>
      </p:sp>
    </p:spTree>
    <p:extLst>
      <p:ext uri="{BB962C8B-B14F-4D97-AF65-F5344CB8AC3E}">
        <p14:creationId xmlns:p14="http://schemas.microsoft.com/office/powerpoint/2010/main" val="36389188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13"/>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latin typeface="+mn-lt"/>
                <a:ea typeface="ＭＳ Ｐゴシック" charset="0"/>
                <a:cs typeface="ＭＳ Ｐゴシック" charset="0"/>
              </a:defRPr>
            </a:lvl1pPr>
          </a:lstStyle>
          <a:p>
            <a:pPr>
              <a:defRPr/>
            </a:pPr>
            <a:endParaRPr lang="en-GB" dirty="0"/>
          </a:p>
        </p:txBody>
      </p:sp>
      <p:sp>
        <p:nvSpPr>
          <p:cNvPr id="6" name="Rectangle 3"/>
          <p:cNvSpPr>
            <a:spLocks noGrp="1" noChangeArrowheads="1"/>
          </p:cNvSpPr>
          <p:nvPr>
            <p:ph type="sldNum" sz="quarter" idx="11"/>
          </p:nvPr>
        </p:nvSpPr>
        <p:spPr/>
        <p:txBody>
          <a:bodyPr anchor="t"/>
          <a:lstStyle>
            <a:lvl1pPr>
              <a:defRPr>
                <a:solidFill>
                  <a:srgbClr val="000000"/>
                </a:solidFill>
              </a:defRPr>
            </a:lvl1pPr>
          </a:lstStyle>
          <a:p>
            <a:pPr>
              <a:defRPr/>
            </a:pPr>
            <a:fld id="{FE809568-1FB0-4664-B930-CCC9295283A4}" type="slidenum">
              <a:rPr lang="en-GB"/>
              <a:pPr>
                <a:defRPr/>
              </a:pPr>
              <a:t>‹nr.›</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atin typeface="+mn-lt"/>
              </a:defRPr>
            </a:lvl1pPr>
          </a:lstStyle>
          <a:p>
            <a:pPr>
              <a:defRPr/>
            </a:pPr>
            <a:fld id="{FA7507C0-32C9-45EF-99D1-75FAF175621A}" type="datetime1">
              <a:rPr lang="en-GB" smtClean="0"/>
              <a:pPr>
                <a:defRPr/>
              </a:pPr>
              <a:t>14/07/2017</a:t>
            </a:fld>
            <a:endParaRPr lang="en-GB" dirty="0"/>
          </a:p>
        </p:txBody>
      </p:sp>
    </p:spTree>
    <p:extLst>
      <p:ext uri="{BB962C8B-B14F-4D97-AF65-F5344CB8AC3E}">
        <p14:creationId xmlns:p14="http://schemas.microsoft.com/office/powerpoint/2010/main" val="6549195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456998" y="273041"/>
            <a:ext cx="8228659" cy="1144008"/>
          </a:xfrm>
        </p:spPr>
        <p:txBody>
          <a:bodyPr/>
          <a:lstStyle/>
          <a:p>
            <a:r>
              <a:rPr lang="en-US"/>
              <a:t>Click to edit Master title style</a:t>
            </a:r>
            <a:endParaRPr lang="pl-PL"/>
          </a:p>
        </p:txBody>
      </p:sp>
      <p:sp>
        <p:nvSpPr>
          <p:cNvPr id="3" name="Symbol zastępczy daty 2"/>
          <p:cNvSpPr>
            <a:spLocks noGrp="1"/>
          </p:cNvSpPr>
          <p:nvPr>
            <p:ph type="dt" idx="10"/>
          </p:nvPr>
        </p:nvSpPr>
        <p:spPr>
          <a:xfrm>
            <a:off x="456998" y="6247978"/>
            <a:ext cx="2129747" cy="471774"/>
          </a:xfrm>
        </p:spPr>
        <p:txBody>
          <a:bodyPr/>
          <a:lstStyle>
            <a:lvl1pPr>
              <a:defRPr/>
            </a:lvl1pPr>
          </a:lstStyle>
          <a:p>
            <a:endParaRPr lang="es-ES" altLang="pl-PL" dirty="0"/>
          </a:p>
        </p:txBody>
      </p:sp>
      <p:sp>
        <p:nvSpPr>
          <p:cNvPr id="4" name="Symbol zastępczy stopki 3"/>
          <p:cNvSpPr>
            <a:spLocks noGrp="1"/>
          </p:cNvSpPr>
          <p:nvPr>
            <p:ph type="ftr" idx="11"/>
          </p:nvPr>
        </p:nvSpPr>
        <p:spPr>
          <a:xfrm>
            <a:off x="3127079" y="6247978"/>
            <a:ext cx="2897907" cy="471774"/>
          </a:xfrm>
        </p:spPr>
        <p:txBody>
          <a:bodyPr/>
          <a:lstStyle>
            <a:lvl1pPr>
              <a:defRPr/>
            </a:lvl1pPr>
          </a:lstStyle>
          <a:p>
            <a:endParaRPr lang="es-ES" altLang="pl-PL" dirty="0"/>
          </a:p>
        </p:txBody>
      </p:sp>
      <p:sp>
        <p:nvSpPr>
          <p:cNvPr id="5" name="Symbol zastępczy numeru slajdu 4"/>
          <p:cNvSpPr>
            <a:spLocks noGrp="1"/>
          </p:cNvSpPr>
          <p:nvPr>
            <p:ph type="sldNum" idx="12"/>
          </p:nvPr>
        </p:nvSpPr>
        <p:spPr>
          <a:xfrm>
            <a:off x="6555911" y="6247978"/>
            <a:ext cx="2129747" cy="471774"/>
          </a:xfrm>
        </p:spPr>
        <p:txBody>
          <a:bodyPr/>
          <a:lstStyle>
            <a:lvl1pPr>
              <a:defRPr/>
            </a:lvl1pPr>
          </a:lstStyle>
          <a:p>
            <a:fld id="{6732ACFD-EB96-4BC2-84C7-678D503CFE6E}" type="slidenum">
              <a:rPr lang="es-ES" altLang="pl-PL"/>
              <a:pPr/>
              <a:t>‹nr.›</a:t>
            </a:fld>
            <a:endParaRPr lang="es-ES" altLang="pl-PL" dirty="0"/>
          </a:p>
        </p:txBody>
      </p:sp>
    </p:spTree>
    <p:extLst>
      <p:ext uri="{BB962C8B-B14F-4D97-AF65-F5344CB8AC3E}">
        <p14:creationId xmlns:p14="http://schemas.microsoft.com/office/powerpoint/2010/main" val="23413425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509441233"/>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3560679"/>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a:t>Click to edit Master text styles</a:t>
            </a:r>
          </a:p>
        </p:txBody>
      </p:sp>
    </p:spTree>
    <p:extLst>
      <p:ext uri="{BB962C8B-B14F-4D97-AF65-F5344CB8AC3E}">
        <p14:creationId xmlns:p14="http://schemas.microsoft.com/office/powerpoint/2010/main" val="1331236146"/>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2125" y="1439863"/>
            <a:ext cx="4014788"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32" y="1439863"/>
            <a:ext cx="40163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6457194"/>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1484472"/>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30331549"/>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798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2590823"/>
            <a:ext cx="4038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590823"/>
            <a:ext cx="4038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20BE0413-5542-42AC-9F32-DAEE39CF956D}"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6925574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Tree>
    <p:extLst>
      <p:ext uri="{BB962C8B-B14F-4D97-AF65-F5344CB8AC3E}">
        <p14:creationId xmlns:p14="http://schemas.microsoft.com/office/powerpoint/2010/main" val="1946158730"/>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Tree>
    <p:extLst>
      <p:ext uri="{BB962C8B-B14F-4D97-AF65-F5344CB8AC3E}">
        <p14:creationId xmlns:p14="http://schemas.microsoft.com/office/powerpoint/2010/main" val="3026831161"/>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6906721"/>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60353"/>
            <a:ext cx="2070100" cy="55991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60353"/>
            <a:ext cx="6057900" cy="5599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6678359"/>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69"/>
            <a:ext cx="8280400" cy="5048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92125" y="1439863"/>
            <a:ext cx="4014788"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32" y="1439863"/>
            <a:ext cx="4016375"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4162598"/>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2733" y="2840744"/>
            <a:ext cx="9211868" cy="1959681"/>
          </a:xfrm>
        </p:spPr>
        <p:txBody>
          <a:bodyPr/>
          <a:lstStyle/>
          <a:p>
            <a:r>
              <a:rPr lang="en-US"/>
              <a:t>Click to edit Master title style</a:t>
            </a:r>
          </a:p>
        </p:txBody>
      </p:sp>
      <p:sp>
        <p:nvSpPr>
          <p:cNvPr id="3" name="Subtitle 2"/>
          <p:cNvSpPr>
            <a:spLocks noGrp="1"/>
          </p:cNvSpPr>
          <p:nvPr>
            <p:ph type="subTitle" idx="1"/>
          </p:nvPr>
        </p:nvSpPr>
        <p:spPr>
          <a:xfrm>
            <a:off x="1625466" y="5181443"/>
            <a:ext cx="7586402" cy="2337153"/>
          </a:xfrm>
        </p:spPr>
        <p:txBody>
          <a:bodyPr/>
          <a:lstStyle>
            <a:lvl1pPr marL="0" indent="0" algn="ctr">
              <a:buNone/>
              <a:defRPr/>
            </a:lvl1pPr>
            <a:lvl2pPr marL="109503" indent="0" algn="ctr">
              <a:buNone/>
              <a:defRPr/>
            </a:lvl2pPr>
            <a:lvl3pPr marL="219006" indent="0" algn="ctr">
              <a:buNone/>
              <a:defRPr/>
            </a:lvl3pPr>
            <a:lvl4pPr marL="328517" indent="0" algn="ctr">
              <a:buNone/>
              <a:defRPr/>
            </a:lvl4pPr>
            <a:lvl5pPr marL="438023" indent="0" algn="ctr">
              <a:buNone/>
              <a:defRPr/>
            </a:lvl5pPr>
            <a:lvl6pPr marL="547527" indent="0" algn="ctr">
              <a:buNone/>
              <a:defRPr/>
            </a:lvl6pPr>
            <a:lvl7pPr marL="657034" indent="0" algn="ctr">
              <a:buNone/>
              <a:defRPr/>
            </a:lvl7pPr>
            <a:lvl8pPr marL="766540" indent="0" algn="ctr">
              <a:buNone/>
              <a:defRPr/>
            </a:lvl8pPr>
            <a:lvl9pPr marL="87604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CDF043B3-7DC0-439A-8322-6FFA37F9B703}" type="datetime1">
              <a:rPr lang="en-GB" altLang="en-US" smtClean="0">
                <a:solidFill>
                  <a:srgbClr val="000000"/>
                </a:solidFill>
              </a:rPr>
              <a:pPr/>
              <a:t>14/07/2017</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48DDFCB-0F69-47DE-9671-4326B36B3BAE}"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42035130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85F39A8B-E890-4D9E-ABAD-2D55EE0966B0}" type="datetime1">
              <a:rPr lang="en-GB" altLang="en-US" smtClean="0">
                <a:solidFill>
                  <a:srgbClr val="000000"/>
                </a:solidFill>
              </a:rPr>
              <a:pPr/>
              <a:t>14/07/2017</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1A926C0-8991-4734-860C-FE61A98C6800}"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27984084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74" y="5875957"/>
            <a:ext cx="9211868" cy="1815924"/>
          </a:xfrm>
        </p:spPr>
        <p:txBody>
          <a:bodyPr anchor="t"/>
          <a:lstStyle>
            <a:lvl1pPr algn="l">
              <a:defRPr sz="1000" b="1" cap="all"/>
            </a:lvl1pPr>
          </a:lstStyle>
          <a:p>
            <a:r>
              <a:rPr lang="en-US"/>
              <a:t>Click to edit Master title style</a:t>
            </a:r>
          </a:p>
        </p:txBody>
      </p:sp>
      <p:sp>
        <p:nvSpPr>
          <p:cNvPr id="3" name="Text Placeholder 2"/>
          <p:cNvSpPr>
            <a:spLocks noGrp="1"/>
          </p:cNvSpPr>
          <p:nvPr>
            <p:ph type="body" idx="1"/>
          </p:nvPr>
        </p:nvSpPr>
        <p:spPr>
          <a:xfrm>
            <a:off x="856074" y="3875706"/>
            <a:ext cx="9211868" cy="2000250"/>
          </a:xfrm>
        </p:spPr>
        <p:txBody>
          <a:bodyPr anchor="b"/>
          <a:lstStyle>
            <a:lvl1pPr marL="0" indent="0">
              <a:buNone/>
              <a:defRPr sz="500"/>
            </a:lvl1pPr>
            <a:lvl2pPr marL="109503" indent="0">
              <a:buNone/>
              <a:defRPr sz="400"/>
            </a:lvl2pPr>
            <a:lvl3pPr marL="219006" indent="0">
              <a:buNone/>
              <a:defRPr sz="400"/>
            </a:lvl3pPr>
            <a:lvl4pPr marL="328517" indent="0">
              <a:buNone/>
              <a:defRPr sz="300"/>
            </a:lvl4pPr>
            <a:lvl5pPr marL="438023" indent="0">
              <a:buNone/>
              <a:defRPr sz="300"/>
            </a:lvl5pPr>
            <a:lvl6pPr marL="547527" indent="0">
              <a:buNone/>
              <a:defRPr sz="300"/>
            </a:lvl6pPr>
            <a:lvl7pPr marL="657034" indent="0">
              <a:buNone/>
              <a:defRPr sz="300"/>
            </a:lvl7pPr>
            <a:lvl8pPr marL="766540" indent="0">
              <a:buNone/>
              <a:defRPr sz="300"/>
            </a:lvl8pPr>
            <a:lvl9pPr marL="876044" indent="0">
              <a:buNone/>
              <a:defRPr sz="3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C467482-5322-4E88-8C20-41FBDADDA5EC}" type="datetime1">
              <a:rPr lang="en-GB" altLang="en-US" smtClean="0">
                <a:solidFill>
                  <a:srgbClr val="000000"/>
                </a:solidFill>
              </a:rPr>
              <a:pPr/>
              <a:t>14/07/2017</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B46F0B0-8B43-4602-A7D3-0365E00C88FC}"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23876752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736" y="2641865"/>
            <a:ext cx="4589807" cy="5486135"/>
          </a:xfrm>
        </p:spPr>
        <p:txBody>
          <a:bodyPr/>
          <a:lstStyle>
            <a:lvl1pPr>
              <a:defRPr sz="7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34797" y="2641865"/>
            <a:ext cx="4589807" cy="5486135"/>
          </a:xfrm>
        </p:spPr>
        <p:txBody>
          <a:bodyPr/>
          <a:lstStyle>
            <a:lvl1pPr>
              <a:defRPr sz="7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868C8B07-ECA6-465A-B187-3FC57C41FA04}" type="datetime1">
              <a:rPr lang="en-GB" altLang="en-US" smtClean="0">
                <a:solidFill>
                  <a:srgbClr val="000000"/>
                </a:solidFill>
              </a:rPr>
              <a:pPr/>
              <a:t>14/07/2017</a:t>
            </a:fld>
            <a:endParaRPr lang="es-E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AC7CF30-B416-4101-9732-A28F202EE249}"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21617141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1934" y="366008"/>
            <a:ext cx="9753466"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1934" y="2046994"/>
            <a:ext cx="4788370" cy="852840"/>
          </a:xfrm>
        </p:spPr>
        <p:txBody>
          <a:bodyPr anchor="b"/>
          <a:lstStyle>
            <a:lvl1pPr marL="0" indent="0">
              <a:buNone/>
              <a:defRPr sz="600" b="1"/>
            </a:lvl1pPr>
            <a:lvl2pPr marL="109503" indent="0">
              <a:buNone/>
              <a:defRPr sz="500" b="1"/>
            </a:lvl2pPr>
            <a:lvl3pPr marL="219006" indent="0">
              <a:buNone/>
              <a:defRPr sz="400" b="1"/>
            </a:lvl3pPr>
            <a:lvl4pPr marL="328517" indent="0">
              <a:buNone/>
              <a:defRPr sz="400" b="1"/>
            </a:lvl4pPr>
            <a:lvl5pPr marL="438023" indent="0">
              <a:buNone/>
              <a:defRPr sz="400" b="1"/>
            </a:lvl5pPr>
            <a:lvl6pPr marL="547527" indent="0">
              <a:buNone/>
              <a:defRPr sz="400" b="1"/>
            </a:lvl6pPr>
            <a:lvl7pPr marL="657034" indent="0">
              <a:buNone/>
              <a:defRPr sz="400" b="1"/>
            </a:lvl7pPr>
            <a:lvl8pPr marL="766540" indent="0">
              <a:buNone/>
              <a:defRPr sz="400" b="1"/>
            </a:lvl8pPr>
            <a:lvl9pPr marL="876044" indent="0">
              <a:buNone/>
              <a:defRPr sz="400" b="1"/>
            </a:lvl9pPr>
          </a:lstStyle>
          <a:p>
            <a:pPr lvl="0"/>
            <a:r>
              <a:rPr lang="en-US"/>
              <a:t>Click to edit Master text styles</a:t>
            </a:r>
          </a:p>
        </p:txBody>
      </p:sp>
      <p:sp>
        <p:nvSpPr>
          <p:cNvPr id="4" name="Content Placeholder 3"/>
          <p:cNvSpPr>
            <a:spLocks noGrp="1"/>
          </p:cNvSpPr>
          <p:nvPr>
            <p:ph sz="half" idx="2"/>
          </p:nvPr>
        </p:nvSpPr>
        <p:spPr>
          <a:xfrm>
            <a:off x="541934" y="2899835"/>
            <a:ext cx="4788370" cy="5268295"/>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05350" y="2046994"/>
            <a:ext cx="4790050" cy="852840"/>
          </a:xfrm>
        </p:spPr>
        <p:txBody>
          <a:bodyPr anchor="b"/>
          <a:lstStyle>
            <a:lvl1pPr marL="0" indent="0">
              <a:buNone/>
              <a:defRPr sz="600" b="1"/>
            </a:lvl1pPr>
            <a:lvl2pPr marL="109503" indent="0">
              <a:buNone/>
              <a:defRPr sz="500" b="1"/>
            </a:lvl2pPr>
            <a:lvl3pPr marL="219006" indent="0">
              <a:buNone/>
              <a:defRPr sz="400" b="1"/>
            </a:lvl3pPr>
            <a:lvl4pPr marL="328517" indent="0">
              <a:buNone/>
              <a:defRPr sz="400" b="1"/>
            </a:lvl4pPr>
            <a:lvl5pPr marL="438023" indent="0">
              <a:buNone/>
              <a:defRPr sz="400" b="1"/>
            </a:lvl5pPr>
            <a:lvl6pPr marL="547527" indent="0">
              <a:buNone/>
              <a:defRPr sz="400" b="1"/>
            </a:lvl6pPr>
            <a:lvl7pPr marL="657034" indent="0">
              <a:buNone/>
              <a:defRPr sz="400" b="1"/>
            </a:lvl7pPr>
            <a:lvl8pPr marL="766540" indent="0">
              <a:buNone/>
              <a:defRPr sz="400" b="1"/>
            </a:lvl8pPr>
            <a:lvl9pPr marL="876044" indent="0">
              <a:buNone/>
              <a:defRPr sz="400" b="1"/>
            </a:lvl9pPr>
          </a:lstStyle>
          <a:p>
            <a:pPr lvl="0"/>
            <a:r>
              <a:rPr lang="en-US"/>
              <a:t>Click to edit Master text styles</a:t>
            </a:r>
          </a:p>
        </p:txBody>
      </p:sp>
      <p:sp>
        <p:nvSpPr>
          <p:cNvPr id="6" name="Content Placeholder 5"/>
          <p:cNvSpPr>
            <a:spLocks noGrp="1"/>
          </p:cNvSpPr>
          <p:nvPr>
            <p:ph sz="quarter" idx="4"/>
          </p:nvPr>
        </p:nvSpPr>
        <p:spPr>
          <a:xfrm>
            <a:off x="5505350" y="2899835"/>
            <a:ext cx="4790050" cy="5268295"/>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926538F4-1ADB-4FC4-9759-4303978BC1C1}" type="datetime1">
              <a:rPr lang="en-GB" altLang="en-US" smtClean="0">
                <a:solidFill>
                  <a:srgbClr val="000000"/>
                </a:solidFill>
              </a:rPr>
              <a:pPr/>
              <a:t>14/07/2017</a:t>
            </a:fld>
            <a:endParaRPr lang="es-ES"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EC45B54-F645-41D5-B715-A7B6C7290124}"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359115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2590800"/>
            <a:ext cx="4038600" cy="1690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433900"/>
            <a:ext cx="4038600" cy="1692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8"/>
          <p:cNvSpPr>
            <a:spLocks noGrp="1" noChangeArrowheads="1"/>
          </p:cNvSpPr>
          <p:nvPr>
            <p:ph type="sldNum" sz="quarter" idx="10"/>
          </p:nvPr>
        </p:nvSpPr>
        <p:spPr>
          <a:ln/>
        </p:spPr>
        <p:txBody>
          <a:bodyPr/>
          <a:lstStyle>
            <a:lvl1pPr>
              <a:defRPr/>
            </a:lvl1pPr>
          </a:lstStyle>
          <a:p>
            <a:pPr>
              <a:defRPr/>
            </a:pPr>
            <a:fld id="{FE84D5CA-DF97-449A-B593-C6A0CF58835F}"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3581637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DD87D8F1-B1CA-4FF1-A5FB-4578B64888D9}" type="datetime1">
              <a:rPr lang="en-GB" altLang="en-US" smtClean="0">
                <a:solidFill>
                  <a:srgbClr val="000000"/>
                </a:solidFill>
              </a:rPr>
              <a:pPr/>
              <a:t>14/07/2017</a:t>
            </a:fld>
            <a:endParaRPr lang="es-E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F2DEB58-566A-4AB2-8D88-783B81F1C6AE}"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405523201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778750E5-A1BE-4833-A96B-05267696619B}" type="datetime1">
              <a:rPr lang="en-GB" altLang="en-US" smtClean="0">
                <a:solidFill>
                  <a:srgbClr val="000000"/>
                </a:solidFill>
              </a:rPr>
              <a:pPr/>
              <a:t>14/07/2017</a:t>
            </a:fld>
            <a:endParaRPr lang="es-ES" altLang="en-US"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endParaRPr lang="es-E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10C63600-0F16-477E-A5D2-110840DA71C9}"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154045634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934" y="364248"/>
            <a:ext cx="3565408" cy="1549135"/>
          </a:xfrm>
        </p:spPr>
        <p:txBody>
          <a:bodyPr anchor="b"/>
          <a:lstStyle>
            <a:lvl1pPr algn="l">
              <a:defRPr sz="500" b="1"/>
            </a:lvl1pPr>
          </a:lstStyle>
          <a:p>
            <a:r>
              <a:rPr lang="en-US"/>
              <a:t>Click to edit Master title style</a:t>
            </a:r>
          </a:p>
        </p:txBody>
      </p:sp>
      <p:sp>
        <p:nvSpPr>
          <p:cNvPr id="3" name="Content Placeholder 2"/>
          <p:cNvSpPr>
            <a:spLocks noGrp="1"/>
          </p:cNvSpPr>
          <p:nvPr>
            <p:ph idx="1"/>
          </p:nvPr>
        </p:nvSpPr>
        <p:spPr>
          <a:xfrm>
            <a:off x="4237030" y="364263"/>
            <a:ext cx="6058370" cy="7803885"/>
          </a:xfrm>
        </p:spPr>
        <p:txBody>
          <a:bodyPr/>
          <a:lstStyle>
            <a:lvl1pPr>
              <a:defRPr sz="800"/>
            </a:lvl1pPr>
            <a:lvl2pPr>
              <a:defRPr sz="700"/>
            </a:lvl2pPr>
            <a:lvl3pPr>
              <a:defRPr sz="600"/>
            </a:lvl3pPr>
            <a:lvl4pPr>
              <a:defRPr sz="500"/>
            </a:lvl4pPr>
            <a:lvl5pPr>
              <a:defRPr sz="500"/>
            </a:lvl5pPr>
            <a:lvl6pPr>
              <a:defRPr sz="500"/>
            </a:lvl6pPr>
            <a:lvl7pPr>
              <a:defRPr sz="500"/>
            </a:lvl7pPr>
            <a:lvl8pPr>
              <a:defRPr sz="500"/>
            </a:lvl8pPr>
            <a:lvl9pPr>
              <a:defRPr sz="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1934" y="1913379"/>
            <a:ext cx="3565408" cy="6254750"/>
          </a:xfrm>
        </p:spPr>
        <p:txBody>
          <a:bodyPr/>
          <a:lstStyle>
            <a:lvl1pPr marL="0" indent="0">
              <a:buNone/>
              <a:defRPr sz="300"/>
            </a:lvl1pPr>
            <a:lvl2pPr marL="109503" indent="0">
              <a:buNone/>
              <a:defRPr sz="300"/>
            </a:lvl2pPr>
            <a:lvl3pPr marL="219006" indent="0">
              <a:buNone/>
              <a:defRPr sz="300"/>
            </a:lvl3pPr>
            <a:lvl4pPr marL="328517" indent="0">
              <a:buNone/>
              <a:defRPr sz="200"/>
            </a:lvl4pPr>
            <a:lvl5pPr marL="438023" indent="0">
              <a:buNone/>
              <a:defRPr sz="200"/>
            </a:lvl5pPr>
            <a:lvl6pPr marL="547527" indent="0">
              <a:buNone/>
              <a:defRPr sz="200"/>
            </a:lvl6pPr>
            <a:lvl7pPr marL="657034" indent="0">
              <a:buNone/>
              <a:defRPr sz="200"/>
            </a:lvl7pPr>
            <a:lvl8pPr marL="766540" indent="0">
              <a:buNone/>
              <a:defRPr sz="200"/>
            </a:lvl8pPr>
            <a:lvl9pPr marL="876044" indent="0">
              <a:buNone/>
              <a:defRPr sz="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9C4B956-0AD1-4244-9F08-E20626CD53B8}" type="datetime1">
              <a:rPr lang="en-GB" altLang="en-US" smtClean="0">
                <a:solidFill>
                  <a:srgbClr val="000000"/>
                </a:solidFill>
              </a:rPr>
              <a:pPr/>
              <a:t>14/07/2017</a:t>
            </a:fld>
            <a:endParaRPr lang="es-E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748DA5-F5BD-4070-A92D-523A8A29C5DF}"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1182826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24059" y="6400713"/>
            <a:ext cx="6502534" cy="755826"/>
          </a:xfrm>
        </p:spPr>
        <p:txBody>
          <a:bodyPr anchor="b"/>
          <a:lstStyle>
            <a:lvl1pPr algn="l">
              <a:defRPr sz="500" b="1"/>
            </a:lvl1pPr>
          </a:lstStyle>
          <a:p>
            <a:r>
              <a:rPr lang="en-US"/>
              <a:t>Click to edit Master title style</a:t>
            </a:r>
          </a:p>
        </p:txBody>
      </p:sp>
      <p:sp>
        <p:nvSpPr>
          <p:cNvPr id="3" name="Picture Placeholder 2"/>
          <p:cNvSpPr>
            <a:spLocks noGrp="1"/>
          </p:cNvSpPr>
          <p:nvPr>
            <p:ph type="pic" idx="1"/>
          </p:nvPr>
        </p:nvSpPr>
        <p:spPr>
          <a:xfrm>
            <a:off x="2124059" y="817122"/>
            <a:ext cx="6502534" cy="5486135"/>
          </a:xfrm>
        </p:spPr>
        <p:txBody>
          <a:bodyPr lIns="97616" tIns="48809" rIns="97616" bIns="48809"/>
          <a:lstStyle>
            <a:lvl1pPr marL="0" indent="0">
              <a:buNone/>
              <a:defRPr sz="800"/>
            </a:lvl1pPr>
            <a:lvl2pPr marL="109503" indent="0">
              <a:buNone/>
              <a:defRPr sz="700"/>
            </a:lvl2pPr>
            <a:lvl3pPr marL="219006" indent="0">
              <a:buNone/>
              <a:defRPr sz="600"/>
            </a:lvl3pPr>
            <a:lvl4pPr marL="328517" indent="0">
              <a:buNone/>
              <a:defRPr sz="500"/>
            </a:lvl4pPr>
            <a:lvl5pPr marL="438023" indent="0">
              <a:buNone/>
              <a:defRPr sz="500"/>
            </a:lvl5pPr>
            <a:lvl6pPr marL="547527" indent="0">
              <a:buNone/>
              <a:defRPr sz="500"/>
            </a:lvl6pPr>
            <a:lvl7pPr marL="657034" indent="0">
              <a:buNone/>
              <a:defRPr sz="500"/>
            </a:lvl7pPr>
            <a:lvl8pPr marL="766540" indent="0">
              <a:buNone/>
              <a:defRPr sz="500"/>
            </a:lvl8pPr>
            <a:lvl9pPr marL="876044" indent="0">
              <a:buNone/>
              <a:defRPr sz="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124059" y="7156540"/>
            <a:ext cx="6502534" cy="1072885"/>
          </a:xfrm>
        </p:spPr>
        <p:txBody>
          <a:bodyPr/>
          <a:lstStyle>
            <a:lvl1pPr marL="0" indent="0">
              <a:buNone/>
              <a:defRPr sz="300"/>
            </a:lvl1pPr>
            <a:lvl2pPr marL="109503" indent="0">
              <a:buNone/>
              <a:defRPr sz="300"/>
            </a:lvl2pPr>
            <a:lvl3pPr marL="219006" indent="0">
              <a:buNone/>
              <a:defRPr sz="300"/>
            </a:lvl3pPr>
            <a:lvl4pPr marL="328517" indent="0">
              <a:buNone/>
              <a:defRPr sz="200"/>
            </a:lvl4pPr>
            <a:lvl5pPr marL="438023" indent="0">
              <a:buNone/>
              <a:defRPr sz="200"/>
            </a:lvl5pPr>
            <a:lvl6pPr marL="547527" indent="0">
              <a:buNone/>
              <a:defRPr sz="200"/>
            </a:lvl6pPr>
            <a:lvl7pPr marL="657034" indent="0">
              <a:buNone/>
              <a:defRPr sz="200"/>
            </a:lvl7pPr>
            <a:lvl8pPr marL="766540" indent="0">
              <a:buNone/>
              <a:defRPr sz="200"/>
            </a:lvl8pPr>
            <a:lvl9pPr marL="876044" indent="0">
              <a:buNone/>
              <a:defRPr sz="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E16C778-2A5A-4AC5-A45E-CB731219C404}" type="datetime1">
              <a:rPr lang="en-GB" altLang="en-US" smtClean="0">
                <a:solidFill>
                  <a:srgbClr val="000000"/>
                </a:solidFill>
              </a:rPr>
              <a:pPr/>
              <a:t>14/07/2017</a:t>
            </a:fld>
            <a:endParaRPr lang="es-E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18812A7-4C74-4AF9-BDBB-AD67658908CB}"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28849179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75606E96-0E81-4D14-ADDB-A32F0DE39A7D}" type="datetime1">
              <a:rPr lang="en-GB" altLang="en-US" smtClean="0">
                <a:solidFill>
                  <a:srgbClr val="000000"/>
                </a:solidFill>
              </a:rPr>
              <a:pPr/>
              <a:t>14/07/2017</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75A4A31-45A1-4B92-8B90-DBAAF99A056C}"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3635875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21821" y="812713"/>
            <a:ext cx="2302799" cy="7315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752" y="812713"/>
            <a:ext cx="6876815" cy="7315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44CB9A8-F1CD-4998-9CEB-00B12A99187B}" type="datetime1">
              <a:rPr lang="en-GB" altLang="en-US" smtClean="0">
                <a:solidFill>
                  <a:srgbClr val="000000"/>
                </a:solidFill>
              </a:rPr>
              <a:pPr/>
              <a:t>14/07/2017</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DA3996E-D51A-4E2A-B2E5-B79518FFAFF4}"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30194066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18" y="2122488"/>
            <a:ext cx="7624763" cy="1465262"/>
          </a:xfrm>
        </p:spPr>
        <p:txBody>
          <a:bodyPr/>
          <a:lstStyle/>
          <a:p>
            <a:r>
              <a:rPr lang="en-US"/>
              <a:t>Click to edit Master title style</a:t>
            </a:r>
            <a:endParaRPr lang="en-GB"/>
          </a:p>
        </p:txBody>
      </p:sp>
      <p:sp>
        <p:nvSpPr>
          <p:cNvPr id="3" name="Date Placeholder 2"/>
          <p:cNvSpPr>
            <a:spLocks noGrp="1" noChangeArrowheads="1"/>
          </p:cNvSpPr>
          <p:nvPr>
            <p:ph type="dt" idx="10"/>
          </p:nvPr>
        </p:nvSpPr>
        <p:spPr>
          <a:xfrm>
            <a:off x="457200" y="6308744"/>
            <a:ext cx="2128838" cy="409575"/>
          </a:xfrm>
          <a:prstGeom prst="rect">
            <a:avLst/>
          </a:prstGeom>
          <a:ln/>
        </p:spPr>
        <p:txBody>
          <a:bodyPr/>
          <a:lstStyle>
            <a:lvl1pPr>
              <a:defRPr/>
            </a:lvl1pPr>
          </a:lstStyle>
          <a:p>
            <a:pPr>
              <a:defRPr/>
            </a:pPr>
            <a:fld id="{B42ADF56-1CE2-46D5-8EE3-6EEAD822F953}" type="datetime1">
              <a:rPr lang="en-GB" altLang="en-US" smtClean="0">
                <a:solidFill>
                  <a:srgbClr val="000000"/>
                </a:solidFill>
              </a:rPr>
              <a:pPr>
                <a:defRPr/>
              </a:pPr>
              <a:t>14/07/2017</a:t>
            </a:fld>
            <a:endParaRPr lang="en-US" altLang="en-US" dirty="0">
              <a:solidFill>
                <a:srgbClr val="000000"/>
              </a:solidFill>
            </a:endParaRPr>
          </a:p>
        </p:txBody>
      </p:sp>
      <p:sp>
        <p:nvSpPr>
          <p:cNvPr id="4" name="Rectangle 4"/>
          <p:cNvSpPr>
            <a:spLocks noGrp="1" noChangeArrowheads="1"/>
          </p:cNvSpPr>
          <p:nvPr>
            <p:ph type="sldNum" idx="11"/>
          </p:nvPr>
        </p:nvSpPr>
        <p:spPr>
          <a:xfrm>
            <a:off x="6546869" y="6308744"/>
            <a:ext cx="2138363" cy="409575"/>
          </a:xfrm>
          <a:prstGeom prst="rect">
            <a:avLst/>
          </a:prstGeom>
          <a:ln/>
        </p:spPr>
        <p:txBody>
          <a:bodyPr/>
          <a:lstStyle>
            <a:lvl1pPr>
              <a:defRPr/>
            </a:lvl1pPr>
          </a:lstStyle>
          <a:p>
            <a:pPr>
              <a:defRPr/>
            </a:pPr>
            <a:fld id="{ACAB1339-392C-4C7A-969C-400CD5546DE9}" type="slidenum">
              <a:rPr lang="en-US" altLang="en-US">
                <a:solidFill>
                  <a:srgbClr val="000000"/>
                </a:solidFill>
              </a:rPr>
              <a:pPr>
                <a:defRPr/>
              </a:pPr>
              <a:t>‹nr.›</a:t>
            </a:fld>
            <a:endParaRPr lang="en-US" altLang="en-US" dirty="0">
              <a:solidFill>
                <a:srgbClr val="000000"/>
              </a:solidFill>
            </a:endParaRPr>
          </a:p>
        </p:txBody>
      </p:sp>
    </p:spTree>
    <p:extLst>
      <p:ext uri="{BB962C8B-B14F-4D97-AF65-F5344CB8AC3E}">
        <p14:creationId xmlns:p14="http://schemas.microsoft.com/office/powerpoint/2010/main" val="161573924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79618" name="Picture 2"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p:spPr>
      </p:pic>
      <p:sp>
        <p:nvSpPr>
          <p:cNvPr id="879620" name="Rectangle 4"/>
          <p:cNvSpPr>
            <a:spLocks noGrp="1" noChangeArrowheads="1"/>
          </p:cNvSpPr>
          <p:nvPr>
            <p:ph type="ctrTitle"/>
          </p:nvPr>
        </p:nvSpPr>
        <p:spPr>
          <a:xfrm>
            <a:off x="323850" y="3598863"/>
            <a:ext cx="8456613" cy="514350"/>
          </a:xfrm>
        </p:spPr>
        <p:txBody>
          <a:bodyPr/>
          <a:lstStyle>
            <a:lvl1pPr>
              <a:defRPr sz="3200" b="0">
                <a:solidFill>
                  <a:schemeClr val="bg1"/>
                </a:solidFill>
              </a:defRPr>
            </a:lvl1pPr>
          </a:lstStyle>
          <a:p>
            <a:r>
              <a:rPr lang="en-US"/>
              <a:t>Click to edit Master title style</a:t>
            </a:r>
            <a:endParaRPr lang="en-GB"/>
          </a:p>
        </p:txBody>
      </p:sp>
      <p:sp>
        <p:nvSpPr>
          <p:cNvPr id="879621" name="Rectangle 5"/>
          <p:cNvSpPr>
            <a:spLocks noGrp="1" noChangeArrowheads="1"/>
          </p:cNvSpPr>
          <p:nvPr>
            <p:ph type="subTitle" idx="1"/>
          </p:nvPr>
        </p:nvSpPr>
        <p:spPr>
          <a:xfrm>
            <a:off x="323850" y="4318000"/>
            <a:ext cx="8456613" cy="1006475"/>
          </a:xfrm>
        </p:spPr>
        <p:txBody>
          <a:bodyPr/>
          <a:lstStyle>
            <a:lvl1pPr marL="0" indent="0">
              <a:defRPr sz="4000" b="1">
                <a:solidFill>
                  <a:schemeClr val="bg1"/>
                </a:solidFill>
              </a:defRPr>
            </a:lvl1pPr>
          </a:lstStyle>
          <a:p>
            <a:r>
              <a:rPr lang="en-US"/>
              <a:t>Click to edit Master subtitle style</a:t>
            </a:r>
            <a:endParaRPr lang="en-GB"/>
          </a:p>
        </p:txBody>
      </p:sp>
      <p:grpSp>
        <p:nvGrpSpPr>
          <p:cNvPr id="14" name="Group 13"/>
          <p:cNvGrpSpPr/>
          <p:nvPr userDrawn="1"/>
        </p:nvGrpSpPr>
        <p:grpSpPr>
          <a:xfrm>
            <a:off x="7458148" y="251974"/>
            <a:ext cx="1474059" cy="459051"/>
            <a:chOff x="5130570" y="323655"/>
            <a:chExt cx="3926637" cy="1136650"/>
          </a:xfrm>
        </p:grpSpPr>
        <p:pic>
          <p:nvPicPr>
            <p:cNvPr id="15"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6" name="Picture 15" descr="EURO-WHO.png"/>
            <p:cNvPicPr>
              <a:picLocks noChangeAspect="1"/>
            </p:cNvPicPr>
            <p:nvPr userDrawn="1"/>
          </p:nvPicPr>
          <p:blipFill>
            <a:blip r:embed="rId4"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119544197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89CBDE59-00ED-4C78-9B6A-0FD4905A5D20}"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37494387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15100419-19C9-4DB6-AB2B-A83608467DDA}"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2863335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25"/>
            <a:ext cx="8229600" cy="4525963"/>
          </a:xfrm>
        </p:spPr>
        <p:txBody>
          <a:bodyPr/>
          <a:lstStyle/>
          <a:p>
            <a:pPr lvl="0"/>
            <a:endParaRPr lang="en-GB" noProof="0" dirty="0"/>
          </a:p>
        </p:txBody>
      </p:sp>
      <p:sp>
        <p:nvSpPr>
          <p:cNvPr id="4" name="Rectangle 8"/>
          <p:cNvSpPr>
            <a:spLocks noGrp="1" noChangeArrowheads="1"/>
          </p:cNvSpPr>
          <p:nvPr>
            <p:ph type="sldNum" sz="quarter" idx="10"/>
          </p:nvPr>
        </p:nvSpPr>
        <p:spPr>
          <a:ln/>
        </p:spPr>
        <p:txBody>
          <a:bodyPr/>
          <a:lstStyle>
            <a:lvl1pPr>
              <a:defRPr/>
            </a:lvl1pPr>
          </a:lstStyle>
          <a:p>
            <a:pPr>
              <a:defRPr/>
            </a:pPr>
            <a:fld id="{FAE53142-A75D-45FE-A26A-18AD2E871724}"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8654657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p:txBody>
          <a:bodyPr/>
          <a:lstStyle>
            <a:lvl1pPr>
              <a:defRPr/>
            </a:lvl1pPr>
          </a:lstStyle>
          <a:p>
            <a:fld id="{F0BC06F8-1BF1-4BB6-9C74-6FD027CA7C93}"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15355098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0"/>
          </p:nvPr>
        </p:nvSpPr>
        <p:spPr/>
        <p:txBody>
          <a:bodyPr/>
          <a:lstStyle>
            <a:lvl1pPr>
              <a:defRPr/>
            </a:lvl1pPr>
          </a:lstStyle>
          <a:p>
            <a:fld id="{3618B4C4-04E7-4C30-AF1D-67D602EBA05C}"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257581358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D4C8F40D-DF44-4376-87E6-83296D875BB4}"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7831778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8762FE-D3F5-4D44-BF1A-11B5879B10BB}"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10221064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0143039-995B-42D6-9E50-096FC2137DF4}"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4102853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25"/>
            <a:ext cx="8229600" cy="4525963"/>
          </a:xfrm>
        </p:spPr>
        <p:txBody>
          <a:bodyPr/>
          <a:lstStyle/>
          <a:p>
            <a:pPr lvl="0"/>
            <a:endParaRPr lang="en-GB" noProof="0" dirty="0"/>
          </a:p>
        </p:txBody>
      </p:sp>
      <p:sp>
        <p:nvSpPr>
          <p:cNvPr id="4" name="Rectangle 8"/>
          <p:cNvSpPr>
            <a:spLocks noGrp="1" noChangeArrowheads="1"/>
          </p:cNvSpPr>
          <p:nvPr>
            <p:ph type="sldNum" sz="quarter" idx="10"/>
          </p:nvPr>
        </p:nvSpPr>
        <p:spPr>
          <a:ln/>
        </p:spPr>
        <p:txBody>
          <a:bodyPr/>
          <a:lstStyle>
            <a:lvl1pPr>
              <a:defRPr/>
            </a:lvl1pPr>
          </a:lstStyle>
          <a:p>
            <a:pPr>
              <a:defRPr/>
            </a:pPr>
            <a:fld id="{7F8774AA-4DA7-4A25-A8C8-73DF64F09FD8}"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486731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8726" y="1643050"/>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2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60022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A0479D36-C095-4034-87E5-CD0A80A135E4}"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528683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50944123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356067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a:t>Click to edit Master text styles</a:t>
            </a:r>
          </a:p>
        </p:txBody>
      </p:sp>
    </p:spTree>
    <p:extLst>
      <p:ext uri="{BB962C8B-B14F-4D97-AF65-F5344CB8AC3E}">
        <p14:creationId xmlns:p14="http://schemas.microsoft.com/office/powerpoint/2010/main" val="13312361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14421910-8C3C-4965-959E-C87FD786DED3}"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607824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2125" y="1439863"/>
            <a:ext cx="4014788"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32" y="1439863"/>
            <a:ext cx="40163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645719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148447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3033154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7985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Tree>
    <p:extLst>
      <p:ext uri="{BB962C8B-B14F-4D97-AF65-F5344CB8AC3E}">
        <p14:creationId xmlns:p14="http://schemas.microsoft.com/office/powerpoint/2010/main" val="194615873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Tree>
    <p:extLst>
      <p:ext uri="{BB962C8B-B14F-4D97-AF65-F5344CB8AC3E}">
        <p14:creationId xmlns:p14="http://schemas.microsoft.com/office/powerpoint/2010/main" val="302683116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690672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60353"/>
            <a:ext cx="2070100" cy="55991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60353"/>
            <a:ext cx="6057900" cy="5599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667835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69"/>
            <a:ext cx="8280400" cy="5048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92125" y="1439863"/>
            <a:ext cx="4014788"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32" y="1439863"/>
            <a:ext cx="4016375"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416259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79618" name="Picture 2"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p:spPr>
      </p:pic>
      <p:sp>
        <p:nvSpPr>
          <p:cNvPr id="879620" name="Rectangle 4"/>
          <p:cNvSpPr>
            <a:spLocks noGrp="1" noChangeArrowheads="1"/>
          </p:cNvSpPr>
          <p:nvPr>
            <p:ph type="ctrTitle"/>
          </p:nvPr>
        </p:nvSpPr>
        <p:spPr>
          <a:xfrm>
            <a:off x="323850" y="3598863"/>
            <a:ext cx="8456613" cy="514350"/>
          </a:xfrm>
        </p:spPr>
        <p:txBody>
          <a:bodyPr/>
          <a:lstStyle>
            <a:lvl1pPr>
              <a:defRPr sz="3200" b="0">
                <a:solidFill>
                  <a:schemeClr val="bg1"/>
                </a:solidFill>
              </a:defRPr>
            </a:lvl1pPr>
          </a:lstStyle>
          <a:p>
            <a:r>
              <a:rPr lang="en-GB"/>
              <a:t>Click to edit Master title style</a:t>
            </a:r>
          </a:p>
        </p:txBody>
      </p:sp>
      <p:sp>
        <p:nvSpPr>
          <p:cNvPr id="879621" name="Rectangle 5"/>
          <p:cNvSpPr>
            <a:spLocks noGrp="1" noChangeArrowheads="1"/>
          </p:cNvSpPr>
          <p:nvPr>
            <p:ph type="subTitle" idx="1"/>
          </p:nvPr>
        </p:nvSpPr>
        <p:spPr>
          <a:xfrm>
            <a:off x="323850" y="4318000"/>
            <a:ext cx="8456613" cy="1006475"/>
          </a:xfrm>
        </p:spPr>
        <p:txBody>
          <a:bodyPr/>
          <a:lstStyle>
            <a:lvl1pPr marL="0" indent="0">
              <a:defRPr sz="4000" b="1">
                <a:solidFill>
                  <a:schemeClr val="bg1"/>
                </a:solidFill>
              </a:defRPr>
            </a:lvl1pPr>
          </a:lstStyle>
          <a:p>
            <a:r>
              <a:rPr lang="en-GB"/>
              <a:t>Click to edit Master subtitle style</a:t>
            </a:r>
          </a:p>
        </p:txBody>
      </p:sp>
      <p:grpSp>
        <p:nvGrpSpPr>
          <p:cNvPr id="14" name="Group 13"/>
          <p:cNvGrpSpPr/>
          <p:nvPr userDrawn="1"/>
        </p:nvGrpSpPr>
        <p:grpSpPr>
          <a:xfrm>
            <a:off x="7458148" y="251974"/>
            <a:ext cx="1474059" cy="459051"/>
            <a:chOff x="5130570" y="323655"/>
            <a:chExt cx="3926637" cy="1136650"/>
          </a:xfrm>
        </p:grpSpPr>
        <p:pic>
          <p:nvPicPr>
            <p:cNvPr id="15"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6" name="Picture 15" descr="EURO-WHO.png"/>
            <p:cNvPicPr>
              <a:picLocks noChangeAspect="1"/>
            </p:cNvPicPr>
            <p:nvPr userDrawn="1"/>
          </p:nvPicPr>
          <p:blipFill>
            <a:blip r:embed="rId4"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119544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4677B153-AE05-4F4C-9819-1DD60A526E4F}"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870185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89CBDE59-00ED-4C78-9B6A-0FD4905A5D20}"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3749438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15100419-19C9-4DB6-AB2B-A83608467DDA}"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2863335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p:txBody>
          <a:bodyPr/>
          <a:lstStyle>
            <a:lvl1pPr>
              <a:defRPr/>
            </a:lvl1pPr>
          </a:lstStyle>
          <a:p>
            <a:fld id="{F0BC06F8-1BF1-4BB6-9C74-6FD027CA7C93}"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1535509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0"/>
          </p:nvPr>
        </p:nvSpPr>
        <p:spPr/>
        <p:txBody>
          <a:bodyPr/>
          <a:lstStyle>
            <a:lvl1pPr>
              <a:defRPr/>
            </a:lvl1pPr>
          </a:lstStyle>
          <a:p>
            <a:fld id="{3618B4C4-04E7-4C30-AF1D-67D602EBA05C}"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2575813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D4C8F40D-DF44-4376-87E6-83296D875BB4}"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783177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8762FE-D3F5-4D44-BF1A-11B5879B10BB}"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1022106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0143039-995B-42D6-9E50-096FC2137DF4}"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41028538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A68122C-94AA-4A6F-BCEC-C99851202EB9}" type="datetime1">
              <a:rPr lang="en-GB" smtClean="0"/>
              <a:pPr/>
              <a:t>14/07/2017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pPr/>
              <a:t>‹nr.›</a:t>
            </a:fld>
            <a:endParaRPr lang="en-GB" dirty="0"/>
          </a:p>
        </p:txBody>
      </p:sp>
    </p:spTree>
    <p:extLst>
      <p:ext uri="{BB962C8B-B14F-4D97-AF65-F5344CB8AC3E}">
        <p14:creationId xmlns:p14="http://schemas.microsoft.com/office/powerpoint/2010/main" val="8720380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67544" y="16288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395536" y="6381328"/>
            <a:ext cx="2133600" cy="365125"/>
          </a:xfrm>
        </p:spPr>
        <p:txBody>
          <a:bodyPr/>
          <a:lstStyle/>
          <a:p>
            <a:fld id="{2F1B5D14-C2F7-4984-B084-0E64E1AC36C6}" type="datetime1">
              <a:rPr lang="en-GB" smtClean="0"/>
              <a:pPr/>
              <a:t>14/07/2017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pPr/>
              <a:t>‹nr.›</a:t>
            </a:fld>
            <a:endParaRPr lang="en-GB" dirty="0"/>
          </a:p>
        </p:txBody>
      </p:sp>
    </p:spTree>
    <p:extLst>
      <p:ext uri="{BB962C8B-B14F-4D97-AF65-F5344CB8AC3E}">
        <p14:creationId xmlns:p14="http://schemas.microsoft.com/office/powerpoint/2010/main" val="16891518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0548E1-A167-48E6-BC5E-D6DCC1CB9396}" type="datetime1">
              <a:rPr lang="en-GB" smtClean="0"/>
              <a:pPr/>
              <a:t>14/07/2017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pPr/>
              <a:t>‹nr.›</a:t>
            </a:fld>
            <a:endParaRPr lang="en-GB" dirty="0"/>
          </a:p>
        </p:txBody>
      </p:sp>
    </p:spTree>
    <p:extLst>
      <p:ext uri="{BB962C8B-B14F-4D97-AF65-F5344CB8AC3E}">
        <p14:creationId xmlns:p14="http://schemas.microsoft.com/office/powerpoint/2010/main" val="419834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5745E0D-3CA3-4C91-B5CD-103641E59ED4}"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457099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CFFCAC6-6FAB-4788-A6E5-E2E089CACA19}" type="datetime1">
              <a:rPr lang="en-GB" smtClean="0"/>
              <a:pPr/>
              <a:t>14/07/2017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pPr/>
              <a:t>‹nr.›</a:t>
            </a:fld>
            <a:endParaRPr lang="en-GB" dirty="0"/>
          </a:p>
        </p:txBody>
      </p:sp>
    </p:spTree>
    <p:extLst>
      <p:ext uri="{BB962C8B-B14F-4D97-AF65-F5344CB8AC3E}">
        <p14:creationId xmlns:p14="http://schemas.microsoft.com/office/powerpoint/2010/main" val="2795833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83B375E-D7B2-4C43-89DA-03C98DF610E9}" type="datetime1">
              <a:rPr lang="en-GB" smtClean="0"/>
              <a:pPr/>
              <a:t>14/07/2017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pPr/>
              <a:t>‹nr.›</a:t>
            </a:fld>
            <a:endParaRPr lang="en-GB" dirty="0"/>
          </a:p>
        </p:txBody>
      </p:sp>
    </p:spTree>
    <p:extLst>
      <p:ext uri="{BB962C8B-B14F-4D97-AF65-F5344CB8AC3E}">
        <p14:creationId xmlns:p14="http://schemas.microsoft.com/office/powerpoint/2010/main" val="13922805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C4B121D-7277-4FE4-8FAB-83E95F128BA3}" type="datetime1">
              <a:rPr lang="en-GB" smtClean="0"/>
              <a:pPr/>
              <a:t>14/07/2017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pPr/>
              <a:t>‹nr.›</a:t>
            </a:fld>
            <a:endParaRPr lang="en-GB" dirty="0"/>
          </a:p>
        </p:txBody>
      </p:sp>
    </p:spTree>
    <p:extLst>
      <p:ext uri="{BB962C8B-B14F-4D97-AF65-F5344CB8AC3E}">
        <p14:creationId xmlns:p14="http://schemas.microsoft.com/office/powerpoint/2010/main" val="22573595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876E0-1A77-4B22-9C59-CA5BE156FB71}" type="datetime1">
              <a:rPr lang="en-GB" smtClean="0"/>
              <a:pPr/>
              <a:t>14/07/2017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pPr/>
              <a:t>‹nr.›</a:t>
            </a:fld>
            <a:endParaRPr lang="en-GB" dirty="0"/>
          </a:p>
        </p:txBody>
      </p:sp>
    </p:spTree>
    <p:extLst>
      <p:ext uri="{BB962C8B-B14F-4D97-AF65-F5344CB8AC3E}">
        <p14:creationId xmlns:p14="http://schemas.microsoft.com/office/powerpoint/2010/main" val="3095361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55F7DC-F962-47BD-AAEB-33330809AE85}" type="datetime1">
              <a:rPr lang="en-GB" smtClean="0"/>
              <a:pPr/>
              <a:t>14/07/2017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pPr/>
              <a:t>‹nr.›</a:t>
            </a:fld>
            <a:endParaRPr lang="en-GB" dirty="0"/>
          </a:p>
        </p:txBody>
      </p:sp>
    </p:spTree>
    <p:extLst>
      <p:ext uri="{BB962C8B-B14F-4D97-AF65-F5344CB8AC3E}">
        <p14:creationId xmlns:p14="http://schemas.microsoft.com/office/powerpoint/2010/main" val="30604581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00FBBA-A58A-4A64-B2D4-74B58880D1F1}" type="datetime1">
              <a:rPr lang="en-GB" smtClean="0"/>
              <a:pPr/>
              <a:t>14/07/2017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pPr/>
              <a:t>‹nr.›</a:t>
            </a:fld>
            <a:endParaRPr lang="en-GB" dirty="0"/>
          </a:p>
        </p:txBody>
      </p:sp>
    </p:spTree>
    <p:extLst>
      <p:ext uri="{BB962C8B-B14F-4D97-AF65-F5344CB8AC3E}">
        <p14:creationId xmlns:p14="http://schemas.microsoft.com/office/powerpoint/2010/main" val="11854576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CE2A72-54F8-47C1-8B40-A2B222068F98}" type="datetime1">
              <a:rPr lang="en-GB" smtClean="0"/>
              <a:pPr/>
              <a:t>14/07/2017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pPr/>
              <a:t>‹nr.›</a:t>
            </a:fld>
            <a:endParaRPr lang="en-GB" dirty="0"/>
          </a:p>
        </p:txBody>
      </p:sp>
    </p:spTree>
    <p:extLst>
      <p:ext uri="{BB962C8B-B14F-4D97-AF65-F5344CB8AC3E}">
        <p14:creationId xmlns:p14="http://schemas.microsoft.com/office/powerpoint/2010/main" val="42549789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474E6E6-5612-4AE4-85C2-FD1CA5C12B4E}" type="datetime1">
              <a:rPr lang="en-GB" smtClean="0"/>
              <a:pPr/>
              <a:t>14/07/2017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pPr/>
              <a:t>‹nr.›</a:t>
            </a:fld>
            <a:endParaRPr lang="en-GB" dirty="0"/>
          </a:p>
        </p:txBody>
      </p:sp>
    </p:spTree>
    <p:extLst>
      <p:ext uri="{BB962C8B-B14F-4D97-AF65-F5344CB8AC3E}">
        <p14:creationId xmlns:p14="http://schemas.microsoft.com/office/powerpoint/2010/main" val="17246001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t-EE"/>
          </a:p>
        </p:txBody>
      </p:sp>
      <p:sp>
        <p:nvSpPr>
          <p:cNvPr id="3" name="Chart Placeholder 2"/>
          <p:cNvSpPr>
            <a:spLocks noGrp="1"/>
          </p:cNvSpPr>
          <p:nvPr>
            <p:ph type="chart" idx="1"/>
          </p:nvPr>
        </p:nvSpPr>
        <p:spPr>
          <a:xfrm>
            <a:off x="685800" y="1981200"/>
            <a:ext cx="7772400" cy="4114800"/>
          </a:xfrm>
        </p:spPr>
        <p:txBody>
          <a:bodyPr/>
          <a:lstStyle/>
          <a:p>
            <a:pPr lvl="0"/>
            <a:r>
              <a:rPr lang="en-US" noProof="0" smtClean="0"/>
              <a:t>Click icon to add chart</a:t>
            </a:r>
            <a:endParaRPr lang="et-EE" noProof="0" smtClean="0"/>
          </a:p>
        </p:txBody>
      </p:sp>
      <p:sp>
        <p:nvSpPr>
          <p:cNvPr id="4" name="Rectangle 4"/>
          <p:cNvSpPr>
            <a:spLocks noGrp="1" noChangeArrowheads="1"/>
          </p:cNvSpPr>
          <p:nvPr>
            <p:ph type="dt" sz="half" idx="10"/>
          </p:nvPr>
        </p:nvSpPr>
        <p:spPr>
          <a:ln/>
        </p:spPr>
        <p:txBody>
          <a:bodyPr/>
          <a:lstStyle>
            <a:lvl1pPr>
              <a:defRPr/>
            </a:lvl1pPr>
          </a:lstStyle>
          <a:p>
            <a:pPr>
              <a:defRPr/>
            </a:pPr>
            <a:fld id="{285E7085-44BD-46EF-8856-18760F09136D}" type="datetime1">
              <a:rPr lang="en-GB" smtClean="0">
                <a:solidFill>
                  <a:srgbClr val="000000"/>
                </a:solidFill>
              </a:rPr>
              <a:t>14/07/2017</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xfrm>
            <a:off x="6553200" y="6356365"/>
            <a:ext cx="2133600" cy="365125"/>
          </a:xfrm>
          <a:prstGeom prst="rect">
            <a:avLst/>
          </a:prstGeom>
          <a:ln/>
        </p:spPr>
        <p:txBody>
          <a:bodyPr/>
          <a:lstStyle>
            <a:lvl1pPr>
              <a:defRPr/>
            </a:lvl1pPr>
          </a:lstStyle>
          <a:p>
            <a:pPr>
              <a:defRPr/>
            </a:pPr>
            <a:fld id="{CBB7AE00-B97E-4EAD-9B05-A1F0629EF6AA}" type="slidenum">
              <a:rPr lang="en-GB" smtClean="0">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2329143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a:t>Click to edit Master subtitle style</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D15E36AB-069C-4B41-889D-2FAAB2F3666D}"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23498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B24119F9-CC4C-4C4E-ACF4-E60A6B93E2C2}"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633337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14421910-8C3C-4965-959E-C87FD786DED3}"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6078243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4677B153-AE05-4F4C-9819-1DD60A526E4F}"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870185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5745E0D-3CA3-4C91-B5CD-103641E59ED4}"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4570996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B24119F9-CC4C-4C4E-ACF4-E60A6B93E2C2}"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633337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ECD941C1-2CBD-402C-B2BB-02B5D1C6D191}"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41309667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1C7F718-C30B-4210-A4A0-AAFDC6FAA531}"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9024282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6CF8EF3-77B2-4915-A21C-B75B95E7861A}"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6053590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C970F61-E392-4775-AD3F-E6BD1BC0B079}"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42184357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1A345D6-6F9D-4127-B7B0-9F4BF39FE44F}"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815260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20"/>
            <a:ext cx="2057400" cy="47545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371620"/>
            <a:ext cx="6019800" cy="4754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2D667903-0D23-4B41-BE06-70D7E39B4588}"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90553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ECD941C1-2CBD-402C-B2BB-02B5D1C6D191}"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41309667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2590823"/>
            <a:ext cx="4038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590823"/>
            <a:ext cx="4038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20BE0413-5542-42AC-9F32-DAEE39CF956D}"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6925574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2590800"/>
            <a:ext cx="4038600" cy="1690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433900"/>
            <a:ext cx="4038600" cy="1692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8"/>
          <p:cNvSpPr>
            <a:spLocks noGrp="1" noChangeArrowheads="1"/>
          </p:cNvSpPr>
          <p:nvPr>
            <p:ph type="sldNum" sz="quarter" idx="10"/>
          </p:nvPr>
        </p:nvSpPr>
        <p:spPr>
          <a:ln/>
        </p:spPr>
        <p:txBody>
          <a:bodyPr/>
          <a:lstStyle>
            <a:lvl1pPr>
              <a:defRPr/>
            </a:lvl1pPr>
          </a:lstStyle>
          <a:p>
            <a:pPr>
              <a:defRPr/>
            </a:pPr>
            <a:fld id="{FE84D5CA-DF97-449A-B593-C6A0CF58835F}"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3581637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25"/>
            <a:ext cx="8229600" cy="4525963"/>
          </a:xfrm>
        </p:spPr>
        <p:txBody>
          <a:bodyPr/>
          <a:lstStyle/>
          <a:p>
            <a:pPr lvl="0"/>
            <a:r>
              <a:rPr lang="en-US" noProof="0"/>
              <a:t>Click icon to add chart</a:t>
            </a:r>
            <a:endParaRPr lang="en-GB" noProof="0" dirty="0"/>
          </a:p>
        </p:txBody>
      </p:sp>
      <p:sp>
        <p:nvSpPr>
          <p:cNvPr id="4" name="Rectangle 8"/>
          <p:cNvSpPr>
            <a:spLocks noGrp="1" noChangeArrowheads="1"/>
          </p:cNvSpPr>
          <p:nvPr>
            <p:ph type="sldNum" sz="quarter" idx="10"/>
          </p:nvPr>
        </p:nvSpPr>
        <p:spPr>
          <a:ln/>
        </p:spPr>
        <p:txBody>
          <a:bodyPr/>
          <a:lstStyle>
            <a:lvl1pPr>
              <a:defRPr/>
            </a:lvl1pPr>
          </a:lstStyle>
          <a:p>
            <a:pPr>
              <a:defRPr/>
            </a:pPr>
            <a:fld id="{FAE53142-A75D-45FE-A26A-18AD2E871724}"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8654657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25"/>
            <a:ext cx="8229600" cy="4525963"/>
          </a:xfrm>
        </p:spPr>
        <p:txBody>
          <a:bodyPr/>
          <a:lstStyle/>
          <a:p>
            <a:pPr lvl="0"/>
            <a:r>
              <a:rPr lang="en-US" noProof="0"/>
              <a:t>Click icon to add table</a:t>
            </a:r>
            <a:endParaRPr lang="en-GB" noProof="0" dirty="0"/>
          </a:p>
        </p:txBody>
      </p:sp>
      <p:sp>
        <p:nvSpPr>
          <p:cNvPr id="4" name="Rectangle 8"/>
          <p:cNvSpPr>
            <a:spLocks noGrp="1" noChangeArrowheads="1"/>
          </p:cNvSpPr>
          <p:nvPr>
            <p:ph type="sldNum" sz="quarter" idx="10"/>
          </p:nvPr>
        </p:nvSpPr>
        <p:spPr>
          <a:ln/>
        </p:spPr>
        <p:txBody>
          <a:bodyPr/>
          <a:lstStyle>
            <a:lvl1pPr>
              <a:defRPr/>
            </a:lvl1pPr>
          </a:lstStyle>
          <a:p>
            <a:pPr>
              <a:defRPr/>
            </a:pPr>
            <a:fld id="{7F8774AA-4DA7-4A25-A8C8-73DF64F09FD8}"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4867310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8726" y="1643050"/>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2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60022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A0479D36-C095-4034-87E5-CD0A80A135E4}"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5286833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73AD23-18C8-4F34-99F8-D3125C266D12}" type="datetime1">
              <a:rPr lang="en-GB" smtClean="0">
                <a:solidFill>
                  <a:prstClr val="black">
                    <a:tint val="75000"/>
                  </a:prstClr>
                </a:solidFill>
              </a:rPr>
              <a:pPr/>
              <a:t>14/07/2017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0118047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5EB4A2-0C26-4954-9C73-1CAEA076AB5A}" type="datetime1">
              <a:rPr lang="en-GB" smtClean="0">
                <a:solidFill>
                  <a:prstClr val="black">
                    <a:tint val="75000"/>
                  </a:prstClr>
                </a:solidFill>
              </a:rPr>
              <a:pPr/>
              <a:t>14/07/2017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21809913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A5B2A0-D3C6-402D-BF2F-E97D7E094B81}" type="datetime1">
              <a:rPr lang="en-GB" smtClean="0">
                <a:solidFill>
                  <a:prstClr val="black">
                    <a:tint val="75000"/>
                  </a:prstClr>
                </a:solidFill>
              </a:rPr>
              <a:pPr/>
              <a:t>14/07/2017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5893148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E6A5D1B-DE43-43D4-A250-2D142442F463}" type="datetime1">
              <a:rPr lang="en-GB" smtClean="0">
                <a:solidFill>
                  <a:prstClr val="black">
                    <a:tint val="75000"/>
                  </a:prstClr>
                </a:solidFill>
              </a:rPr>
              <a:pPr/>
              <a:t>14/07/2017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6729043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46E9AA-1F2B-4F9C-B577-502025B88DC3}" type="datetime1">
              <a:rPr lang="en-GB" smtClean="0">
                <a:solidFill>
                  <a:prstClr val="black">
                    <a:tint val="75000"/>
                  </a:prstClr>
                </a:solidFill>
              </a:rPr>
              <a:pPr/>
              <a:t>14/07/2017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84661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1C7F718-C30B-4210-A4A0-AAFDC6FAA531}"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9024282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705C8A9-DA0A-45F4-862B-9B36A84D48DD}" type="datetime1">
              <a:rPr lang="en-GB" smtClean="0">
                <a:solidFill>
                  <a:prstClr val="black">
                    <a:tint val="75000"/>
                  </a:prstClr>
                </a:solidFill>
              </a:rPr>
              <a:pPr/>
              <a:t>14/07/2017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23492539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36F1E-6256-4EE5-9696-69B40BDFFE8A}" type="datetime1">
              <a:rPr lang="en-GB" smtClean="0">
                <a:solidFill>
                  <a:prstClr val="black">
                    <a:tint val="75000"/>
                  </a:prstClr>
                </a:solidFill>
              </a:rPr>
              <a:pPr/>
              <a:t>14/07/2017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4104260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8AF6FD-F44D-4C60-B8C4-6E636155B68D}" type="datetime1">
              <a:rPr lang="en-GB" smtClean="0">
                <a:solidFill>
                  <a:prstClr val="black">
                    <a:tint val="75000"/>
                  </a:prstClr>
                </a:solidFill>
              </a:rPr>
              <a:pPr/>
              <a:t>14/07/2017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895402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572FC1-8B0E-464A-B0C1-673C1A33EDBE}" type="datetime1">
              <a:rPr lang="en-GB" smtClean="0">
                <a:solidFill>
                  <a:prstClr val="black">
                    <a:tint val="75000"/>
                  </a:prstClr>
                </a:solidFill>
              </a:rPr>
              <a:pPr/>
              <a:t>14/07/2017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1246504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DF2326-7331-4997-8ABB-2FB0C49C8808}" type="datetime1">
              <a:rPr lang="en-GB" smtClean="0">
                <a:solidFill>
                  <a:prstClr val="black">
                    <a:tint val="75000"/>
                  </a:prstClr>
                </a:solidFill>
              </a:rPr>
              <a:pPr/>
              <a:t>14/07/2017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27231354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1061F69-8D71-41EE-AA12-8BDDFCD8CF5E}" type="datetime1">
              <a:rPr lang="en-GB" smtClean="0">
                <a:solidFill>
                  <a:prstClr val="black">
                    <a:tint val="75000"/>
                  </a:prstClr>
                </a:solidFill>
              </a:rPr>
              <a:pPr/>
              <a:t>14/07/2017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8282811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13"/>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latin typeface="+mn-lt"/>
                <a:ea typeface="ＭＳ Ｐゴシック" charset="0"/>
                <a:cs typeface="ＭＳ Ｐゴシック" charset="0"/>
              </a:defRPr>
            </a:lvl1pPr>
          </a:lstStyle>
          <a:p>
            <a:pPr>
              <a:defRPr/>
            </a:pPr>
            <a:endParaRPr lang="en-GB" dirty="0"/>
          </a:p>
        </p:txBody>
      </p:sp>
      <p:sp>
        <p:nvSpPr>
          <p:cNvPr id="6" name="Rectangle 3"/>
          <p:cNvSpPr>
            <a:spLocks noGrp="1" noChangeArrowheads="1"/>
          </p:cNvSpPr>
          <p:nvPr>
            <p:ph type="sldNum" sz="quarter" idx="11"/>
          </p:nvPr>
        </p:nvSpPr>
        <p:spPr/>
        <p:txBody>
          <a:bodyPr anchor="t"/>
          <a:lstStyle>
            <a:lvl1pPr>
              <a:defRPr>
                <a:solidFill>
                  <a:srgbClr val="000000"/>
                </a:solidFill>
              </a:defRPr>
            </a:lvl1pPr>
          </a:lstStyle>
          <a:p>
            <a:pPr>
              <a:defRPr/>
            </a:pPr>
            <a:fld id="{FE809568-1FB0-4664-B930-CCC9295283A4}" type="slidenum">
              <a:rPr lang="en-GB"/>
              <a:pPr>
                <a:defRPr/>
              </a:pPr>
              <a:t>‹nr.›</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atin typeface="+mn-lt"/>
              </a:defRPr>
            </a:lvl1pPr>
          </a:lstStyle>
          <a:p>
            <a:pPr>
              <a:defRPr/>
            </a:pPr>
            <a:fld id="{4D42DF76-3791-4D85-93B8-9BE0CCCAA09C}" type="datetime1">
              <a:rPr lang="en-GB" smtClean="0"/>
              <a:pPr>
                <a:defRPr/>
              </a:pPr>
              <a:t>14/07/2017</a:t>
            </a:fld>
            <a:endParaRPr lang="en-GB" dirty="0"/>
          </a:p>
        </p:txBody>
      </p:sp>
    </p:spTree>
    <p:extLst>
      <p:ext uri="{BB962C8B-B14F-4D97-AF65-F5344CB8AC3E}">
        <p14:creationId xmlns:p14="http://schemas.microsoft.com/office/powerpoint/2010/main" val="1651315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61530B3-EBD1-487F-9532-79F2725AB270}" type="datetime1">
              <a:rPr lang="en-GB" smtClean="0">
                <a:solidFill>
                  <a:prstClr val="black">
                    <a:tint val="75000"/>
                  </a:prstClr>
                </a:solidFill>
              </a:rPr>
              <a:pPr/>
              <a:t>14/07/2017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0643272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8DCE7F-8C77-4A70-AE66-8377945E615E}" type="datetime1">
              <a:rPr lang="en-GB" smtClean="0">
                <a:solidFill>
                  <a:prstClr val="black">
                    <a:tint val="75000"/>
                  </a:prstClr>
                </a:solidFill>
              </a:rPr>
              <a:pPr/>
              <a:t>14/07/2017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0604046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A08BDC-4349-4122-A9AF-B16016E46996}" type="datetime1">
              <a:rPr lang="en-GB" smtClean="0">
                <a:solidFill>
                  <a:prstClr val="black">
                    <a:tint val="75000"/>
                  </a:prstClr>
                </a:solidFill>
              </a:rPr>
              <a:pPr/>
              <a:t>14/07/2017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149094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6CF8EF3-77B2-4915-A21C-B75B95E7861A}"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6053590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40A9EE-CE46-4D74-9163-86727657DC2D}" type="datetime1">
              <a:rPr lang="en-GB" smtClean="0">
                <a:solidFill>
                  <a:prstClr val="black">
                    <a:tint val="75000"/>
                  </a:prstClr>
                </a:solidFill>
              </a:rPr>
              <a:pPr/>
              <a:t>14/07/2017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7155775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F923D1D-3C83-4CD1-94BF-5214570D2D56}" type="datetime1">
              <a:rPr lang="en-GB" smtClean="0">
                <a:solidFill>
                  <a:prstClr val="black">
                    <a:tint val="75000"/>
                  </a:prstClr>
                </a:solidFill>
              </a:rPr>
              <a:pPr/>
              <a:t>14/07/2017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1667242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F0A35C-3AEF-45F5-88E5-8D792FD33016}" type="datetime1">
              <a:rPr lang="en-GB" smtClean="0">
                <a:solidFill>
                  <a:prstClr val="black">
                    <a:tint val="75000"/>
                  </a:prstClr>
                </a:solidFill>
              </a:rPr>
              <a:pPr/>
              <a:t>14/07/2017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1068497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A2250-745E-4310-B0BA-9E8601E5245D}" type="datetime1">
              <a:rPr lang="en-GB" smtClean="0">
                <a:solidFill>
                  <a:prstClr val="black">
                    <a:tint val="75000"/>
                  </a:prstClr>
                </a:solidFill>
              </a:rPr>
              <a:pPr/>
              <a:t>14/07/2017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7534233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D0D627-7BCF-49E4-B2F6-4CBFA3634A28}" type="datetime1">
              <a:rPr lang="en-GB" smtClean="0">
                <a:solidFill>
                  <a:prstClr val="black">
                    <a:tint val="75000"/>
                  </a:prstClr>
                </a:solidFill>
              </a:rPr>
              <a:pPr/>
              <a:t>14/07/2017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010277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3E512-BEF7-472A-89B1-A3B25A3006D8}" type="datetime1">
              <a:rPr lang="en-GB" smtClean="0">
                <a:solidFill>
                  <a:prstClr val="black">
                    <a:tint val="75000"/>
                  </a:prstClr>
                </a:solidFill>
              </a:rPr>
              <a:pPr/>
              <a:t>14/07/2017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1475353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152F16-5E5D-492F-9649-2AE7FA5D2058}" type="datetime1">
              <a:rPr lang="en-GB" smtClean="0">
                <a:solidFill>
                  <a:prstClr val="black">
                    <a:tint val="75000"/>
                  </a:prstClr>
                </a:solidFill>
              </a:rPr>
              <a:pPr/>
              <a:t>14/07/2017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904050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89ECAB-4FBE-4EEB-BC59-A6762C89A159}" type="datetime1">
              <a:rPr lang="en-GB" smtClean="0">
                <a:solidFill>
                  <a:prstClr val="black">
                    <a:tint val="75000"/>
                  </a:prstClr>
                </a:solidFill>
              </a:rPr>
              <a:pPr/>
              <a:t>14/07/2017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8578159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DD3C6E1-C238-41B8-9935-72BBBFFC9F10}" type="datetime1">
              <a:rPr lang="en-GB" smtClean="0">
                <a:solidFill>
                  <a:prstClr val="black">
                    <a:tint val="75000"/>
                  </a:prstClr>
                </a:solidFill>
              </a:rPr>
              <a:pPr/>
              <a:t>14/07/2017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0738577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231898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C970F61-E392-4775-AD3F-E6BD1BC0B079}"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42184357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840992-C391-4C20-B1F6-9A57F05AB390}" type="datetime1">
              <a:rPr lang="en-GB" smtClean="0">
                <a:solidFill>
                  <a:prstClr val="black">
                    <a:tint val="75000"/>
                  </a:prstClr>
                </a:solidFill>
              </a:rPr>
              <a:pPr/>
              <a:t>14/07/2017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7221877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4E6BC1C-2717-4D94-B3A5-A81F60D614C0}" type="datetime1">
              <a:rPr lang="en-GB" smtClean="0">
                <a:solidFill>
                  <a:prstClr val="black">
                    <a:tint val="75000"/>
                  </a:prstClr>
                </a:solidFill>
              </a:rPr>
              <a:pPr/>
              <a:t>14/07/2017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7573729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7D989E6-37FE-4442-A530-0A60C20B4E2D}" type="datetime1">
              <a:rPr lang="en-GB" smtClean="0">
                <a:solidFill>
                  <a:prstClr val="black">
                    <a:tint val="75000"/>
                  </a:prstClr>
                </a:solidFill>
              </a:rPr>
              <a:pPr/>
              <a:t>14/07/2017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2392273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7296255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65110-1EA5-4820-AFE8-EC5F029B88F0}" type="datetime1">
              <a:rPr lang="en-GB" smtClean="0">
                <a:solidFill>
                  <a:prstClr val="black">
                    <a:tint val="75000"/>
                  </a:prstClr>
                </a:solidFill>
              </a:rPr>
              <a:pPr/>
              <a:t>14/07/2017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8310260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6B4817-1D5F-489B-B0B5-0325277B5D8A}" type="datetime1">
              <a:rPr lang="en-GB" smtClean="0">
                <a:solidFill>
                  <a:prstClr val="black">
                    <a:tint val="75000"/>
                  </a:prstClr>
                </a:solidFill>
              </a:rPr>
              <a:pPr/>
              <a:t>14/07/2017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8665689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A6E8FB-BC7E-47FE-AB48-D667F166A927}" type="datetime1">
              <a:rPr lang="en-GB" smtClean="0">
                <a:solidFill>
                  <a:prstClr val="black">
                    <a:tint val="75000"/>
                  </a:prstClr>
                </a:solidFill>
              </a:rPr>
              <a:pPr/>
              <a:t>14/07/2017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7718808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80DAE4-44A5-4A35-B6EC-C52107D8F340}" type="datetime1">
              <a:rPr lang="en-GB" smtClean="0">
                <a:solidFill>
                  <a:prstClr val="black">
                    <a:tint val="75000"/>
                  </a:prstClr>
                </a:solidFill>
              </a:rPr>
              <a:pPr/>
              <a:t>14/07/2017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8726592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64EA6E-044B-40A5-9E62-CBD8D511D8A0}" type="datetime1">
              <a:rPr lang="en-GB" smtClean="0">
                <a:solidFill>
                  <a:prstClr val="black">
                    <a:tint val="75000"/>
                  </a:prstClr>
                </a:solidFill>
              </a:rPr>
              <a:pPr/>
              <a:t>14/07/2017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8861812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DC624B8-B3E5-4EE4-BCF2-A6F777E734EF}" type="datetime1">
              <a:rPr lang="en-GB" smtClean="0">
                <a:solidFill>
                  <a:prstClr val="black">
                    <a:tint val="75000"/>
                  </a:prstClr>
                </a:solidFill>
              </a:rPr>
              <a:pPr/>
              <a:t>14/07/2017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9692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6" Type="http://schemas.openxmlformats.org/officeDocument/2006/relationships/image" Target="../media/image5.pn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4.pn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1.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image" Target="../media/image8.png"/><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image" Target="../media/image7.jpeg"/><Relationship Id="rId5" Type="http://schemas.openxmlformats.org/officeDocument/2006/relationships/slideLayout" Target="../slideLayouts/slideLayout141.xml"/><Relationship Id="rId10" Type="http://schemas.openxmlformats.org/officeDocument/2006/relationships/image" Target="../media/image6.jpeg"/><Relationship Id="rId4" Type="http://schemas.openxmlformats.org/officeDocument/2006/relationships/slideLayout" Target="../slideLayouts/slideLayout140.xml"/><Relationship Id="rId9"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5.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8.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7.jpeg"/><Relationship Id="rId5" Type="http://schemas.openxmlformats.org/officeDocument/2006/relationships/slideLayout" Target="../slideLayouts/slideLayout33.xml"/><Relationship Id="rId10" Type="http://schemas.openxmlformats.org/officeDocument/2006/relationships/image" Target="../media/image6.jpeg"/><Relationship Id="rId4" Type="http://schemas.openxmlformats.org/officeDocument/2006/relationships/slideLayout" Target="../slideLayouts/slideLayout3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0.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2.jpe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8.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theme" Target="../theme/theme9.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8001000" cy="1066800"/>
          </a:xfrm>
          <a:prstGeom prst="rect">
            <a:avLst/>
          </a:prstGeom>
          <a:solidFill>
            <a:srgbClr val="950062"/>
          </a:solidFill>
          <a:ln/>
          <a:effectLst/>
        </p:spPr>
        <p:style>
          <a:lnRef idx="1">
            <a:schemeClr val="accent1"/>
          </a:lnRef>
          <a:fillRef idx="3">
            <a:schemeClr val="accent1"/>
          </a:fillRef>
          <a:effectRef idx="2">
            <a:schemeClr val="accent1"/>
          </a:effectRef>
          <a:fontRef idx="minor">
            <a:schemeClr val="lt1"/>
          </a:fontRef>
        </p:style>
      </p:sp>
      <p:sp>
        <p:nvSpPr>
          <p:cNvPr id="1027" name="Rectangle 2"/>
          <p:cNvSpPr>
            <a:spLocks noGrp="1" noChangeArrowheads="1"/>
          </p:cNvSpPr>
          <p:nvPr>
            <p:ph type="title"/>
          </p:nvPr>
        </p:nvSpPr>
        <p:spPr bwMode="auto">
          <a:xfrm>
            <a:off x="0" y="12"/>
            <a:ext cx="8001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285750" y="1357313"/>
            <a:ext cx="82296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9" name="Picture 7"/>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027989" y="228631"/>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mfshlogo+"/>
          <p:cNvPicPr preferRelativeResize="0">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848600" y="58674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8" name="Rectangle 8"/>
          <p:cNvSpPr>
            <a:spLocks noGrp="1" noChangeArrowheads="1"/>
          </p:cNvSpPr>
          <p:nvPr>
            <p:ph type="sldNum" sz="quarter" idx="4"/>
          </p:nvPr>
        </p:nvSpPr>
        <p:spPr bwMode="auto">
          <a:xfrm>
            <a:off x="1" y="6524656"/>
            <a:ext cx="539750" cy="333375"/>
          </a:xfrm>
          <a:prstGeom prst="rect">
            <a:avLst/>
          </a:prstGeom>
          <a:noFill/>
          <a:ln w="9525">
            <a:noFill/>
            <a:miter lim="800000"/>
            <a:headEnd/>
            <a:tailEnd/>
          </a:ln>
          <a:effectLst/>
        </p:spPr>
        <p:txBody>
          <a:bodyPr vert="horz" wrap="square" lIns="91238" tIns="45619" rIns="91238" bIns="45619" numCol="1" anchor="t" anchorCtr="0" compatLnSpc="1">
            <a:prstTxWarp prst="textNoShape">
              <a:avLst/>
            </a:prstTxWarp>
          </a:bodyPr>
          <a:lstStyle>
            <a:lvl1pPr algn="r">
              <a:defRPr sz="1400">
                <a:latin typeface="Arial" charset="0"/>
                <a:ea typeface="+mn-ea"/>
                <a:cs typeface="Arial" charset="0"/>
              </a:defRPr>
            </a:lvl1pPr>
          </a:lstStyle>
          <a:p>
            <a:pPr fontAlgn="base">
              <a:spcBef>
                <a:spcPct val="0"/>
              </a:spcBef>
              <a:spcAft>
                <a:spcPct val="0"/>
              </a:spcAft>
              <a:defRPr/>
            </a:pPr>
            <a:fld id="{44CC7189-4D07-4BDB-9860-E959BCC86FD9}" type="slidenum">
              <a:rPr lang="en-GB">
                <a:solidFill>
                  <a:srgbClr val="000000"/>
                </a:solidFill>
              </a:rPr>
              <a:pPr fontAlgn="base">
                <a:spcBef>
                  <a:spcPct val="0"/>
                </a:spcBef>
                <a:spcAft>
                  <a:spcPct val="0"/>
                </a:spcAft>
                <a:defRPr/>
              </a:pPr>
              <a:t>‹nr.›</a:t>
            </a:fld>
            <a:endParaRPr lang="en-GB" dirty="0">
              <a:solidFill>
                <a:srgbClr val="000000"/>
              </a:solidFill>
            </a:endParaRPr>
          </a:p>
        </p:txBody>
      </p:sp>
    </p:spTree>
    <p:extLst>
      <p:ext uri="{BB962C8B-B14F-4D97-AF65-F5344CB8AC3E}">
        <p14:creationId xmlns:p14="http://schemas.microsoft.com/office/powerpoint/2010/main" val="92922374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hf hdr="0" ftr="0" dt="0"/>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Helvetica" charset="0"/>
          <a:ea typeface="ＭＳ Ｐゴシック" charset="-128"/>
        </a:defRPr>
      </a:lvl2pPr>
      <a:lvl3pPr algn="l" rtl="0" eaLnBrk="0" fontAlgn="base" hangingPunct="0">
        <a:spcBef>
          <a:spcPct val="0"/>
        </a:spcBef>
        <a:spcAft>
          <a:spcPct val="0"/>
        </a:spcAft>
        <a:defRPr sz="4400" b="1">
          <a:solidFill>
            <a:schemeClr val="bg1"/>
          </a:solidFill>
          <a:latin typeface="Helvetica" charset="0"/>
          <a:ea typeface="ＭＳ Ｐゴシック" charset="-128"/>
        </a:defRPr>
      </a:lvl3pPr>
      <a:lvl4pPr algn="l" rtl="0" eaLnBrk="0" fontAlgn="base" hangingPunct="0">
        <a:spcBef>
          <a:spcPct val="0"/>
        </a:spcBef>
        <a:spcAft>
          <a:spcPct val="0"/>
        </a:spcAft>
        <a:defRPr sz="4400" b="1">
          <a:solidFill>
            <a:schemeClr val="bg1"/>
          </a:solidFill>
          <a:latin typeface="Helvetica" charset="0"/>
          <a:ea typeface="ＭＳ Ｐゴシック" charset="-128"/>
        </a:defRPr>
      </a:lvl4pPr>
      <a:lvl5pPr algn="l" rtl="0" eaLnBrk="0" fontAlgn="base" hangingPunct="0">
        <a:spcBef>
          <a:spcPct val="0"/>
        </a:spcBef>
        <a:spcAft>
          <a:spcPct val="0"/>
        </a:spcAft>
        <a:defRPr sz="4400" b="1">
          <a:solidFill>
            <a:schemeClr val="bg1"/>
          </a:solidFill>
          <a:latin typeface="Helvetica" charset="0"/>
          <a:ea typeface="ＭＳ Ｐゴシック" charset="-128"/>
        </a:defRPr>
      </a:lvl5pPr>
      <a:lvl6pPr marL="456188" algn="l" rtl="0" fontAlgn="base">
        <a:spcBef>
          <a:spcPct val="0"/>
        </a:spcBef>
        <a:spcAft>
          <a:spcPct val="0"/>
        </a:spcAft>
        <a:defRPr sz="4400">
          <a:solidFill>
            <a:schemeClr val="tx2"/>
          </a:solidFill>
          <a:latin typeface="Helvetica" charset="0"/>
          <a:ea typeface="ＭＳ Ｐゴシック" charset="-128"/>
        </a:defRPr>
      </a:lvl6pPr>
      <a:lvl7pPr marL="912370" algn="l" rtl="0" fontAlgn="base">
        <a:spcBef>
          <a:spcPct val="0"/>
        </a:spcBef>
        <a:spcAft>
          <a:spcPct val="0"/>
        </a:spcAft>
        <a:defRPr sz="4400">
          <a:solidFill>
            <a:schemeClr val="tx2"/>
          </a:solidFill>
          <a:latin typeface="Helvetica" charset="0"/>
          <a:ea typeface="ＭＳ Ｐゴシック" charset="-128"/>
        </a:defRPr>
      </a:lvl7pPr>
      <a:lvl8pPr marL="1368557" algn="l" rtl="0" fontAlgn="base">
        <a:spcBef>
          <a:spcPct val="0"/>
        </a:spcBef>
        <a:spcAft>
          <a:spcPct val="0"/>
        </a:spcAft>
        <a:defRPr sz="4400">
          <a:solidFill>
            <a:schemeClr val="tx2"/>
          </a:solidFill>
          <a:latin typeface="Helvetica" charset="0"/>
          <a:ea typeface="ＭＳ Ｐゴシック" charset="-128"/>
        </a:defRPr>
      </a:lvl8pPr>
      <a:lvl9pPr marL="1824741" algn="l" rtl="0" fontAlgn="base">
        <a:spcBef>
          <a:spcPct val="0"/>
        </a:spcBef>
        <a:spcAft>
          <a:spcPct val="0"/>
        </a:spcAft>
        <a:defRPr sz="4400">
          <a:solidFill>
            <a:schemeClr val="tx2"/>
          </a:solidFill>
          <a:latin typeface="Helvetica" charset="0"/>
          <a:ea typeface="ＭＳ Ｐゴシック" charset="-128"/>
        </a:defRPr>
      </a:lvl9pPr>
    </p:titleStyle>
    <p:bodyStyle>
      <a:lvl1pPr marL="342139" indent="-342139" algn="l" rtl="0" eaLnBrk="0" fontAlgn="base" hangingPunct="0">
        <a:spcBef>
          <a:spcPct val="20000"/>
        </a:spcBef>
        <a:spcAft>
          <a:spcPct val="0"/>
        </a:spcAft>
        <a:buChar char="•"/>
        <a:defRPr sz="3200">
          <a:solidFill>
            <a:schemeClr val="tx1"/>
          </a:solidFill>
          <a:latin typeface="+mn-lt"/>
          <a:ea typeface="+mn-ea"/>
          <a:cs typeface="+mn-cs"/>
        </a:defRPr>
      </a:lvl1pPr>
      <a:lvl2pPr marL="741299" indent="-285114" algn="l" rtl="0" eaLnBrk="0" fontAlgn="base" hangingPunct="0">
        <a:spcBef>
          <a:spcPct val="20000"/>
        </a:spcBef>
        <a:spcAft>
          <a:spcPct val="0"/>
        </a:spcAft>
        <a:buChar char="–"/>
        <a:defRPr sz="2800">
          <a:solidFill>
            <a:schemeClr val="tx1"/>
          </a:solidFill>
          <a:latin typeface="+mn-lt"/>
          <a:ea typeface="+mn-ea"/>
        </a:defRPr>
      </a:lvl2pPr>
      <a:lvl3pPr marL="1140463" indent="-228098" algn="l" rtl="0" eaLnBrk="0" fontAlgn="base" hangingPunct="0">
        <a:spcBef>
          <a:spcPct val="20000"/>
        </a:spcBef>
        <a:spcAft>
          <a:spcPct val="0"/>
        </a:spcAft>
        <a:buChar char="•"/>
        <a:defRPr sz="2400">
          <a:solidFill>
            <a:schemeClr val="tx1"/>
          </a:solidFill>
          <a:latin typeface="+mn-lt"/>
          <a:ea typeface="+mn-ea"/>
        </a:defRPr>
      </a:lvl3pPr>
      <a:lvl4pPr marL="1596650" indent="-228098" algn="l" rtl="0" eaLnBrk="0" fontAlgn="base" hangingPunct="0">
        <a:spcBef>
          <a:spcPct val="20000"/>
        </a:spcBef>
        <a:spcAft>
          <a:spcPct val="0"/>
        </a:spcAft>
        <a:buChar char="–"/>
        <a:defRPr sz="2000">
          <a:solidFill>
            <a:schemeClr val="tx1"/>
          </a:solidFill>
          <a:latin typeface="+mn-lt"/>
          <a:ea typeface="+mn-ea"/>
        </a:defRPr>
      </a:lvl4pPr>
      <a:lvl5pPr marL="2052833" indent="-228098" algn="l" rtl="0" eaLnBrk="0" fontAlgn="base" hangingPunct="0">
        <a:spcBef>
          <a:spcPct val="20000"/>
        </a:spcBef>
        <a:spcAft>
          <a:spcPct val="0"/>
        </a:spcAft>
        <a:buChar char="»"/>
        <a:defRPr sz="2000">
          <a:solidFill>
            <a:schemeClr val="tx1"/>
          </a:solidFill>
          <a:latin typeface="+mn-lt"/>
          <a:ea typeface="+mn-ea"/>
        </a:defRPr>
      </a:lvl5pPr>
      <a:lvl6pPr marL="2509020" indent="-228098" algn="l" rtl="0" fontAlgn="base">
        <a:spcBef>
          <a:spcPct val="20000"/>
        </a:spcBef>
        <a:spcAft>
          <a:spcPct val="0"/>
        </a:spcAft>
        <a:buChar char="»"/>
        <a:defRPr sz="2000">
          <a:solidFill>
            <a:schemeClr val="tx1"/>
          </a:solidFill>
          <a:latin typeface="+mn-lt"/>
          <a:ea typeface="+mn-ea"/>
        </a:defRPr>
      </a:lvl6pPr>
      <a:lvl7pPr marL="2965206" indent="-228098" algn="l" rtl="0" fontAlgn="base">
        <a:spcBef>
          <a:spcPct val="20000"/>
        </a:spcBef>
        <a:spcAft>
          <a:spcPct val="0"/>
        </a:spcAft>
        <a:buChar char="»"/>
        <a:defRPr sz="2000">
          <a:solidFill>
            <a:schemeClr val="tx1"/>
          </a:solidFill>
          <a:latin typeface="+mn-lt"/>
          <a:ea typeface="+mn-ea"/>
        </a:defRPr>
      </a:lvl7pPr>
      <a:lvl8pPr marL="3421391" indent="-228098" algn="l" rtl="0" fontAlgn="base">
        <a:spcBef>
          <a:spcPct val="20000"/>
        </a:spcBef>
        <a:spcAft>
          <a:spcPct val="0"/>
        </a:spcAft>
        <a:buChar char="»"/>
        <a:defRPr sz="2000">
          <a:solidFill>
            <a:schemeClr val="tx1"/>
          </a:solidFill>
          <a:latin typeface="+mn-lt"/>
          <a:ea typeface="+mn-ea"/>
        </a:defRPr>
      </a:lvl8pPr>
      <a:lvl9pPr marL="3877573" indent="-228098"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4"/>
          <p:cNvSpPr txBox="1">
            <a:spLocks noChangeArrowheads="1"/>
          </p:cNvSpPr>
          <p:nvPr/>
        </p:nvSpPr>
        <p:spPr bwMode="auto">
          <a:xfrm>
            <a:off x="4787900" y="6402388"/>
            <a:ext cx="3600450" cy="339725"/>
          </a:xfrm>
          <a:prstGeom prst="rect">
            <a:avLst/>
          </a:prstGeom>
          <a:noFill/>
          <a:ln>
            <a:noFill/>
          </a:ln>
          <a:extLst/>
        </p:spPr>
        <p:txBody>
          <a:bodyPr lIns="91238" tIns="45619" rIns="91238" bIns="45619">
            <a:spAutoFit/>
          </a:bodyPr>
          <a:lstStyle>
            <a:lvl1pPr defTabSz="762000" eaLnBrk="0" hangingPunct="0">
              <a:defRPr sz="2000" b="1" u="sng">
                <a:solidFill>
                  <a:srgbClr val="000000"/>
                </a:solidFill>
                <a:latin typeface="Gill Sans MT" pitchFamily="34" charset="0"/>
              </a:defRPr>
            </a:lvl1pPr>
            <a:lvl2pPr marL="742950" indent="-285750" defTabSz="762000" eaLnBrk="0" hangingPunct="0">
              <a:defRPr sz="2000" b="1" u="sng">
                <a:solidFill>
                  <a:srgbClr val="000000"/>
                </a:solidFill>
                <a:latin typeface="Gill Sans MT" pitchFamily="34" charset="0"/>
              </a:defRPr>
            </a:lvl2pPr>
            <a:lvl3pPr marL="1143000" indent="-228600" defTabSz="762000" eaLnBrk="0" hangingPunct="0">
              <a:defRPr sz="2000" b="1" u="sng">
                <a:solidFill>
                  <a:srgbClr val="000000"/>
                </a:solidFill>
                <a:latin typeface="Gill Sans MT" pitchFamily="34" charset="0"/>
              </a:defRPr>
            </a:lvl3pPr>
            <a:lvl4pPr marL="1600200" indent="-228600" defTabSz="762000" eaLnBrk="0" hangingPunct="0">
              <a:defRPr sz="2000" b="1" u="sng">
                <a:solidFill>
                  <a:srgbClr val="000000"/>
                </a:solidFill>
                <a:latin typeface="Gill Sans MT" pitchFamily="34" charset="0"/>
              </a:defRPr>
            </a:lvl4pPr>
            <a:lvl5pPr marL="2057400" indent="-228600" defTabSz="762000" eaLnBrk="0" hangingPunct="0">
              <a:defRPr sz="2000" b="1" u="sng">
                <a:solidFill>
                  <a:srgbClr val="000000"/>
                </a:solidFill>
                <a:latin typeface="Gill Sans MT" pitchFamily="34" charset="0"/>
              </a:defRPr>
            </a:lvl5pPr>
            <a:lvl6pPr marL="2514600" indent="-228600" defTabSz="762000" eaLnBrk="0" fontAlgn="base" hangingPunct="0">
              <a:spcBef>
                <a:spcPct val="0"/>
              </a:spcBef>
              <a:spcAft>
                <a:spcPct val="0"/>
              </a:spcAft>
              <a:defRPr sz="2000" b="1" u="sng">
                <a:solidFill>
                  <a:srgbClr val="000000"/>
                </a:solidFill>
                <a:latin typeface="Gill Sans MT" pitchFamily="34" charset="0"/>
              </a:defRPr>
            </a:lvl6pPr>
            <a:lvl7pPr marL="2971800" indent="-228600" defTabSz="762000" eaLnBrk="0" fontAlgn="base" hangingPunct="0">
              <a:spcBef>
                <a:spcPct val="0"/>
              </a:spcBef>
              <a:spcAft>
                <a:spcPct val="0"/>
              </a:spcAft>
              <a:defRPr sz="2000" b="1" u="sng">
                <a:solidFill>
                  <a:srgbClr val="000000"/>
                </a:solidFill>
                <a:latin typeface="Gill Sans MT" pitchFamily="34" charset="0"/>
              </a:defRPr>
            </a:lvl7pPr>
            <a:lvl8pPr marL="3429000" indent="-228600" defTabSz="762000" eaLnBrk="0" fontAlgn="base" hangingPunct="0">
              <a:spcBef>
                <a:spcPct val="0"/>
              </a:spcBef>
              <a:spcAft>
                <a:spcPct val="0"/>
              </a:spcAft>
              <a:defRPr sz="2000" b="1" u="sng">
                <a:solidFill>
                  <a:srgbClr val="000000"/>
                </a:solidFill>
                <a:latin typeface="Gill Sans MT" pitchFamily="34" charset="0"/>
              </a:defRPr>
            </a:lvl8pPr>
            <a:lvl9pPr marL="3886200" indent="-228600" defTabSz="762000" eaLnBrk="0" fontAlgn="base" hangingPunct="0">
              <a:spcBef>
                <a:spcPct val="0"/>
              </a:spcBef>
              <a:spcAft>
                <a:spcPct val="0"/>
              </a:spcAft>
              <a:defRPr sz="2000" b="1" u="sng">
                <a:solidFill>
                  <a:srgbClr val="000000"/>
                </a:solidFill>
                <a:latin typeface="Gill Sans MT" pitchFamily="34" charset="0"/>
              </a:defRPr>
            </a:lvl9pPr>
          </a:lstStyle>
          <a:p>
            <a:pPr algn="r" fontAlgn="base">
              <a:spcBef>
                <a:spcPct val="0"/>
              </a:spcBef>
              <a:spcAft>
                <a:spcPct val="0"/>
              </a:spcAft>
              <a:defRPr/>
            </a:pPr>
            <a:r>
              <a:rPr lang="et-EE" sz="1600" u="none" dirty="0"/>
              <a:t>HIVi ja seksuaalsel teel levivate infektsioonide osakond</a:t>
            </a:r>
          </a:p>
        </p:txBody>
      </p:sp>
      <p:sp>
        <p:nvSpPr>
          <p:cNvPr id="1027" name="Rectangle 5"/>
          <p:cNvSpPr>
            <a:spLocks noChangeArrowheads="1"/>
          </p:cNvSpPr>
          <p:nvPr/>
        </p:nvSpPr>
        <p:spPr bwMode="auto">
          <a:xfrm>
            <a:off x="4" y="1295400"/>
            <a:ext cx="914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a:p>
        </p:txBody>
      </p:sp>
      <p:sp>
        <p:nvSpPr>
          <p:cNvPr id="1028" name="Oval 6"/>
          <p:cNvSpPr>
            <a:spLocks noChangeArrowheads="1"/>
          </p:cNvSpPr>
          <p:nvPr/>
        </p:nvSpPr>
        <p:spPr bwMode="auto">
          <a:xfrm>
            <a:off x="6227782" y="4868882"/>
            <a:ext cx="765175" cy="3698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a:p>
        </p:txBody>
      </p:sp>
      <p:sp>
        <p:nvSpPr>
          <p:cNvPr id="1029" name="Rectangle 7"/>
          <p:cNvSpPr>
            <a:spLocks noGrp="1" noChangeArrowheads="1"/>
          </p:cNvSpPr>
          <p:nvPr>
            <p:ph type="title"/>
          </p:nvPr>
        </p:nvSpPr>
        <p:spPr bwMode="auto">
          <a:xfrm>
            <a:off x="395288" y="260369"/>
            <a:ext cx="8280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US" altLang="en-US"/>
              <a:t>Click to edit Master title style</a:t>
            </a:r>
            <a:endParaRPr lang="en-GB" altLang="en-US"/>
          </a:p>
        </p:txBody>
      </p:sp>
      <p:sp>
        <p:nvSpPr>
          <p:cNvPr id="1030" name="Rectangle 8"/>
          <p:cNvSpPr>
            <a:spLocks noGrp="1" noChangeArrowheads="1"/>
          </p:cNvSpPr>
          <p:nvPr>
            <p:ph type="body" idx="1"/>
          </p:nvPr>
        </p:nvSpPr>
        <p:spPr bwMode="auto">
          <a:xfrm>
            <a:off x="492144" y="1439863"/>
            <a:ext cx="81835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31" name="Text Box 9"/>
          <p:cNvSpPr txBox="1">
            <a:spLocks noChangeArrowheads="1"/>
          </p:cNvSpPr>
          <p:nvPr/>
        </p:nvSpPr>
        <p:spPr bwMode="auto">
          <a:xfrm>
            <a:off x="408001" y="6405563"/>
            <a:ext cx="1392237" cy="308028"/>
          </a:xfrm>
          <a:prstGeom prst="rect">
            <a:avLst/>
          </a:prstGeom>
          <a:noFill/>
          <a:ln>
            <a:noFill/>
          </a:ln>
          <a:extLst/>
        </p:spPr>
        <p:txBody>
          <a:bodyPr lIns="91238" tIns="45619" rIns="91238" bIns="45619">
            <a:spAutoFit/>
          </a:bodyPr>
          <a:lstStyle>
            <a:lvl1pPr eaLnBrk="0" hangingPunct="0">
              <a:defRPr sz="2000" b="1" u="sng">
                <a:solidFill>
                  <a:srgbClr val="000000"/>
                </a:solidFill>
                <a:latin typeface="Gill Sans MT" pitchFamily="34" charset="0"/>
              </a:defRPr>
            </a:lvl1pPr>
            <a:lvl2pPr marL="742950" indent="-285750" eaLnBrk="0" hangingPunct="0">
              <a:defRPr sz="2000" b="1" u="sng">
                <a:solidFill>
                  <a:srgbClr val="000000"/>
                </a:solidFill>
                <a:latin typeface="Gill Sans MT" pitchFamily="34" charset="0"/>
              </a:defRPr>
            </a:lvl2pPr>
            <a:lvl3pPr marL="1143000" indent="-228600" eaLnBrk="0" hangingPunct="0">
              <a:defRPr sz="2000" b="1" u="sng">
                <a:solidFill>
                  <a:srgbClr val="000000"/>
                </a:solidFill>
                <a:latin typeface="Gill Sans MT" pitchFamily="34" charset="0"/>
              </a:defRPr>
            </a:lvl3pPr>
            <a:lvl4pPr marL="1600200" indent="-228600" eaLnBrk="0" hangingPunct="0">
              <a:defRPr sz="2000" b="1" u="sng">
                <a:solidFill>
                  <a:srgbClr val="000000"/>
                </a:solidFill>
                <a:latin typeface="Gill Sans MT" pitchFamily="34" charset="0"/>
              </a:defRPr>
            </a:lvl4pPr>
            <a:lvl5pPr marL="2057400" indent="-228600" eaLnBrk="0" hangingPunct="0">
              <a:defRPr sz="2000" b="1" u="sng">
                <a:solidFill>
                  <a:srgbClr val="000000"/>
                </a:solidFill>
                <a:latin typeface="Gill Sans MT" pitchFamily="34" charset="0"/>
              </a:defRPr>
            </a:lvl5pPr>
            <a:lvl6pPr marL="2514600" indent="-228600" eaLnBrk="0" fontAlgn="base" hangingPunct="0">
              <a:spcBef>
                <a:spcPct val="0"/>
              </a:spcBef>
              <a:spcAft>
                <a:spcPct val="0"/>
              </a:spcAft>
              <a:defRPr sz="2000" b="1" u="sng">
                <a:solidFill>
                  <a:srgbClr val="000000"/>
                </a:solidFill>
                <a:latin typeface="Gill Sans MT" pitchFamily="34" charset="0"/>
              </a:defRPr>
            </a:lvl6pPr>
            <a:lvl7pPr marL="2971800" indent="-228600" eaLnBrk="0" fontAlgn="base" hangingPunct="0">
              <a:spcBef>
                <a:spcPct val="0"/>
              </a:spcBef>
              <a:spcAft>
                <a:spcPct val="0"/>
              </a:spcAft>
              <a:defRPr sz="2000" b="1" u="sng">
                <a:solidFill>
                  <a:srgbClr val="000000"/>
                </a:solidFill>
                <a:latin typeface="Gill Sans MT" pitchFamily="34" charset="0"/>
              </a:defRPr>
            </a:lvl7pPr>
            <a:lvl8pPr marL="3429000" indent="-228600" eaLnBrk="0" fontAlgn="base" hangingPunct="0">
              <a:spcBef>
                <a:spcPct val="0"/>
              </a:spcBef>
              <a:spcAft>
                <a:spcPct val="0"/>
              </a:spcAft>
              <a:defRPr sz="2000" b="1" u="sng">
                <a:solidFill>
                  <a:srgbClr val="000000"/>
                </a:solidFill>
                <a:latin typeface="Gill Sans MT" pitchFamily="34" charset="0"/>
              </a:defRPr>
            </a:lvl8pPr>
            <a:lvl9pPr marL="3886200" indent="-228600" eaLnBrk="0" fontAlgn="base" hangingPunct="0">
              <a:spcBef>
                <a:spcPct val="0"/>
              </a:spcBef>
              <a:spcAft>
                <a:spcPct val="0"/>
              </a:spcAft>
              <a:defRPr sz="2000" b="1" u="sng">
                <a:solidFill>
                  <a:srgbClr val="000000"/>
                </a:solidFill>
                <a:latin typeface="Gill Sans MT" pitchFamily="34" charset="0"/>
              </a:defRPr>
            </a:lvl9pPr>
          </a:lstStyle>
          <a:p>
            <a:pPr fontAlgn="base">
              <a:spcBef>
                <a:spcPct val="0"/>
              </a:spcBef>
              <a:spcAft>
                <a:spcPct val="0"/>
              </a:spcAft>
              <a:defRPr/>
            </a:pPr>
            <a:r>
              <a:rPr lang="et-EE"/>
              <a:t> </a:t>
            </a:r>
          </a:p>
        </p:txBody>
      </p:sp>
      <p:pic>
        <p:nvPicPr>
          <p:cNvPr id="1032" name="Picture 12" descr="mmmmmmm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16917" y="6105544"/>
            <a:ext cx="8270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descr="Line"/>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4025" y="6237291"/>
            <a:ext cx="7862888"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406704"/>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Lst>
  <p:transition/>
  <p:hf hdr="0" ftr="0" dt="0"/>
  <p:txStyles>
    <p:titleStyle>
      <a:lvl1pPr algn="ctr" defTabSz="760309" rtl="0" eaLnBrk="1" fontAlgn="base" hangingPunct="1">
        <a:spcBef>
          <a:spcPct val="0"/>
        </a:spcBef>
        <a:spcAft>
          <a:spcPct val="0"/>
        </a:spcAft>
        <a:defRPr sz="3600" b="1">
          <a:solidFill>
            <a:schemeClr val="accent2"/>
          </a:solidFill>
          <a:latin typeface="+mj-lt"/>
          <a:ea typeface="ＭＳ Ｐゴシック" charset="0"/>
          <a:cs typeface="ＭＳ Ｐゴシック" charset="0"/>
        </a:defRPr>
      </a:lvl1pPr>
      <a:lvl2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2pPr>
      <a:lvl3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3pPr>
      <a:lvl4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4pPr>
      <a:lvl5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5pPr>
      <a:lvl6pPr marL="456188" algn="ctr" defTabSz="760309" rtl="0" eaLnBrk="1" fontAlgn="base" hangingPunct="1">
        <a:spcBef>
          <a:spcPct val="0"/>
        </a:spcBef>
        <a:spcAft>
          <a:spcPct val="0"/>
        </a:spcAft>
        <a:defRPr sz="3600" b="1">
          <a:solidFill>
            <a:schemeClr val="accent2"/>
          </a:solidFill>
          <a:latin typeface="Arial" charset="0"/>
        </a:defRPr>
      </a:lvl6pPr>
      <a:lvl7pPr marL="912370" algn="ctr" defTabSz="760309" rtl="0" eaLnBrk="1" fontAlgn="base" hangingPunct="1">
        <a:spcBef>
          <a:spcPct val="0"/>
        </a:spcBef>
        <a:spcAft>
          <a:spcPct val="0"/>
        </a:spcAft>
        <a:defRPr sz="3600" b="1">
          <a:solidFill>
            <a:schemeClr val="accent2"/>
          </a:solidFill>
          <a:latin typeface="Arial" charset="0"/>
        </a:defRPr>
      </a:lvl7pPr>
      <a:lvl8pPr marL="1368557" algn="ctr" defTabSz="760309" rtl="0" eaLnBrk="1" fontAlgn="base" hangingPunct="1">
        <a:spcBef>
          <a:spcPct val="0"/>
        </a:spcBef>
        <a:spcAft>
          <a:spcPct val="0"/>
        </a:spcAft>
        <a:defRPr sz="3600" b="1">
          <a:solidFill>
            <a:schemeClr val="accent2"/>
          </a:solidFill>
          <a:latin typeface="Arial" charset="0"/>
        </a:defRPr>
      </a:lvl8pPr>
      <a:lvl9pPr marL="1824741" algn="ctr" defTabSz="760309" rtl="0" eaLnBrk="1" fontAlgn="base" hangingPunct="1">
        <a:spcBef>
          <a:spcPct val="0"/>
        </a:spcBef>
        <a:spcAft>
          <a:spcPct val="0"/>
        </a:spcAft>
        <a:defRPr sz="3600" b="1">
          <a:solidFill>
            <a:schemeClr val="accent2"/>
          </a:solidFill>
          <a:latin typeface="Arial" charset="0"/>
        </a:defRPr>
      </a:lvl9pPr>
    </p:titleStyle>
    <p:bodyStyle>
      <a:lvl1pPr marL="342139" indent="-342139" algn="l" defTabSz="760309" rtl="0" eaLnBrk="1" fontAlgn="base" hangingPunct="1">
        <a:spcBef>
          <a:spcPct val="20000"/>
        </a:spcBef>
        <a:spcAft>
          <a:spcPct val="0"/>
        </a:spcAft>
        <a:buFont typeface="Wingdings" pitchFamily="2" charset="2"/>
        <a:buChar char="Ø"/>
        <a:defRPr sz="2400" b="1">
          <a:solidFill>
            <a:schemeClr val="tx1"/>
          </a:solidFill>
          <a:latin typeface="+mn-lt"/>
          <a:ea typeface="ＭＳ Ｐゴシック" charset="0"/>
          <a:cs typeface="ＭＳ Ｐゴシック" charset="0"/>
        </a:defRPr>
      </a:lvl1pPr>
      <a:lvl2pPr marL="741299" indent="-285114" algn="l" defTabSz="760309" rtl="0" eaLnBrk="1" fontAlgn="base" hangingPunct="1">
        <a:spcBef>
          <a:spcPct val="20000"/>
        </a:spcBef>
        <a:spcAft>
          <a:spcPct val="0"/>
        </a:spcAft>
        <a:buChar char="•"/>
        <a:defRPr sz="2400">
          <a:solidFill>
            <a:schemeClr val="tx1"/>
          </a:solidFill>
          <a:latin typeface="+mn-lt"/>
          <a:ea typeface="ＭＳ Ｐゴシック" charset="0"/>
        </a:defRPr>
      </a:lvl2pPr>
      <a:lvl3pPr marL="1140463" indent="-228098" algn="l" defTabSz="760309" rtl="0" eaLnBrk="1" fontAlgn="base" hangingPunct="1">
        <a:spcBef>
          <a:spcPct val="20000"/>
        </a:spcBef>
        <a:spcAft>
          <a:spcPct val="0"/>
        </a:spcAft>
        <a:buChar char="–"/>
        <a:defRPr sz="2400">
          <a:solidFill>
            <a:schemeClr val="tx1"/>
          </a:solidFill>
          <a:latin typeface="+mn-lt"/>
          <a:ea typeface="ＭＳ Ｐゴシック" charset="0"/>
        </a:defRPr>
      </a:lvl3pPr>
      <a:lvl4pPr marL="1596650" indent="-228098" algn="l" defTabSz="760309" rtl="0" eaLnBrk="1" fontAlgn="base" hangingPunct="1">
        <a:spcBef>
          <a:spcPct val="20000"/>
        </a:spcBef>
        <a:spcAft>
          <a:spcPct val="0"/>
        </a:spcAft>
        <a:buBlip>
          <a:blip r:embed="rId16"/>
        </a:buBlip>
        <a:defRPr sz="2400">
          <a:solidFill>
            <a:schemeClr val="tx1"/>
          </a:solidFill>
          <a:latin typeface="+mn-lt"/>
          <a:ea typeface="ＭＳ Ｐゴシック" charset="0"/>
        </a:defRPr>
      </a:lvl4pPr>
      <a:lvl5pPr marL="2052833" indent="-228098" algn="l" defTabSz="760309" rtl="0" eaLnBrk="1" fontAlgn="base" hangingPunct="1">
        <a:spcBef>
          <a:spcPct val="20000"/>
        </a:spcBef>
        <a:spcAft>
          <a:spcPct val="0"/>
        </a:spcAft>
        <a:buBlip>
          <a:blip r:embed="rId16"/>
        </a:buBlip>
        <a:defRPr sz="2400">
          <a:solidFill>
            <a:schemeClr val="tx1"/>
          </a:solidFill>
          <a:latin typeface="+mn-lt"/>
          <a:ea typeface="ＭＳ Ｐゴシック" charset="0"/>
        </a:defRPr>
      </a:lvl5pPr>
      <a:lvl6pPr marL="2509020" indent="-228098" algn="l" defTabSz="760309" rtl="0" eaLnBrk="1" fontAlgn="base" hangingPunct="1">
        <a:spcBef>
          <a:spcPct val="20000"/>
        </a:spcBef>
        <a:spcAft>
          <a:spcPct val="0"/>
        </a:spcAft>
        <a:buBlip>
          <a:blip r:embed="rId16"/>
        </a:buBlip>
        <a:defRPr sz="2400">
          <a:solidFill>
            <a:schemeClr val="tx1"/>
          </a:solidFill>
          <a:latin typeface="+mn-lt"/>
        </a:defRPr>
      </a:lvl6pPr>
      <a:lvl7pPr marL="2965206" indent="-228098" algn="l" defTabSz="760309" rtl="0" eaLnBrk="1" fontAlgn="base" hangingPunct="1">
        <a:spcBef>
          <a:spcPct val="20000"/>
        </a:spcBef>
        <a:spcAft>
          <a:spcPct val="0"/>
        </a:spcAft>
        <a:buBlip>
          <a:blip r:embed="rId16"/>
        </a:buBlip>
        <a:defRPr sz="2400">
          <a:solidFill>
            <a:schemeClr val="tx1"/>
          </a:solidFill>
          <a:latin typeface="+mn-lt"/>
        </a:defRPr>
      </a:lvl7pPr>
      <a:lvl8pPr marL="3421391" indent="-228098" algn="l" defTabSz="760309" rtl="0" eaLnBrk="1" fontAlgn="base" hangingPunct="1">
        <a:spcBef>
          <a:spcPct val="20000"/>
        </a:spcBef>
        <a:spcAft>
          <a:spcPct val="0"/>
        </a:spcAft>
        <a:buBlip>
          <a:blip r:embed="rId16"/>
        </a:buBlip>
        <a:defRPr sz="2400">
          <a:solidFill>
            <a:schemeClr val="tx1"/>
          </a:solidFill>
          <a:latin typeface="+mn-lt"/>
        </a:defRPr>
      </a:lvl8pPr>
      <a:lvl9pPr marL="3877573" indent="-228098" algn="l" defTabSz="760309" rtl="0" eaLnBrk="1" fontAlgn="base" hangingPunct="1">
        <a:spcBef>
          <a:spcPct val="20000"/>
        </a:spcBef>
        <a:spcAft>
          <a:spcPct val="0"/>
        </a:spcAft>
        <a:buBlip>
          <a:blip r:embed="rId16"/>
        </a:buBlip>
        <a:defRPr sz="2400">
          <a:solidFill>
            <a:schemeClr val="tx1"/>
          </a:solidFill>
          <a:latin typeface="+mn-lt"/>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738" y="609466"/>
            <a:ext cx="77725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738" y="1981622"/>
            <a:ext cx="7772534" cy="4114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733" y="6248554"/>
            <a:ext cx="1905000" cy="456931"/>
          </a:xfrm>
          <a:prstGeom prst="rect">
            <a:avLst/>
          </a:prstGeom>
          <a:noFill/>
          <a:ln w="9525">
            <a:noFill/>
            <a:miter lim="800000"/>
            <a:headEnd/>
            <a:tailEnd/>
          </a:ln>
        </p:spPr>
        <p:txBody>
          <a:bodyPr vert="horz" wrap="square" lIns="78172" tIns="39086" rIns="78172" bIns="39086" numCol="1" anchor="t" anchorCtr="0" compatLnSpc="1">
            <a:prstTxWarp prst="textNoShape">
              <a:avLst/>
            </a:prstTxWarp>
          </a:bodyPr>
          <a:lstStyle>
            <a:lvl1pPr>
              <a:defRPr sz="1200">
                <a:latin typeface="Times New Roman" pitchFamily="18" charset="0"/>
              </a:defRPr>
            </a:lvl1pPr>
          </a:lstStyle>
          <a:p>
            <a:pPr fontAlgn="base">
              <a:spcBef>
                <a:spcPct val="0"/>
              </a:spcBef>
              <a:spcAft>
                <a:spcPct val="0"/>
              </a:spcAft>
            </a:pPr>
            <a:fld id="{E4BD5824-EF3C-4BA2-86D7-89FD85A2D390}" type="datetime1">
              <a:rPr lang="en-GB" altLang="en-US" smtClean="0">
                <a:solidFill>
                  <a:srgbClr val="000000"/>
                </a:solidFill>
                <a:ea typeface="ＭＳ Ｐゴシック" charset="-128"/>
              </a:rPr>
              <a:pPr fontAlgn="base">
                <a:spcBef>
                  <a:spcPct val="0"/>
                </a:spcBef>
                <a:spcAft>
                  <a:spcPct val="0"/>
                </a:spcAft>
              </a:pPr>
              <a:t>14/07/2017</a:t>
            </a:fld>
            <a:endParaRPr lang="es-ES" altLang="en-US" dirty="0">
              <a:solidFill>
                <a:srgbClr val="000000"/>
              </a:solidFill>
              <a:ea typeface="ＭＳ Ｐゴシック" charset="-128"/>
            </a:endParaRPr>
          </a:p>
        </p:txBody>
      </p:sp>
      <p:sp>
        <p:nvSpPr>
          <p:cNvPr id="1029" name="Rectangle 5"/>
          <p:cNvSpPr>
            <a:spLocks noGrp="1" noChangeArrowheads="1"/>
          </p:cNvSpPr>
          <p:nvPr>
            <p:ph type="ftr" sz="quarter" idx="3"/>
          </p:nvPr>
        </p:nvSpPr>
        <p:spPr bwMode="auto">
          <a:xfrm>
            <a:off x="3124272" y="6248554"/>
            <a:ext cx="2895466" cy="456931"/>
          </a:xfrm>
          <a:prstGeom prst="rect">
            <a:avLst/>
          </a:prstGeom>
          <a:noFill/>
          <a:ln w="9525">
            <a:noFill/>
            <a:miter lim="800000"/>
            <a:headEnd/>
            <a:tailEnd/>
          </a:ln>
        </p:spPr>
        <p:txBody>
          <a:bodyPr vert="horz" wrap="square" lIns="78172" tIns="39086" rIns="78172" bIns="39086" numCol="1" anchor="t" anchorCtr="0" compatLnSpc="1">
            <a:prstTxWarp prst="textNoShape">
              <a:avLst/>
            </a:prstTxWarp>
          </a:bodyPr>
          <a:lstStyle>
            <a:lvl1pPr algn="ctr">
              <a:defRPr sz="1200">
                <a:latin typeface="Times New Roman" pitchFamily="18" charset="0"/>
              </a:defRPr>
            </a:lvl1pPr>
          </a:lstStyle>
          <a:p>
            <a:pPr fontAlgn="base">
              <a:spcBef>
                <a:spcPct val="0"/>
              </a:spcBef>
              <a:spcAft>
                <a:spcPct val="0"/>
              </a:spcAft>
            </a:pPr>
            <a:endParaRPr lang="es-ES" altLang="en-US" dirty="0">
              <a:solidFill>
                <a:srgbClr val="000000"/>
              </a:solidFill>
              <a:ea typeface="ＭＳ Ｐゴシック" charset="-128"/>
            </a:endParaRPr>
          </a:p>
        </p:txBody>
      </p:sp>
      <p:sp>
        <p:nvSpPr>
          <p:cNvPr id="1030" name="Rectangle 6"/>
          <p:cNvSpPr>
            <a:spLocks noGrp="1" noChangeArrowheads="1"/>
          </p:cNvSpPr>
          <p:nvPr>
            <p:ph type="sldNum" sz="quarter" idx="4"/>
          </p:nvPr>
        </p:nvSpPr>
        <p:spPr bwMode="auto">
          <a:xfrm>
            <a:off x="6553267" y="6248554"/>
            <a:ext cx="1905000" cy="456931"/>
          </a:xfrm>
          <a:prstGeom prst="rect">
            <a:avLst/>
          </a:prstGeom>
          <a:noFill/>
          <a:ln w="9525">
            <a:noFill/>
            <a:miter lim="800000"/>
            <a:headEnd/>
            <a:tailEnd/>
          </a:ln>
        </p:spPr>
        <p:txBody>
          <a:bodyPr vert="horz" wrap="square" lIns="78172" tIns="39086" rIns="78172" bIns="39086" numCol="1" anchor="t" anchorCtr="0" compatLnSpc="1">
            <a:prstTxWarp prst="textNoShape">
              <a:avLst/>
            </a:prstTxWarp>
          </a:bodyPr>
          <a:lstStyle>
            <a:lvl1pPr algn="r">
              <a:defRPr sz="1200">
                <a:latin typeface="Times New Roman" pitchFamily="18" charset="0"/>
              </a:defRPr>
            </a:lvl1pPr>
          </a:lstStyle>
          <a:p>
            <a:pPr fontAlgn="base">
              <a:spcBef>
                <a:spcPct val="0"/>
              </a:spcBef>
              <a:spcAft>
                <a:spcPct val="0"/>
              </a:spcAft>
            </a:pPr>
            <a:fld id="{EEE17D19-4C17-4445-A030-A431A300392A}" type="slidenum">
              <a:rPr lang="en-US" altLang="en-US" smtClean="0">
                <a:solidFill>
                  <a:srgbClr val="000000"/>
                </a:solidFill>
                <a:ea typeface="ＭＳ Ｐゴシック" charset="-128"/>
              </a:rPr>
              <a:pPr fontAlgn="base">
                <a:spcBef>
                  <a:spcPct val="0"/>
                </a:spcBef>
                <a:spcAft>
                  <a:spcPct val="0"/>
                </a:spcAft>
              </a:pPr>
              <a:t>‹nr.›</a:t>
            </a:fld>
            <a:endParaRPr lang="en-US" altLang="en-US" dirty="0">
              <a:solidFill>
                <a:srgbClr val="000000"/>
              </a:solidFill>
              <a:ea typeface="ＭＳ Ｐゴシック" charset="-128"/>
            </a:endParaRPr>
          </a:p>
        </p:txBody>
      </p:sp>
    </p:spTree>
    <p:extLst>
      <p:ext uri="{BB962C8B-B14F-4D97-AF65-F5344CB8AC3E}">
        <p14:creationId xmlns:p14="http://schemas.microsoft.com/office/powerpoint/2010/main" val="704007346"/>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Lst>
  <p:hf hdr="0" ftr="0" dt="0"/>
  <p:txStyles>
    <p:titleStyle>
      <a:lvl1pPr algn="ctr" defTabSz="781616" rtl="0" eaLnBrk="1" fontAlgn="base" hangingPunct="1">
        <a:spcBef>
          <a:spcPct val="0"/>
        </a:spcBef>
        <a:spcAft>
          <a:spcPct val="0"/>
        </a:spcAft>
        <a:defRPr sz="3800">
          <a:solidFill>
            <a:schemeClr val="tx2"/>
          </a:solidFill>
          <a:latin typeface="+mj-lt"/>
          <a:ea typeface="ＭＳ Ｐゴシック" charset="-128"/>
          <a:cs typeface="ＭＳ Ｐゴシック" pitchFamily="-65" charset="-128"/>
        </a:defRPr>
      </a:lvl1pPr>
      <a:lvl2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2pPr>
      <a:lvl3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3pPr>
      <a:lvl4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4pPr>
      <a:lvl5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5pPr>
      <a:lvl6pPr marL="109503" algn="ctr" defTabSz="976049" rtl="0" eaLnBrk="1" fontAlgn="base" hangingPunct="1">
        <a:spcBef>
          <a:spcPct val="0"/>
        </a:spcBef>
        <a:spcAft>
          <a:spcPct val="0"/>
        </a:spcAft>
        <a:defRPr sz="4700">
          <a:solidFill>
            <a:schemeClr val="tx2"/>
          </a:solidFill>
          <a:latin typeface="Times New Roman" pitchFamily="-65" charset="0"/>
        </a:defRPr>
      </a:lvl6pPr>
      <a:lvl7pPr marL="219006" algn="ctr" defTabSz="976049" rtl="0" eaLnBrk="1" fontAlgn="base" hangingPunct="1">
        <a:spcBef>
          <a:spcPct val="0"/>
        </a:spcBef>
        <a:spcAft>
          <a:spcPct val="0"/>
        </a:spcAft>
        <a:defRPr sz="4700">
          <a:solidFill>
            <a:schemeClr val="tx2"/>
          </a:solidFill>
          <a:latin typeface="Times New Roman" pitchFamily="-65" charset="0"/>
        </a:defRPr>
      </a:lvl7pPr>
      <a:lvl8pPr marL="328517" algn="ctr" defTabSz="976049" rtl="0" eaLnBrk="1" fontAlgn="base" hangingPunct="1">
        <a:spcBef>
          <a:spcPct val="0"/>
        </a:spcBef>
        <a:spcAft>
          <a:spcPct val="0"/>
        </a:spcAft>
        <a:defRPr sz="4700">
          <a:solidFill>
            <a:schemeClr val="tx2"/>
          </a:solidFill>
          <a:latin typeface="Times New Roman" pitchFamily="-65" charset="0"/>
        </a:defRPr>
      </a:lvl8pPr>
      <a:lvl9pPr marL="438023" algn="ctr" defTabSz="976049" rtl="0" eaLnBrk="1" fontAlgn="base" hangingPunct="1">
        <a:spcBef>
          <a:spcPct val="0"/>
        </a:spcBef>
        <a:spcAft>
          <a:spcPct val="0"/>
        </a:spcAft>
        <a:defRPr sz="4700">
          <a:solidFill>
            <a:schemeClr val="tx2"/>
          </a:solidFill>
          <a:latin typeface="Times New Roman" pitchFamily="-65" charset="0"/>
        </a:defRPr>
      </a:lvl9pPr>
    </p:titleStyle>
    <p:bodyStyle>
      <a:lvl1pPr marL="292928" indent="-292928" algn="l" defTabSz="781616" rtl="0" eaLnBrk="1" fontAlgn="base" hangingPunct="1">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1" fontAlgn="base" hangingPunct="1">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1" fontAlgn="base" hangingPunct="1">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1" fontAlgn="base" hangingPunct="1">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1" fontAlgn="base" hangingPunct="1">
        <a:spcBef>
          <a:spcPct val="20000"/>
        </a:spcBef>
        <a:spcAft>
          <a:spcPct val="0"/>
        </a:spcAft>
        <a:buChar char="»"/>
        <a:defRPr sz="1700">
          <a:solidFill>
            <a:schemeClr val="tx1"/>
          </a:solidFill>
          <a:latin typeface="+mn-lt"/>
          <a:ea typeface="ＭＳ Ｐゴシック" charset="-128"/>
        </a:defRPr>
      </a:lvl5pPr>
      <a:lvl6pPr marL="2305704"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9pPr>
    </p:bodyStyle>
    <p:otherStyle>
      <a:defPPr>
        <a:defRPr lang="en-US"/>
      </a:defPPr>
      <a:lvl1pPr marL="0" algn="l" defTabSz="109503" rtl="0" eaLnBrk="1" latinLnBrk="0" hangingPunct="1">
        <a:defRPr sz="400" kern="1200">
          <a:solidFill>
            <a:schemeClr val="tx1"/>
          </a:solidFill>
          <a:latin typeface="+mn-lt"/>
          <a:ea typeface="+mn-ea"/>
          <a:cs typeface="+mn-cs"/>
        </a:defRPr>
      </a:lvl1pPr>
      <a:lvl2pPr marL="109503" algn="l" defTabSz="109503" rtl="0" eaLnBrk="1" latinLnBrk="0" hangingPunct="1">
        <a:defRPr sz="400" kern="1200">
          <a:solidFill>
            <a:schemeClr val="tx1"/>
          </a:solidFill>
          <a:latin typeface="+mn-lt"/>
          <a:ea typeface="+mn-ea"/>
          <a:cs typeface="+mn-cs"/>
        </a:defRPr>
      </a:lvl2pPr>
      <a:lvl3pPr marL="219006" algn="l" defTabSz="109503" rtl="0" eaLnBrk="1" latinLnBrk="0" hangingPunct="1">
        <a:defRPr sz="400" kern="1200">
          <a:solidFill>
            <a:schemeClr val="tx1"/>
          </a:solidFill>
          <a:latin typeface="+mn-lt"/>
          <a:ea typeface="+mn-ea"/>
          <a:cs typeface="+mn-cs"/>
        </a:defRPr>
      </a:lvl3pPr>
      <a:lvl4pPr marL="328517" algn="l" defTabSz="109503" rtl="0" eaLnBrk="1" latinLnBrk="0" hangingPunct="1">
        <a:defRPr sz="400" kern="1200">
          <a:solidFill>
            <a:schemeClr val="tx1"/>
          </a:solidFill>
          <a:latin typeface="+mn-lt"/>
          <a:ea typeface="+mn-ea"/>
          <a:cs typeface="+mn-cs"/>
        </a:defRPr>
      </a:lvl4pPr>
      <a:lvl5pPr marL="438023" algn="l" defTabSz="109503" rtl="0" eaLnBrk="1" latinLnBrk="0" hangingPunct="1">
        <a:defRPr sz="400" kern="1200">
          <a:solidFill>
            <a:schemeClr val="tx1"/>
          </a:solidFill>
          <a:latin typeface="+mn-lt"/>
          <a:ea typeface="+mn-ea"/>
          <a:cs typeface="+mn-cs"/>
        </a:defRPr>
      </a:lvl5pPr>
      <a:lvl6pPr marL="547527" algn="l" defTabSz="109503" rtl="0" eaLnBrk="1" latinLnBrk="0" hangingPunct="1">
        <a:defRPr sz="400" kern="1200">
          <a:solidFill>
            <a:schemeClr val="tx1"/>
          </a:solidFill>
          <a:latin typeface="+mn-lt"/>
          <a:ea typeface="+mn-ea"/>
          <a:cs typeface="+mn-cs"/>
        </a:defRPr>
      </a:lvl6pPr>
      <a:lvl7pPr marL="657034" algn="l" defTabSz="109503" rtl="0" eaLnBrk="1" latinLnBrk="0" hangingPunct="1">
        <a:defRPr sz="400" kern="1200">
          <a:solidFill>
            <a:schemeClr val="tx1"/>
          </a:solidFill>
          <a:latin typeface="+mn-lt"/>
          <a:ea typeface="+mn-ea"/>
          <a:cs typeface="+mn-cs"/>
        </a:defRPr>
      </a:lvl7pPr>
      <a:lvl8pPr marL="766540" algn="l" defTabSz="109503" rtl="0" eaLnBrk="1" latinLnBrk="0" hangingPunct="1">
        <a:defRPr sz="400" kern="1200">
          <a:solidFill>
            <a:schemeClr val="tx1"/>
          </a:solidFill>
          <a:latin typeface="+mn-lt"/>
          <a:ea typeface="+mn-ea"/>
          <a:cs typeface="+mn-cs"/>
        </a:defRPr>
      </a:lvl8pPr>
      <a:lvl9pPr marL="876044" algn="l" defTabSz="109503" rtl="0" eaLnBrk="1" latinLnBrk="0" hangingPunct="1">
        <a:defRPr sz="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8594" name="Picture 2" descr="Presentation_Template_Innerpage_new"/>
          <p:cNvPicPr>
            <a:picLocks noChangeAspect="1" noChangeArrowheads="1"/>
          </p:cNvPicPr>
          <p:nvPr/>
        </p:nvPicPr>
        <p:blipFill>
          <a:blip r:embed="rId10" cstate="print"/>
          <a:srcRect t="45416"/>
          <a:stretch>
            <a:fillRect/>
          </a:stretch>
        </p:blipFill>
        <p:spPr bwMode="auto">
          <a:xfrm>
            <a:off x="0" y="3114675"/>
            <a:ext cx="9144000" cy="3743325"/>
          </a:xfrm>
          <a:prstGeom prst="rect">
            <a:avLst/>
          </a:prstGeom>
          <a:noFill/>
        </p:spPr>
      </p:pic>
      <p:sp>
        <p:nvSpPr>
          <p:cNvPr id="878596" name="Rectangle 4"/>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878597" name="Rectangle 5"/>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p:txBody>
      </p:sp>
      <p:sp>
        <p:nvSpPr>
          <p:cNvPr id="878598" name="Rectangle 6"/>
          <p:cNvSpPr>
            <a:spLocks noGrp="1" noChangeArrowheads="1"/>
          </p:cNvSpPr>
          <p:nvPr>
            <p:ph type="sldNum" sz="quarter" idx="4"/>
          </p:nvPr>
        </p:nvSpPr>
        <p:spPr bwMode="auto">
          <a:xfrm>
            <a:off x="8582025" y="6564313"/>
            <a:ext cx="461963" cy="2841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defRPr sz="1200">
                <a:solidFill>
                  <a:schemeClr val="bg1"/>
                </a:solidFill>
              </a:defRPr>
            </a:lvl1pPr>
          </a:lstStyle>
          <a:p>
            <a:pPr defTabSz="914400" fontAlgn="base">
              <a:spcBef>
                <a:spcPct val="0"/>
              </a:spcBef>
              <a:spcAft>
                <a:spcPct val="0"/>
              </a:spcAft>
            </a:pPr>
            <a:fld id="{648312F0-C64C-41B3-85DE-E0FD688DE493}" type="slidenum">
              <a:rPr lang="en-GB">
                <a:solidFill>
                  <a:srgbClr val="FFFFFF"/>
                </a:solidFill>
              </a:rPr>
              <a:pPr defTabSz="914400" fontAlgn="base">
                <a:spcBef>
                  <a:spcPct val="0"/>
                </a:spcBef>
                <a:spcAft>
                  <a:spcPct val="0"/>
                </a:spcAft>
              </a:pPr>
              <a:t>‹nr.›</a:t>
            </a:fld>
            <a:endParaRPr lang="en-GB" dirty="0">
              <a:solidFill>
                <a:srgbClr val="FFFFFF"/>
              </a:solidFill>
            </a:endParaRPr>
          </a:p>
        </p:txBody>
      </p:sp>
      <p:grpSp>
        <p:nvGrpSpPr>
          <p:cNvPr id="10" name="Group 9"/>
          <p:cNvGrpSpPr/>
          <p:nvPr/>
        </p:nvGrpSpPr>
        <p:grpSpPr>
          <a:xfrm>
            <a:off x="7471479" y="229144"/>
            <a:ext cx="1474059" cy="459051"/>
            <a:chOff x="5130570" y="323655"/>
            <a:chExt cx="3926637" cy="1136650"/>
          </a:xfrm>
        </p:grpSpPr>
        <p:pic>
          <p:nvPicPr>
            <p:cNvPr id="11" name="Picture 12"/>
            <p:cNvPicPr>
              <a:picLocks noChangeArrowheads="1"/>
            </p:cNvPicPr>
            <p:nvPr userDrawn="1"/>
          </p:nvPicPr>
          <p:blipFill>
            <a:blip r:embed="rId11"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2" name="Picture 11" descr="EURO-WHO.png"/>
            <p:cNvPicPr>
              <a:picLocks noChangeAspect="1"/>
            </p:cNvPicPr>
            <p:nvPr userDrawn="1"/>
          </p:nvPicPr>
          <p:blipFill>
            <a:blip r:embed="rId12"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2926003201"/>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Lst>
  <p:hf hdr="0" ftr="0" dt="0"/>
  <p:txStyles>
    <p:titleStyle>
      <a:lvl1pPr algn="l" rtl="0" eaLnBrk="1" fontAlgn="base" hangingPunct="1">
        <a:lnSpc>
          <a:spcPct val="90000"/>
        </a:lnSpc>
        <a:spcBef>
          <a:spcPct val="0"/>
        </a:spcBef>
        <a:spcAft>
          <a:spcPct val="0"/>
        </a:spcAft>
        <a:defRPr sz="2800" b="1">
          <a:solidFill>
            <a:srgbClr val="333333"/>
          </a:solidFill>
          <a:latin typeface="+mj-lt"/>
          <a:ea typeface="+mj-ea"/>
          <a:cs typeface="+mj-cs"/>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269875" indent="-269875" algn="l" rtl="0" eaLnBrk="1" fontAlgn="base" hangingPunct="1">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eaLnBrk="1" fontAlgn="base" hangingPunct="1">
        <a:lnSpc>
          <a:spcPct val="90000"/>
        </a:lnSpc>
        <a:spcBef>
          <a:spcPct val="0"/>
        </a:spcBef>
        <a:spcAft>
          <a:spcPct val="25000"/>
        </a:spcAft>
        <a:buChar char="–"/>
        <a:defRPr sz="2400">
          <a:solidFill>
            <a:schemeClr val="tx1"/>
          </a:solidFill>
          <a:latin typeface="+mn-lt"/>
        </a:defRPr>
      </a:lvl2pPr>
      <a:lvl3pPr marL="1150938"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4"/>
          <p:cNvSpPr txBox="1">
            <a:spLocks noChangeArrowheads="1"/>
          </p:cNvSpPr>
          <p:nvPr/>
        </p:nvSpPr>
        <p:spPr bwMode="auto">
          <a:xfrm>
            <a:off x="4787900" y="6402388"/>
            <a:ext cx="3600450" cy="339725"/>
          </a:xfrm>
          <a:prstGeom prst="rect">
            <a:avLst/>
          </a:prstGeom>
          <a:noFill/>
          <a:ln>
            <a:noFill/>
          </a:ln>
          <a:extLst/>
        </p:spPr>
        <p:txBody>
          <a:bodyPr lIns="91238" tIns="45619" rIns="91238" bIns="45619">
            <a:spAutoFit/>
          </a:bodyPr>
          <a:lstStyle>
            <a:lvl1pPr defTabSz="762000" eaLnBrk="0" hangingPunct="0">
              <a:defRPr sz="2000" b="1" u="sng">
                <a:solidFill>
                  <a:srgbClr val="000000"/>
                </a:solidFill>
                <a:latin typeface="Gill Sans MT" pitchFamily="34" charset="0"/>
              </a:defRPr>
            </a:lvl1pPr>
            <a:lvl2pPr marL="742950" indent="-285750" defTabSz="762000" eaLnBrk="0" hangingPunct="0">
              <a:defRPr sz="2000" b="1" u="sng">
                <a:solidFill>
                  <a:srgbClr val="000000"/>
                </a:solidFill>
                <a:latin typeface="Gill Sans MT" pitchFamily="34" charset="0"/>
              </a:defRPr>
            </a:lvl2pPr>
            <a:lvl3pPr marL="1143000" indent="-228600" defTabSz="762000" eaLnBrk="0" hangingPunct="0">
              <a:defRPr sz="2000" b="1" u="sng">
                <a:solidFill>
                  <a:srgbClr val="000000"/>
                </a:solidFill>
                <a:latin typeface="Gill Sans MT" pitchFamily="34" charset="0"/>
              </a:defRPr>
            </a:lvl3pPr>
            <a:lvl4pPr marL="1600200" indent="-228600" defTabSz="762000" eaLnBrk="0" hangingPunct="0">
              <a:defRPr sz="2000" b="1" u="sng">
                <a:solidFill>
                  <a:srgbClr val="000000"/>
                </a:solidFill>
                <a:latin typeface="Gill Sans MT" pitchFamily="34" charset="0"/>
              </a:defRPr>
            </a:lvl4pPr>
            <a:lvl5pPr marL="2057400" indent="-228600" defTabSz="762000" eaLnBrk="0" hangingPunct="0">
              <a:defRPr sz="2000" b="1" u="sng">
                <a:solidFill>
                  <a:srgbClr val="000000"/>
                </a:solidFill>
                <a:latin typeface="Gill Sans MT" pitchFamily="34" charset="0"/>
              </a:defRPr>
            </a:lvl5pPr>
            <a:lvl6pPr marL="2514600" indent="-228600" defTabSz="762000" eaLnBrk="0" fontAlgn="base" hangingPunct="0">
              <a:spcBef>
                <a:spcPct val="0"/>
              </a:spcBef>
              <a:spcAft>
                <a:spcPct val="0"/>
              </a:spcAft>
              <a:defRPr sz="2000" b="1" u="sng">
                <a:solidFill>
                  <a:srgbClr val="000000"/>
                </a:solidFill>
                <a:latin typeface="Gill Sans MT" pitchFamily="34" charset="0"/>
              </a:defRPr>
            </a:lvl6pPr>
            <a:lvl7pPr marL="2971800" indent="-228600" defTabSz="762000" eaLnBrk="0" fontAlgn="base" hangingPunct="0">
              <a:spcBef>
                <a:spcPct val="0"/>
              </a:spcBef>
              <a:spcAft>
                <a:spcPct val="0"/>
              </a:spcAft>
              <a:defRPr sz="2000" b="1" u="sng">
                <a:solidFill>
                  <a:srgbClr val="000000"/>
                </a:solidFill>
                <a:latin typeface="Gill Sans MT" pitchFamily="34" charset="0"/>
              </a:defRPr>
            </a:lvl7pPr>
            <a:lvl8pPr marL="3429000" indent="-228600" defTabSz="762000" eaLnBrk="0" fontAlgn="base" hangingPunct="0">
              <a:spcBef>
                <a:spcPct val="0"/>
              </a:spcBef>
              <a:spcAft>
                <a:spcPct val="0"/>
              </a:spcAft>
              <a:defRPr sz="2000" b="1" u="sng">
                <a:solidFill>
                  <a:srgbClr val="000000"/>
                </a:solidFill>
                <a:latin typeface="Gill Sans MT" pitchFamily="34" charset="0"/>
              </a:defRPr>
            </a:lvl8pPr>
            <a:lvl9pPr marL="3886200" indent="-228600" defTabSz="762000" eaLnBrk="0" fontAlgn="base" hangingPunct="0">
              <a:spcBef>
                <a:spcPct val="0"/>
              </a:spcBef>
              <a:spcAft>
                <a:spcPct val="0"/>
              </a:spcAft>
              <a:defRPr sz="2000" b="1" u="sng">
                <a:solidFill>
                  <a:srgbClr val="000000"/>
                </a:solidFill>
                <a:latin typeface="Gill Sans MT" pitchFamily="34" charset="0"/>
              </a:defRPr>
            </a:lvl9pPr>
          </a:lstStyle>
          <a:p>
            <a:pPr algn="r" fontAlgn="base">
              <a:spcBef>
                <a:spcPct val="0"/>
              </a:spcBef>
              <a:spcAft>
                <a:spcPct val="0"/>
              </a:spcAft>
              <a:defRPr/>
            </a:pPr>
            <a:r>
              <a:rPr lang="et-EE" sz="1600" u="none" dirty="0"/>
              <a:t>HIVi ja seksuaalsel teel levivate infektsioonide osakond</a:t>
            </a:r>
          </a:p>
        </p:txBody>
      </p:sp>
      <p:sp>
        <p:nvSpPr>
          <p:cNvPr id="1027" name="Rectangle 5"/>
          <p:cNvSpPr>
            <a:spLocks noChangeArrowheads="1"/>
          </p:cNvSpPr>
          <p:nvPr/>
        </p:nvSpPr>
        <p:spPr bwMode="auto">
          <a:xfrm>
            <a:off x="4" y="1295400"/>
            <a:ext cx="914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a:p>
        </p:txBody>
      </p:sp>
      <p:sp>
        <p:nvSpPr>
          <p:cNvPr id="1028" name="Oval 6"/>
          <p:cNvSpPr>
            <a:spLocks noChangeArrowheads="1"/>
          </p:cNvSpPr>
          <p:nvPr/>
        </p:nvSpPr>
        <p:spPr bwMode="auto">
          <a:xfrm>
            <a:off x="6227782" y="4868882"/>
            <a:ext cx="765175" cy="3698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a:p>
        </p:txBody>
      </p:sp>
      <p:sp>
        <p:nvSpPr>
          <p:cNvPr id="1029" name="Rectangle 7"/>
          <p:cNvSpPr>
            <a:spLocks noGrp="1" noChangeArrowheads="1"/>
          </p:cNvSpPr>
          <p:nvPr>
            <p:ph type="title"/>
          </p:nvPr>
        </p:nvSpPr>
        <p:spPr bwMode="auto">
          <a:xfrm>
            <a:off x="395288" y="260369"/>
            <a:ext cx="8280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GB" altLang="en-US"/>
              <a:t>Click to edit Master title style</a:t>
            </a:r>
          </a:p>
        </p:txBody>
      </p:sp>
      <p:sp>
        <p:nvSpPr>
          <p:cNvPr id="1030" name="Rectangle 8"/>
          <p:cNvSpPr>
            <a:spLocks noGrp="1" noChangeArrowheads="1"/>
          </p:cNvSpPr>
          <p:nvPr>
            <p:ph type="body" idx="1"/>
          </p:nvPr>
        </p:nvSpPr>
        <p:spPr bwMode="auto">
          <a:xfrm>
            <a:off x="492144" y="1439863"/>
            <a:ext cx="81835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a:p>
            <a:pPr lvl="0"/>
            <a:endParaRPr lang="en-GB" altLang="en-US"/>
          </a:p>
        </p:txBody>
      </p:sp>
      <p:sp>
        <p:nvSpPr>
          <p:cNvPr id="1031" name="Text Box 9"/>
          <p:cNvSpPr txBox="1">
            <a:spLocks noChangeArrowheads="1"/>
          </p:cNvSpPr>
          <p:nvPr/>
        </p:nvSpPr>
        <p:spPr bwMode="auto">
          <a:xfrm>
            <a:off x="408001" y="6405563"/>
            <a:ext cx="1392237" cy="308028"/>
          </a:xfrm>
          <a:prstGeom prst="rect">
            <a:avLst/>
          </a:prstGeom>
          <a:noFill/>
          <a:ln>
            <a:noFill/>
          </a:ln>
          <a:extLst/>
        </p:spPr>
        <p:txBody>
          <a:bodyPr lIns="91238" tIns="45619" rIns="91238" bIns="45619">
            <a:spAutoFit/>
          </a:bodyPr>
          <a:lstStyle>
            <a:lvl1pPr eaLnBrk="0" hangingPunct="0">
              <a:defRPr sz="2000" b="1" u="sng">
                <a:solidFill>
                  <a:srgbClr val="000000"/>
                </a:solidFill>
                <a:latin typeface="Gill Sans MT" pitchFamily="34" charset="0"/>
              </a:defRPr>
            </a:lvl1pPr>
            <a:lvl2pPr marL="742950" indent="-285750" eaLnBrk="0" hangingPunct="0">
              <a:defRPr sz="2000" b="1" u="sng">
                <a:solidFill>
                  <a:srgbClr val="000000"/>
                </a:solidFill>
                <a:latin typeface="Gill Sans MT" pitchFamily="34" charset="0"/>
              </a:defRPr>
            </a:lvl2pPr>
            <a:lvl3pPr marL="1143000" indent="-228600" eaLnBrk="0" hangingPunct="0">
              <a:defRPr sz="2000" b="1" u="sng">
                <a:solidFill>
                  <a:srgbClr val="000000"/>
                </a:solidFill>
                <a:latin typeface="Gill Sans MT" pitchFamily="34" charset="0"/>
              </a:defRPr>
            </a:lvl3pPr>
            <a:lvl4pPr marL="1600200" indent="-228600" eaLnBrk="0" hangingPunct="0">
              <a:defRPr sz="2000" b="1" u="sng">
                <a:solidFill>
                  <a:srgbClr val="000000"/>
                </a:solidFill>
                <a:latin typeface="Gill Sans MT" pitchFamily="34" charset="0"/>
              </a:defRPr>
            </a:lvl4pPr>
            <a:lvl5pPr marL="2057400" indent="-228600" eaLnBrk="0" hangingPunct="0">
              <a:defRPr sz="2000" b="1" u="sng">
                <a:solidFill>
                  <a:srgbClr val="000000"/>
                </a:solidFill>
                <a:latin typeface="Gill Sans MT" pitchFamily="34" charset="0"/>
              </a:defRPr>
            </a:lvl5pPr>
            <a:lvl6pPr marL="2514600" indent="-228600" eaLnBrk="0" fontAlgn="base" hangingPunct="0">
              <a:spcBef>
                <a:spcPct val="0"/>
              </a:spcBef>
              <a:spcAft>
                <a:spcPct val="0"/>
              </a:spcAft>
              <a:defRPr sz="2000" b="1" u="sng">
                <a:solidFill>
                  <a:srgbClr val="000000"/>
                </a:solidFill>
                <a:latin typeface="Gill Sans MT" pitchFamily="34" charset="0"/>
              </a:defRPr>
            </a:lvl6pPr>
            <a:lvl7pPr marL="2971800" indent="-228600" eaLnBrk="0" fontAlgn="base" hangingPunct="0">
              <a:spcBef>
                <a:spcPct val="0"/>
              </a:spcBef>
              <a:spcAft>
                <a:spcPct val="0"/>
              </a:spcAft>
              <a:defRPr sz="2000" b="1" u="sng">
                <a:solidFill>
                  <a:srgbClr val="000000"/>
                </a:solidFill>
                <a:latin typeface="Gill Sans MT" pitchFamily="34" charset="0"/>
              </a:defRPr>
            </a:lvl7pPr>
            <a:lvl8pPr marL="3429000" indent="-228600" eaLnBrk="0" fontAlgn="base" hangingPunct="0">
              <a:spcBef>
                <a:spcPct val="0"/>
              </a:spcBef>
              <a:spcAft>
                <a:spcPct val="0"/>
              </a:spcAft>
              <a:defRPr sz="2000" b="1" u="sng">
                <a:solidFill>
                  <a:srgbClr val="000000"/>
                </a:solidFill>
                <a:latin typeface="Gill Sans MT" pitchFamily="34" charset="0"/>
              </a:defRPr>
            </a:lvl8pPr>
            <a:lvl9pPr marL="3886200" indent="-228600" eaLnBrk="0" fontAlgn="base" hangingPunct="0">
              <a:spcBef>
                <a:spcPct val="0"/>
              </a:spcBef>
              <a:spcAft>
                <a:spcPct val="0"/>
              </a:spcAft>
              <a:defRPr sz="2000" b="1" u="sng">
                <a:solidFill>
                  <a:srgbClr val="000000"/>
                </a:solidFill>
                <a:latin typeface="Gill Sans MT" pitchFamily="34" charset="0"/>
              </a:defRPr>
            </a:lvl9pPr>
          </a:lstStyle>
          <a:p>
            <a:pPr fontAlgn="base">
              <a:spcBef>
                <a:spcPct val="0"/>
              </a:spcBef>
              <a:spcAft>
                <a:spcPct val="0"/>
              </a:spcAft>
              <a:defRPr/>
            </a:pPr>
            <a:r>
              <a:rPr lang="et-EE"/>
              <a:t> </a:t>
            </a:r>
          </a:p>
        </p:txBody>
      </p:sp>
      <p:pic>
        <p:nvPicPr>
          <p:cNvPr id="1032" name="Picture 12" descr="mmmmmmm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16917" y="6105544"/>
            <a:ext cx="8270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descr="Line"/>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4025" y="6237291"/>
            <a:ext cx="7862888"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40670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Lst>
  <p:transition/>
  <p:hf hdr="0" ftr="0" dt="0"/>
  <p:txStyles>
    <p:titleStyle>
      <a:lvl1pPr algn="ctr" defTabSz="760309" rtl="0" eaLnBrk="0" fontAlgn="base" hangingPunct="0">
        <a:spcBef>
          <a:spcPct val="0"/>
        </a:spcBef>
        <a:spcAft>
          <a:spcPct val="0"/>
        </a:spcAft>
        <a:defRPr sz="3600" b="1">
          <a:solidFill>
            <a:schemeClr val="accent2"/>
          </a:solidFill>
          <a:latin typeface="+mj-lt"/>
          <a:ea typeface="ＭＳ Ｐゴシック" charset="0"/>
          <a:cs typeface="ＭＳ Ｐゴシック" charset="0"/>
        </a:defRPr>
      </a:lvl1pPr>
      <a:lvl2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2pPr>
      <a:lvl3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3pPr>
      <a:lvl4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4pPr>
      <a:lvl5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5pPr>
      <a:lvl6pPr marL="456188" algn="ctr" defTabSz="760309" rtl="0" eaLnBrk="0" fontAlgn="base" hangingPunct="0">
        <a:spcBef>
          <a:spcPct val="0"/>
        </a:spcBef>
        <a:spcAft>
          <a:spcPct val="0"/>
        </a:spcAft>
        <a:defRPr sz="3600" b="1">
          <a:solidFill>
            <a:schemeClr val="accent2"/>
          </a:solidFill>
          <a:latin typeface="Arial" charset="0"/>
        </a:defRPr>
      </a:lvl6pPr>
      <a:lvl7pPr marL="912370" algn="ctr" defTabSz="760309" rtl="0" eaLnBrk="0" fontAlgn="base" hangingPunct="0">
        <a:spcBef>
          <a:spcPct val="0"/>
        </a:spcBef>
        <a:spcAft>
          <a:spcPct val="0"/>
        </a:spcAft>
        <a:defRPr sz="3600" b="1">
          <a:solidFill>
            <a:schemeClr val="accent2"/>
          </a:solidFill>
          <a:latin typeface="Arial" charset="0"/>
        </a:defRPr>
      </a:lvl7pPr>
      <a:lvl8pPr marL="1368557" algn="ctr" defTabSz="760309" rtl="0" eaLnBrk="0" fontAlgn="base" hangingPunct="0">
        <a:spcBef>
          <a:spcPct val="0"/>
        </a:spcBef>
        <a:spcAft>
          <a:spcPct val="0"/>
        </a:spcAft>
        <a:defRPr sz="3600" b="1">
          <a:solidFill>
            <a:schemeClr val="accent2"/>
          </a:solidFill>
          <a:latin typeface="Arial" charset="0"/>
        </a:defRPr>
      </a:lvl8pPr>
      <a:lvl9pPr marL="1824741" algn="ctr" defTabSz="760309" rtl="0" eaLnBrk="0" fontAlgn="base" hangingPunct="0">
        <a:spcBef>
          <a:spcPct val="0"/>
        </a:spcBef>
        <a:spcAft>
          <a:spcPct val="0"/>
        </a:spcAft>
        <a:defRPr sz="3600" b="1">
          <a:solidFill>
            <a:schemeClr val="accent2"/>
          </a:solidFill>
          <a:latin typeface="Arial" charset="0"/>
        </a:defRPr>
      </a:lvl9pPr>
    </p:titleStyle>
    <p:bodyStyle>
      <a:lvl1pPr marL="342139" indent="-342139" algn="l" defTabSz="760309" rtl="0" eaLnBrk="0" fontAlgn="base" hangingPunct="0">
        <a:spcBef>
          <a:spcPct val="20000"/>
        </a:spcBef>
        <a:spcAft>
          <a:spcPct val="0"/>
        </a:spcAft>
        <a:buFont typeface="Wingdings" pitchFamily="2" charset="2"/>
        <a:buChar char="Ø"/>
        <a:defRPr sz="2400" b="1">
          <a:solidFill>
            <a:schemeClr val="tx1"/>
          </a:solidFill>
          <a:latin typeface="+mn-lt"/>
          <a:ea typeface="ＭＳ Ｐゴシック" charset="0"/>
          <a:cs typeface="ＭＳ Ｐゴシック" charset="0"/>
        </a:defRPr>
      </a:lvl1pPr>
      <a:lvl2pPr marL="741299" indent="-285114" algn="l" defTabSz="760309" rtl="0" eaLnBrk="0" fontAlgn="base" hangingPunct="0">
        <a:spcBef>
          <a:spcPct val="20000"/>
        </a:spcBef>
        <a:spcAft>
          <a:spcPct val="0"/>
        </a:spcAft>
        <a:buChar char="•"/>
        <a:defRPr sz="2400">
          <a:solidFill>
            <a:schemeClr val="tx1"/>
          </a:solidFill>
          <a:latin typeface="+mn-lt"/>
          <a:ea typeface="ＭＳ Ｐゴシック" charset="0"/>
        </a:defRPr>
      </a:lvl2pPr>
      <a:lvl3pPr marL="1140463" indent="-228098" algn="l" defTabSz="760309" rtl="0" eaLnBrk="0" fontAlgn="base" hangingPunct="0">
        <a:spcBef>
          <a:spcPct val="20000"/>
        </a:spcBef>
        <a:spcAft>
          <a:spcPct val="0"/>
        </a:spcAft>
        <a:buChar char="–"/>
        <a:defRPr sz="2400">
          <a:solidFill>
            <a:schemeClr val="tx1"/>
          </a:solidFill>
          <a:latin typeface="+mn-lt"/>
          <a:ea typeface="ＭＳ Ｐゴシック" charset="0"/>
        </a:defRPr>
      </a:lvl3pPr>
      <a:lvl4pPr marL="1596650" indent="-228098" algn="l" defTabSz="760309" rtl="0" eaLnBrk="0" fontAlgn="base" hangingPunct="0">
        <a:spcBef>
          <a:spcPct val="20000"/>
        </a:spcBef>
        <a:spcAft>
          <a:spcPct val="0"/>
        </a:spcAft>
        <a:buBlip>
          <a:blip r:embed="rId16"/>
        </a:buBlip>
        <a:defRPr sz="2400">
          <a:solidFill>
            <a:schemeClr val="tx1"/>
          </a:solidFill>
          <a:latin typeface="+mn-lt"/>
          <a:ea typeface="ＭＳ Ｐゴシック" charset="0"/>
        </a:defRPr>
      </a:lvl4pPr>
      <a:lvl5pPr marL="2052833" indent="-228098" algn="l" defTabSz="760309" rtl="0" eaLnBrk="0" fontAlgn="base" hangingPunct="0">
        <a:spcBef>
          <a:spcPct val="20000"/>
        </a:spcBef>
        <a:spcAft>
          <a:spcPct val="0"/>
        </a:spcAft>
        <a:buBlip>
          <a:blip r:embed="rId16"/>
        </a:buBlip>
        <a:defRPr sz="2400">
          <a:solidFill>
            <a:schemeClr val="tx1"/>
          </a:solidFill>
          <a:latin typeface="+mn-lt"/>
          <a:ea typeface="ＭＳ Ｐゴシック" charset="0"/>
        </a:defRPr>
      </a:lvl5pPr>
      <a:lvl6pPr marL="2509020" indent="-228098" algn="l" defTabSz="760309" rtl="0" eaLnBrk="0" fontAlgn="base" hangingPunct="0">
        <a:spcBef>
          <a:spcPct val="20000"/>
        </a:spcBef>
        <a:spcAft>
          <a:spcPct val="0"/>
        </a:spcAft>
        <a:buBlip>
          <a:blip r:embed="rId16"/>
        </a:buBlip>
        <a:defRPr sz="2400">
          <a:solidFill>
            <a:schemeClr val="tx1"/>
          </a:solidFill>
          <a:latin typeface="+mn-lt"/>
        </a:defRPr>
      </a:lvl6pPr>
      <a:lvl7pPr marL="2965206" indent="-228098" algn="l" defTabSz="760309" rtl="0" eaLnBrk="0" fontAlgn="base" hangingPunct="0">
        <a:spcBef>
          <a:spcPct val="20000"/>
        </a:spcBef>
        <a:spcAft>
          <a:spcPct val="0"/>
        </a:spcAft>
        <a:buBlip>
          <a:blip r:embed="rId16"/>
        </a:buBlip>
        <a:defRPr sz="2400">
          <a:solidFill>
            <a:schemeClr val="tx1"/>
          </a:solidFill>
          <a:latin typeface="+mn-lt"/>
        </a:defRPr>
      </a:lvl7pPr>
      <a:lvl8pPr marL="3421391" indent="-228098" algn="l" defTabSz="760309" rtl="0" eaLnBrk="0" fontAlgn="base" hangingPunct="0">
        <a:spcBef>
          <a:spcPct val="20000"/>
        </a:spcBef>
        <a:spcAft>
          <a:spcPct val="0"/>
        </a:spcAft>
        <a:buBlip>
          <a:blip r:embed="rId16"/>
        </a:buBlip>
        <a:defRPr sz="2400">
          <a:solidFill>
            <a:schemeClr val="tx1"/>
          </a:solidFill>
          <a:latin typeface="+mn-lt"/>
        </a:defRPr>
      </a:lvl8pPr>
      <a:lvl9pPr marL="3877573" indent="-228098" algn="l" defTabSz="760309" rtl="0" eaLnBrk="0" fontAlgn="base" hangingPunct="0">
        <a:spcBef>
          <a:spcPct val="20000"/>
        </a:spcBef>
        <a:spcAft>
          <a:spcPct val="0"/>
        </a:spcAft>
        <a:buBlip>
          <a:blip r:embed="rId16"/>
        </a:buBlip>
        <a:defRPr sz="2400">
          <a:solidFill>
            <a:schemeClr val="tx1"/>
          </a:solidFill>
          <a:latin typeface="+mn-lt"/>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8594" name="Picture 2" descr="Presentation_Template_Innerpage_new"/>
          <p:cNvPicPr>
            <a:picLocks noChangeAspect="1" noChangeArrowheads="1"/>
          </p:cNvPicPr>
          <p:nvPr/>
        </p:nvPicPr>
        <p:blipFill>
          <a:blip r:embed="rId10" cstate="print"/>
          <a:srcRect t="45416"/>
          <a:stretch>
            <a:fillRect/>
          </a:stretch>
        </p:blipFill>
        <p:spPr bwMode="auto">
          <a:xfrm>
            <a:off x="0" y="3114675"/>
            <a:ext cx="9144000" cy="3743325"/>
          </a:xfrm>
          <a:prstGeom prst="rect">
            <a:avLst/>
          </a:prstGeom>
          <a:noFill/>
        </p:spPr>
      </p:pic>
      <p:sp>
        <p:nvSpPr>
          <p:cNvPr id="878596" name="Rectangle 4"/>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878597" name="Rectangle 5"/>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p:txBody>
      </p:sp>
      <p:sp>
        <p:nvSpPr>
          <p:cNvPr id="878598" name="Rectangle 6"/>
          <p:cNvSpPr>
            <a:spLocks noGrp="1" noChangeArrowheads="1"/>
          </p:cNvSpPr>
          <p:nvPr>
            <p:ph type="sldNum" sz="quarter" idx="4"/>
          </p:nvPr>
        </p:nvSpPr>
        <p:spPr bwMode="auto">
          <a:xfrm>
            <a:off x="8582025" y="6564313"/>
            <a:ext cx="461963" cy="2841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defRPr sz="1200">
                <a:solidFill>
                  <a:schemeClr val="bg1"/>
                </a:solidFill>
              </a:defRPr>
            </a:lvl1pPr>
          </a:lstStyle>
          <a:p>
            <a:pPr defTabSz="914400" fontAlgn="base">
              <a:spcBef>
                <a:spcPct val="0"/>
              </a:spcBef>
              <a:spcAft>
                <a:spcPct val="0"/>
              </a:spcAft>
            </a:pPr>
            <a:fld id="{648312F0-C64C-41B3-85DE-E0FD688DE493}" type="slidenum">
              <a:rPr lang="en-GB">
                <a:solidFill>
                  <a:srgbClr val="FFFFFF"/>
                </a:solidFill>
              </a:rPr>
              <a:pPr defTabSz="914400" fontAlgn="base">
                <a:spcBef>
                  <a:spcPct val="0"/>
                </a:spcBef>
                <a:spcAft>
                  <a:spcPct val="0"/>
                </a:spcAft>
              </a:pPr>
              <a:t>‹nr.›</a:t>
            </a:fld>
            <a:endParaRPr lang="en-GB" dirty="0">
              <a:solidFill>
                <a:srgbClr val="FFFFFF"/>
              </a:solidFill>
            </a:endParaRPr>
          </a:p>
        </p:txBody>
      </p:sp>
      <p:grpSp>
        <p:nvGrpSpPr>
          <p:cNvPr id="10" name="Group 9"/>
          <p:cNvGrpSpPr/>
          <p:nvPr userDrawn="1"/>
        </p:nvGrpSpPr>
        <p:grpSpPr>
          <a:xfrm>
            <a:off x="7471479" y="229144"/>
            <a:ext cx="1474059" cy="459051"/>
            <a:chOff x="5130570" y="323655"/>
            <a:chExt cx="3926637" cy="1136650"/>
          </a:xfrm>
        </p:grpSpPr>
        <p:pic>
          <p:nvPicPr>
            <p:cNvPr id="11" name="Picture 12"/>
            <p:cNvPicPr>
              <a:picLocks noChangeArrowheads="1"/>
            </p:cNvPicPr>
            <p:nvPr userDrawn="1"/>
          </p:nvPicPr>
          <p:blipFill>
            <a:blip r:embed="rId11"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2" name="Picture 11" descr="EURO-WHO.png"/>
            <p:cNvPicPr>
              <a:picLocks noChangeAspect="1"/>
            </p:cNvPicPr>
            <p:nvPr userDrawn="1"/>
          </p:nvPicPr>
          <p:blipFill>
            <a:blip r:embed="rId12"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2926003201"/>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Lst>
  <p:hf hdr="0" ftr="0" dt="0"/>
  <p:txStyles>
    <p:titleStyle>
      <a:lvl1pPr algn="l" rtl="0" fontAlgn="base">
        <a:lnSpc>
          <a:spcPct val="90000"/>
        </a:lnSpc>
        <a:spcBef>
          <a:spcPct val="0"/>
        </a:spcBef>
        <a:spcAft>
          <a:spcPct val="0"/>
        </a:spcAft>
        <a:defRPr sz="2800" b="1">
          <a:solidFill>
            <a:srgbClr val="333333"/>
          </a:solidFill>
          <a:latin typeface="+mj-lt"/>
          <a:ea typeface="+mj-ea"/>
          <a:cs typeface="+mj-cs"/>
        </a:defRPr>
      </a:lvl1pPr>
      <a:lvl2pPr algn="l" rtl="0" fontAlgn="base">
        <a:lnSpc>
          <a:spcPct val="90000"/>
        </a:lnSpc>
        <a:spcBef>
          <a:spcPct val="0"/>
        </a:spcBef>
        <a:spcAft>
          <a:spcPct val="0"/>
        </a:spcAft>
        <a:defRPr sz="2800" b="1">
          <a:solidFill>
            <a:srgbClr val="333333"/>
          </a:solidFill>
          <a:latin typeface="Tahoma" pitchFamily="34" charset="0"/>
        </a:defRPr>
      </a:lvl2pPr>
      <a:lvl3pPr algn="l" rtl="0" fontAlgn="base">
        <a:lnSpc>
          <a:spcPct val="90000"/>
        </a:lnSpc>
        <a:spcBef>
          <a:spcPct val="0"/>
        </a:spcBef>
        <a:spcAft>
          <a:spcPct val="0"/>
        </a:spcAft>
        <a:defRPr sz="2800" b="1">
          <a:solidFill>
            <a:srgbClr val="333333"/>
          </a:solidFill>
          <a:latin typeface="Tahoma" pitchFamily="34" charset="0"/>
        </a:defRPr>
      </a:lvl3pPr>
      <a:lvl4pPr algn="l" rtl="0" fontAlgn="base">
        <a:lnSpc>
          <a:spcPct val="90000"/>
        </a:lnSpc>
        <a:spcBef>
          <a:spcPct val="0"/>
        </a:spcBef>
        <a:spcAft>
          <a:spcPct val="0"/>
        </a:spcAft>
        <a:defRPr sz="2800" b="1">
          <a:solidFill>
            <a:srgbClr val="333333"/>
          </a:solidFill>
          <a:latin typeface="Tahoma" pitchFamily="34" charset="0"/>
        </a:defRPr>
      </a:lvl4pPr>
      <a:lvl5pPr algn="l" rtl="0" fontAlgn="base">
        <a:lnSpc>
          <a:spcPct val="90000"/>
        </a:lnSpc>
        <a:spcBef>
          <a:spcPct val="0"/>
        </a:spcBef>
        <a:spcAft>
          <a:spcPct val="0"/>
        </a:spcAft>
        <a:defRPr sz="2800" b="1">
          <a:solidFill>
            <a:srgbClr val="333333"/>
          </a:solidFill>
          <a:latin typeface="Tahoma" pitchFamily="34" charset="0"/>
        </a:defRPr>
      </a:lvl5pPr>
      <a:lvl6pPr marL="457200" algn="l" rtl="0" fontAlgn="base">
        <a:lnSpc>
          <a:spcPct val="90000"/>
        </a:lnSpc>
        <a:spcBef>
          <a:spcPct val="0"/>
        </a:spcBef>
        <a:spcAft>
          <a:spcPct val="0"/>
        </a:spcAft>
        <a:defRPr sz="2800" b="1">
          <a:solidFill>
            <a:srgbClr val="333333"/>
          </a:solidFill>
          <a:latin typeface="Tahoma" pitchFamily="34" charset="0"/>
        </a:defRPr>
      </a:lvl6pPr>
      <a:lvl7pPr marL="914400" algn="l" rtl="0" fontAlgn="base">
        <a:lnSpc>
          <a:spcPct val="90000"/>
        </a:lnSpc>
        <a:spcBef>
          <a:spcPct val="0"/>
        </a:spcBef>
        <a:spcAft>
          <a:spcPct val="0"/>
        </a:spcAft>
        <a:defRPr sz="2800" b="1">
          <a:solidFill>
            <a:srgbClr val="333333"/>
          </a:solidFill>
          <a:latin typeface="Tahoma" pitchFamily="34" charset="0"/>
        </a:defRPr>
      </a:lvl7pPr>
      <a:lvl8pPr marL="1371600" algn="l" rtl="0" fontAlgn="base">
        <a:lnSpc>
          <a:spcPct val="90000"/>
        </a:lnSpc>
        <a:spcBef>
          <a:spcPct val="0"/>
        </a:spcBef>
        <a:spcAft>
          <a:spcPct val="0"/>
        </a:spcAft>
        <a:defRPr sz="2800" b="1">
          <a:solidFill>
            <a:srgbClr val="333333"/>
          </a:solidFill>
          <a:latin typeface="Tahoma" pitchFamily="34" charset="0"/>
        </a:defRPr>
      </a:lvl8pPr>
      <a:lvl9pPr marL="1828800" algn="l" rtl="0" fontAlgn="base">
        <a:lnSpc>
          <a:spcPct val="90000"/>
        </a:lnSpc>
        <a:spcBef>
          <a:spcPct val="0"/>
        </a:spcBef>
        <a:spcAft>
          <a:spcPct val="0"/>
        </a:spcAft>
        <a:defRPr sz="2800" b="1">
          <a:solidFill>
            <a:srgbClr val="333333"/>
          </a:solidFill>
          <a:latin typeface="Tahoma" pitchFamily="34" charset="0"/>
        </a:defRPr>
      </a:lvl9pPr>
    </p:titleStyle>
    <p:bodyStyle>
      <a:lvl1pPr marL="269875" indent="-269875" algn="l" rtl="0" fontAlgn="base">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fontAlgn="base">
        <a:lnSpc>
          <a:spcPct val="90000"/>
        </a:lnSpc>
        <a:spcBef>
          <a:spcPct val="0"/>
        </a:spcBef>
        <a:spcAft>
          <a:spcPct val="25000"/>
        </a:spcAft>
        <a:buChar char="–"/>
        <a:defRPr sz="2400">
          <a:solidFill>
            <a:schemeClr val="tx1"/>
          </a:solidFill>
          <a:latin typeface="+mn-lt"/>
        </a:defRPr>
      </a:lvl2pPr>
      <a:lvl3pPr marL="1150938" indent="-228600" algn="l" rtl="0" fontAlgn="base">
        <a:spcBef>
          <a:spcPct val="20000"/>
        </a:spcBef>
        <a:spcAft>
          <a:spcPct val="0"/>
        </a:spcAft>
        <a:defRPr>
          <a:solidFill>
            <a:schemeClr val="tx1"/>
          </a:solidFill>
          <a:latin typeface="+mn-lt"/>
        </a:defRPr>
      </a:lvl3pPr>
      <a:lvl4pPr marL="1600200" indent="-228600" algn="l" rtl="0" fontAlgn="base">
        <a:spcBef>
          <a:spcPct val="20000"/>
        </a:spcBef>
        <a:spcAft>
          <a:spcPct val="0"/>
        </a:spcAft>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25"/>
            <a:ext cx="8229600" cy="4525963"/>
          </a:xfrm>
          <a:prstGeom prst="rect">
            <a:avLst/>
          </a:prstGeom>
        </p:spPr>
        <p:txBody>
          <a:bodyPr vert="horz" lIns="91238" tIns="45619" rIns="91238" bIns="456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65"/>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65"/>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p>
        </p:txBody>
      </p:sp>
      <p:pic>
        <p:nvPicPr>
          <p:cNvPr id="7" name="Picture 3" descr="E:\Work\1___CPH_HIV\HiE\1. OptTEST start\text for optest\Logo\Optest full_cropped.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61876" cy="50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070589"/>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256" r:id="rId12"/>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8001000" cy="1066800"/>
          </a:xfrm>
          <a:prstGeom prst="rect">
            <a:avLst/>
          </a:prstGeom>
          <a:solidFill>
            <a:srgbClr val="950062"/>
          </a:solidFill>
          <a:ln/>
          <a:effectLst/>
        </p:spPr>
        <p:style>
          <a:lnRef idx="1">
            <a:schemeClr val="accent1"/>
          </a:lnRef>
          <a:fillRef idx="3">
            <a:schemeClr val="accent1"/>
          </a:fillRef>
          <a:effectRef idx="2">
            <a:schemeClr val="accent1"/>
          </a:effectRef>
          <a:fontRef idx="minor">
            <a:schemeClr val="lt1"/>
          </a:fontRef>
        </p:style>
      </p:sp>
      <p:sp>
        <p:nvSpPr>
          <p:cNvPr id="1027" name="Rectangle 2"/>
          <p:cNvSpPr>
            <a:spLocks noGrp="1" noChangeArrowheads="1"/>
          </p:cNvSpPr>
          <p:nvPr>
            <p:ph type="title"/>
          </p:nvPr>
        </p:nvSpPr>
        <p:spPr bwMode="auto">
          <a:xfrm>
            <a:off x="0" y="12"/>
            <a:ext cx="8001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p:cNvSpPr>
            <a:spLocks noGrp="1" noChangeArrowheads="1"/>
          </p:cNvSpPr>
          <p:nvPr>
            <p:ph type="body" idx="1"/>
          </p:nvPr>
        </p:nvSpPr>
        <p:spPr bwMode="auto">
          <a:xfrm>
            <a:off x="285750" y="1357313"/>
            <a:ext cx="82296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9" name="Picture 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027989" y="228631"/>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mfshlogo+"/>
          <p:cNvPicPr preferRelativeResize="0">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848600" y="58674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8" name="Rectangle 8"/>
          <p:cNvSpPr>
            <a:spLocks noGrp="1" noChangeArrowheads="1"/>
          </p:cNvSpPr>
          <p:nvPr>
            <p:ph type="sldNum" sz="quarter" idx="4"/>
          </p:nvPr>
        </p:nvSpPr>
        <p:spPr bwMode="auto">
          <a:xfrm>
            <a:off x="1" y="6524656"/>
            <a:ext cx="539750" cy="333375"/>
          </a:xfrm>
          <a:prstGeom prst="rect">
            <a:avLst/>
          </a:prstGeom>
          <a:noFill/>
          <a:ln w="9525">
            <a:noFill/>
            <a:miter lim="800000"/>
            <a:headEnd/>
            <a:tailEnd/>
          </a:ln>
          <a:effectLst/>
        </p:spPr>
        <p:txBody>
          <a:bodyPr vert="horz" wrap="square" lIns="91238" tIns="45619" rIns="91238" bIns="45619" numCol="1" anchor="t" anchorCtr="0" compatLnSpc="1">
            <a:prstTxWarp prst="textNoShape">
              <a:avLst/>
            </a:prstTxWarp>
          </a:bodyPr>
          <a:lstStyle>
            <a:lvl1pPr algn="r">
              <a:defRPr sz="1400">
                <a:latin typeface="Arial" charset="0"/>
                <a:ea typeface="+mn-ea"/>
                <a:cs typeface="Arial" charset="0"/>
              </a:defRPr>
            </a:lvl1pPr>
          </a:lstStyle>
          <a:p>
            <a:pPr fontAlgn="base">
              <a:spcBef>
                <a:spcPct val="0"/>
              </a:spcBef>
              <a:spcAft>
                <a:spcPct val="0"/>
              </a:spcAft>
              <a:defRPr/>
            </a:pPr>
            <a:fld id="{44CC7189-4D07-4BDB-9860-E959BCC86FD9}" type="slidenum">
              <a:rPr lang="en-GB">
                <a:solidFill>
                  <a:srgbClr val="000000"/>
                </a:solidFill>
              </a:rPr>
              <a:pPr fontAlgn="base">
                <a:spcBef>
                  <a:spcPct val="0"/>
                </a:spcBef>
                <a:spcAft>
                  <a:spcPct val="0"/>
                </a:spcAft>
                <a:defRPr/>
              </a:pPr>
              <a:t>‹nr.›</a:t>
            </a:fld>
            <a:endParaRPr lang="en-GB" dirty="0">
              <a:solidFill>
                <a:srgbClr val="000000"/>
              </a:solidFill>
            </a:endParaRPr>
          </a:p>
        </p:txBody>
      </p:sp>
    </p:spTree>
    <p:extLst>
      <p:ext uri="{BB962C8B-B14F-4D97-AF65-F5344CB8AC3E}">
        <p14:creationId xmlns:p14="http://schemas.microsoft.com/office/powerpoint/2010/main" val="929223745"/>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 id="2147484127" r:id="rId16"/>
  </p:sldLayoutIdLst>
  <p:hf hdr="0" ftr="0" dt="0"/>
  <p:txStyles>
    <p:titleStyle>
      <a:lvl1pPr algn="l" rtl="0" eaLnBrk="1" fontAlgn="base" hangingPunct="1">
        <a:spcBef>
          <a:spcPct val="0"/>
        </a:spcBef>
        <a:spcAft>
          <a:spcPct val="0"/>
        </a:spcAft>
        <a:defRPr sz="4400" b="1">
          <a:solidFill>
            <a:schemeClr val="bg1"/>
          </a:solidFill>
          <a:latin typeface="+mj-lt"/>
          <a:ea typeface="+mj-ea"/>
          <a:cs typeface="+mj-cs"/>
        </a:defRPr>
      </a:lvl1pPr>
      <a:lvl2pPr algn="l" rtl="0" eaLnBrk="1" fontAlgn="base" hangingPunct="1">
        <a:spcBef>
          <a:spcPct val="0"/>
        </a:spcBef>
        <a:spcAft>
          <a:spcPct val="0"/>
        </a:spcAft>
        <a:defRPr sz="4400" b="1">
          <a:solidFill>
            <a:schemeClr val="bg1"/>
          </a:solidFill>
          <a:latin typeface="Helvetica" charset="0"/>
          <a:ea typeface="ＭＳ Ｐゴシック" charset="-128"/>
        </a:defRPr>
      </a:lvl2pPr>
      <a:lvl3pPr algn="l" rtl="0" eaLnBrk="1" fontAlgn="base" hangingPunct="1">
        <a:spcBef>
          <a:spcPct val="0"/>
        </a:spcBef>
        <a:spcAft>
          <a:spcPct val="0"/>
        </a:spcAft>
        <a:defRPr sz="4400" b="1">
          <a:solidFill>
            <a:schemeClr val="bg1"/>
          </a:solidFill>
          <a:latin typeface="Helvetica" charset="0"/>
          <a:ea typeface="ＭＳ Ｐゴシック" charset="-128"/>
        </a:defRPr>
      </a:lvl3pPr>
      <a:lvl4pPr algn="l" rtl="0" eaLnBrk="1" fontAlgn="base" hangingPunct="1">
        <a:spcBef>
          <a:spcPct val="0"/>
        </a:spcBef>
        <a:spcAft>
          <a:spcPct val="0"/>
        </a:spcAft>
        <a:defRPr sz="4400" b="1">
          <a:solidFill>
            <a:schemeClr val="bg1"/>
          </a:solidFill>
          <a:latin typeface="Helvetica" charset="0"/>
          <a:ea typeface="ＭＳ Ｐゴシック" charset="-128"/>
        </a:defRPr>
      </a:lvl4pPr>
      <a:lvl5pPr algn="l" rtl="0" eaLnBrk="1" fontAlgn="base" hangingPunct="1">
        <a:spcBef>
          <a:spcPct val="0"/>
        </a:spcBef>
        <a:spcAft>
          <a:spcPct val="0"/>
        </a:spcAft>
        <a:defRPr sz="4400" b="1">
          <a:solidFill>
            <a:schemeClr val="bg1"/>
          </a:solidFill>
          <a:latin typeface="Helvetica" charset="0"/>
          <a:ea typeface="ＭＳ Ｐゴシック" charset="-128"/>
        </a:defRPr>
      </a:lvl5pPr>
      <a:lvl6pPr marL="456188" algn="l" rtl="0" eaLnBrk="1" fontAlgn="base" hangingPunct="1">
        <a:spcBef>
          <a:spcPct val="0"/>
        </a:spcBef>
        <a:spcAft>
          <a:spcPct val="0"/>
        </a:spcAft>
        <a:defRPr sz="4400">
          <a:solidFill>
            <a:schemeClr val="tx2"/>
          </a:solidFill>
          <a:latin typeface="Helvetica" charset="0"/>
          <a:ea typeface="ＭＳ Ｐゴシック" charset="-128"/>
        </a:defRPr>
      </a:lvl6pPr>
      <a:lvl7pPr marL="912370" algn="l" rtl="0" eaLnBrk="1" fontAlgn="base" hangingPunct="1">
        <a:spcBef>
          <a:spcPct val="0"/>
        </a:spcBef>
        <a:spcAft>
          <a:spcPct val="0"/>
        </a:spcAft>
        <a:defRPr sz="4400">
          <a:solidFill>
            <a:schemeClr val="tx2"/>
          </a:solidFill>
          <a:latin typeface="Helvetica" charset="0"/>
          <a:ea typeface="ＭＳ Ｐゴシック" charset="-128"/>
        </a:defRPr>
      </a:lvl7pPr>
      <a:lvl8pPr marL="1368557" algn="l" rtl="0" eaLnBrk="1" fontAlgn="base" hangingPunct="1">
        <a:spcBef>
          <a:spcPct val="0"/>
        </a:spcBef>
        <a:spcAft>
          <a:spcPct val="0"/>
        </a:spcAft>
        <a:defRPr sz="4400">
          <a:solidFill>
            <a:schemeClr val="tx2"/>
          </a:solidFill>
          <a:latin typeface="Helvetica" charset="0"/>
          <a:ea typeface="ＭＳ Ｐゴシック" charset="-128"/>
        </a:defRPr>
      </a:lvl8pPr>
      <a:lvl9pPr marL="1824741" algn="l" rtl="0" eaLnBrk="1" fontAlgn="base" hangingPunct="1">
        <a:spcBef>
          <a:spcPct val="0"/>
        </a:spcBef>
        <a:spcAft>
          <a:spcPct val="0"/>
        </a:spcAft>
        <a:defRPr sz="4400">
          <a:solidFill>
            <a:schemeClr val="tx2"/>
          </a:solidFill>
          <a:latin typeface="Helvetica" charset="0"/>
          <a:ea typeface="ＭＳ Ｐゴシック" charset="-128"/>
        </a:defRPr>
      </a:lvl9pPr>
    </p:titleStyle>
    <p:bodyStyle>
      <a:lvl1pPr marL="342139" indent="-342139" algn="l" rtl="0" eaLnBrk="1" fontAlgn="base" hangingPunct="1">
        <a:spcBef>
          <a:spcPct val="20000"/>
        </a:spcBef>
        <a:spcAft>
          <a:spcPct val="0"/>
        </a:spcAft>
        <a:buChar char="•"/>
        <a:defRPr sz="3200">
          <a:solidFill>
            <a:schemeClr val="tx1"/>
          </a:solidFill>
          <a:latin typeface="+mn-lt"/>
          <a:ea typeface="+mn-ea"/>
          <a:cs typeface="+mn-cs"/>
        </a:defRPr>
      </a:lvl1pPr>
      <a:lvl2pPr marL="741299" indent="-285114" algn="l" rtl="0" eaLnBrk="1" fontAlgn="base" hangingPunct="1">
        <a:spcBef>
          <a:spcPct val="20000"/>
        </a:spcBef>
        <a:spcAft>
          <a:spcPct val="0"/>
        </a:spcAft>
        <a:buChar char="–"/>
        <a:defRPr sz="2800">
          <a:solidFill>
            <a:schemeClr val="tx1"/>
          </a:solidFill>
          <a:latin typeface="+mn-lt"/>
          <a:ea typeface="+mn-ea"/>
        </a:defRPr>
      </a:lvl2pPr>
      <a:lvl3pPr marL="1140463" indent="-228098" algn="l" rtl="0" eaLnBrk="1" fontAlgn="base" hangingPunct="1">
        <a:spcBef>
          <a:spcPct val="20000"/>
        </a:spcBef>
        <a:spcAft>
          <a:spcPct val="0"/>
        </a:spcAft>
        <a:buChar char="•"/>
        <a:defRPr sz="2400">
          <a:solidFill>
            <a:schemeClr val="tx1"/>
          </a:solidFill>
          <a:latin typeface="+mn-lt"/>
          <a:ea typeface="+mn-ea"/>
        </a:defRPr>
      </a:lvl3pPr>
      <a:lvl4pPr marL="1596650" indent="-228098" algn="l" rtl="0" eaLnBrk="1" fontAlgn="base" hangingPunct="1">
        <a:spcBef>
          <a:spcPct val="20000"/>
        </a:spcBef>
        <a:spcAft>
          <a:spcPct val="0"/>
        </a:spcAft>
        <a:buChar char="–"/>
        <a:defRPr sz="2000">
          <a:solidFill>
            <a:schemeClr val="tx1"/>
          </a:solidFill>
          <a:latin typeface="+mn-lt"/>
          <a:ea typeface="+mn-ea"/>
        </a:defRPr>
      </a:lvl4pPr>
      <a:lvl5pPr marL="2052833" indent="-228098" algn="l" rtl="0" eaLnBrk="1" fontAlgn="base" hangingPunct="1">
        <a:spcBef>
          <a:spcPct val="20000"/>
        </a:spcBef>
        <a:spcAft>
          <a:spcPct val="0"/>
        </a:spcAft>
        <a:buChar char="»"/>
        <a:defRPr sz="2000">
          <a:solidFill>
            <a:schemeClr val="tx1"/>
          </a:solidFill>
          <a:latin typeface="+mn-lt"/>
          <a:ea typeface="+mn-ea"/>
        </a:defRPr>
      </a:lvl5pPr>
      <a:lvl6pPr marL="2509020" indent="-228098" algn="l" rtl="0" eaLnBrk="1" fontAlgn="base" hangingPunct="1">
        <a:spcBef>
          <a:spcPct val="20000"/>
        </a:spcBef>
        <a:spcAft>
          <a:spcPct val="0"/>
        </a:spcAft>
        <a:buChar char="»"/>
        <a:defRPr sz="2000">
          <a:solidFill>
            <a:schemeClr val="tx1"/>
          </a:solidFill>
          <a:latin typeface="+mn-lt"/>
          <a:ea typeface="+mn-ea"/>
        </a:defRPr>
      </a:lvl6pPr>
      <a:lvl7pPr marL="2965206" indent="-228098" algn="l" rtl="0" eaLnBrk="1" fontAlgn="base" hangingPunct="1">
        <a:spcBef>
          <a:spcPct val="20000"/>
        </a:spcBef>
        <a:spcAft>
          <a:spcPct val="0"/>
        </a:spcAft>
        <a:buChar char="»"/>
        <a:defRPr sz="2000">
          <a:solidFill>
            <a:schemeClr val="tx1"/>
          </a:solidFill>
          <a:latin typeface="+mn-lt"/>
          <a:ea typeface="+mn-ea"/>
        </a:defRPr>
      </a:lvl7pPr>
      <a:lvl8pPr marL="3421391" indent="-228098" algn="l" rtl="0" eaLnBrk="1" fontAlgn="base" hangingPunct="1">
        <a:spcBef>
          <a:spcPct val="20000"/>
        </a:spcBef>
        <a:spcAft>
          <a:spcPct val="0"/>
        </a:spcAft>
        <a:buChar char="»"/>
        <a:defRPr sz="2000">
          <a:solidFill>
            <a:schemeClr val="tx1"/>
          </a:solidFill>
          <a:latin typeface="+mn-lt"/>
          <a:ea typeface="+mn-ea"/>
        </a:defRPr>
      </a:lvl8pPr>
      <a:lvl9pPr marL="3877573" indent="-22809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A10DE76A-08D5-4B62-93C9-8FE86DEDB30A}" type="datetime1">
              <a:rPr lang="en-GB" smtClean="0">
                <a:solidFill>
                  <a:prstClr val="black">
                    <a:tint val="75000"/>
                  </a:prstClr>
                </a:solidFill>
              </a:rPr>
              <a:pPr/>
              <a:t>14/07/2017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906224617"/>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180AFD50-15C9-46B9-AC6C-FEF5FE0A2E49}" type="datetime1">
              <a:rPr lang="en-GB" smtClean="0">
                <a:solidFill>
                  <a:prstClr val="black">
                    <a:tint val="75000"/>
                  </a:prstClr>
                </a:solidFill>
              </a:rPr>
              <a:pPr/>
              <a:t>14/07/2017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463229181"/>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F9346367-4657-4931-B2C1-83598E87840B}" type="datetime1">
              <a:rPr lang="en-GB" smtClean="0">
                <a:solidFill>
                  <a:prstClr val="black">
                    <a:tint val="75000"/>
                  </a:prstClr>
                </a:solidFill>
              </a:rPr>
              <a:pPr/>
              <a:t>14/07/2017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085272322"/>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3AE9D183-7B13-4E01-8725-441712131FB3}" type="datetime1">
              <a:rPr lang="en-GB" smtClean="0">
                <a:solidFill>
                  <a:prstClr val="black">
                    <a:tint val="75000"/>
                  </a:prstClr>
                </a:solidFill>
              </a:rPr>
              <a:pPr/>
              <a:t>14/07/2017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843032259"/>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comments" Target="../comments/comment1.xml"/><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42.xml"/><Relationship Id="rId6" Type="http://schemas.openxmlformats.org/officeDocument/2006/relationships/image" Target="../media/image13.jpeg"/><Relationship Id="rId5" Type="http://schemas.openxmlformats.org/officeDocument/2006/relationships/image" Target="../media/image17.png"/><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8.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8.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8.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3.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43.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3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3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38.xml"/><Relationship Id="rId6" Type="http://schemas.openxmlformats.org/officeDocument/2006/relationships/image" Target="../media/image13.jpe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38.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43.xml"/><Relationship Id="rId6" Type="http://schemas.openxmlformats.org/officeDocument/2006/relationships/image" Target="../media/image13.jpeg"/><Relationship Id="rId5" Type="http://schemas.openxmlformats.org/officeDocument/2006/relationships/image" Target="../media/image41.pn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38.xml"/><Relationship Id="rId5" Type="http://schemas.openxmlformats.org/officeDocument/2006/relationships/image" Target="../media/image13.jpe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1.xml"/><Relationship Id="rId1" Type="http://schemas.openxmlformats.org/officeDocument/2006/relationships/slideLayout" Target="../slideLayouts/slideLayout43.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42.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3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3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7.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8.xml"/><Relationship Id="rId5" Type="http://schemas.openxmlformats.org/officeDocument/2006/relationships/image" Target="../media/image13.jpe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0.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4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3.xml"/><Relationship Id="rId1" Type="http://schemas.openxmlformats.org/officeDocument/2006/relationships/slideLayout" Target="../slideLayouts/slideLayout38.xml"/><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4.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42.xml"/><Relationship Id="rId4" Type="http://schemas.openxmlformats.org/officeDocument/2006/relationships/image" Target="../media/image13.jpeg"/></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43.xml"/><Relationship Id="rId4" Type="http://schemas.openxmlformats.org/officeDocument/2006/relationships/comments" Target="../comments/comment3.xml"/></Relationships>
</file>

<file path=ppt/slides/_rels/slide4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8.xml"/><Relationship Id="rId1" Type="http://schemas.openxmlformats.org/officeDocument/2006/relationships/slideLayout" Target="../slideLayouts/slideLayout3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3.jpeg"/><Relationship Id="rId7" Type="http://schemas.openxmlformats.org/officeDocument/2006/relationships/diagramQuickStyle" Target="../diagrams/quickStyle8.xml"/><Relationship Id="rId2" Type="http://schemas.openxmlformats.org/officeDocument/2006/relationships/notesSlide" Target="../notesSlides/notesSlide49.xml"/><Relationship Id="rId1" Type="http://schemas.openxmlformats.org/officeDocument/2006/relationships/slideLayout" Target="../slideLayouts/slideLayout4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50.png"/><Relationship Id="rId9" Type="http://schemas.microsoft.com/office/2007/relationships/diagramDrawing" Target="../diagrams/drawing8.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42.xml"/><Relationship Id="rId5" Type="http://schemas.openxmlformats.org/officeDocument/2006/relationships/image" Target="../media/image17.png"/><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0.xml"/><Relationship Id="rId1" Type="http://schemas.openxmlformats.org/officeDocument/2006/relationships/slideLayout" Target="../slideLayouts/slideLayout3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1.xml"/><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2.xml"/><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3.xml"/><Relationship Id="rId1" Type="http://schemas.openxmlformats.org/officeDocument/2006/relationships/slideLayout" Target="../slideLayouts/slideLayout3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4.xml"/><Relationship Id="rId1" Type="http://schemas.openxmlformats.org/officeDocument/2006/relationships/slideLayout" Target="../slideLayouts/slideLayout42.xml"/><Relationship Id="rId4" Type="http://schemas.openxmlformats.org/officeDocument/2006/relationships/comments" Target="../comments/comment4.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5.xml"/><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6.xml"/><Relationship Id="rId1" Type="http://schemas.openxmlformats.org/officeDocument/2006/relationships/slideLayout" Target="../slideLayouts/slideLayout3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7.xml"/><Relationship Id="rId1" Type="http://schemas.openxmlformats.org/officeDocument/2006/relationships/slideLayout" Target="../slideLayouts/slideLayout3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8.xml"/><Relationship Id="rId1" Type="http://schemas.openxmlformats.org/officeDocument/2006/relationships/slideLayout" Target="../slideLayouts/slideLayout3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9.xml"/><Relationship Id="rId1" Type="http://schemas.openxmlformats.org/officeDocument/2006/relationships/slideLayout" Target="../slideLayouts/slideLayout43.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60.xml"/><Relationship Id="rId1" Type="http://schemas.openxmlformats.org/officeDocument/2006/relationships/slideLayout" Target="../slideLayouts/slideLayout43.xml"/><Relationship Id="rId4" Type="http://schemas.openxmlformats.org/officeDocument/2006/relationships/image" Target="../media/image13.jpeg"/></Relationships>
</file>

<file path=ppt/slides/_rels/slide6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61.xml"/><Relationship Id="rId1" Type="http://schemas.openxmlformats.org/officeDocument/2006/relationships/slideLayout" Target="../slideLayouts/slideLayout43.xml"/><Relationship Id="rId5" Type="http://schemas.openxmlformats.org/officeDocument/2006/relationships/image" Target="../media/image21.jpeg"/><Relationship Id="rId4" Type="http://schemas.openxmlformats.org/officeDocument/2006/relationships/image" Target="../media/image54.jpeg"/></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2.xml"/><Relationship Id="rId1" Type="http://schemas.openxmlformats.org/officeDocument/2006/relationships/slideLayout" Target="../slideLayouts/slideLayout43.xml"/><Relationship Id="rId4" Type="http://schemas.openxmlformats.org/officeDocument/2006/relationships/image" Target="../media/image13.jpeg"/></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3.xml"/><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4.xml"/><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5.xml"/><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6.xml"/><Relationship Id="rId1" Type="http://schemas.openxmlformats.org/officeDocument/2006/relationships/slideLayout" Target="../slideLayouts/slideLayout38.xml"/><Relationship Id="rId5" Type="http://schemas.openxmlformats.org/officeDocument/2006/relationships/comments" Target="../comments/comment5.xml"/><Relationship Id="rId4" Type="http://schemas.openxmlformats.org/officeDocument/2006/relationships/image" Target="../media/image13.jpeg"/></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8.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9.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0.xml"/><Relationship Id="rId1" Type="http://schemas.openxmlformats.org/officeDocument/2006/relationships/slideLayout" Target="../slideLayouts/slideLayout38.xml"/><Relationship Id="rId5" Type="http://schemas.openxmlformats.org/officeDocument/2006/relationships/image" Target="../media/image13.jpeg"/><Relationship Id="rId4" Type="http://schemas.openxmlformats.org/officeDocument/2006/relationships/image" Target="../media/image56.png"/></Relationships>
</file>

<file path=ppt/slides/_rels/slide7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1.xml"/><Relationship Id="rId1" Type="http://schemas.openxmlformats.org/officeDocument/2006/relationships/slideLayout" Target="../slideLayouts/slideLayout38.xml"/><Relationship Id="rId5" Type="http://schemas.openxmlformats.org/officeDocument/2006/relationships/image" Target="../media/image13.jpeg"/><Relationship Id="rId4" Type="http://schemas.openxmlformats.org/officeDocument/2006/relationships/image" Target="../media/image56.png"/></Relationships>
</file>

<file path=ppt/slides/_rels/slide7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2.xml"/><Relationship Id="rId1" Type="http://schemas.openxmlformats.org/officeDocument/2006/relationships/slideLayout" Target="../slideLayouts/slideLayout38.xml"/><Relationship Id="rId6" Type="http://schemas.openxmlformats.org/officeDocument/2006/relationships/diagramColors" Target="../diagrams/colors14.xml"/><Relationship Id="rId5" Type="http://schemas.openxmlformats.org/officeDocument/2006/relationships/diagramQuickStyle" Target="../diagrams/quickStyle14.xml"/><Relationship Id="rId10" Type="http://schemas.openxmlformats.org/officeDocument/2006/relationships/comments" Target="../comments/comment6.xml"/><Relationship Id="rId4" Type="http://schemas.openxmlformats.org/officeDocument/2006/relationships/diagramLayout" Target="../diagrams/layout14.xml"/><Relationship Id="rId9" Type="http://schemas.openxmlformats.org/officeDocument/2006/relationships/image" Target="../media/image13.jpeg"/></Relationships>
</file>

<file path=ppt/slides/_rels/slide7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3.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openxmlformats.org/officeDocument/2006/relationships/comments" Target="../comments/comment2.xml"/><Relationship Id="rId5" Type="http://schemas.openxmlformats.org/officeDocument/2006/relationships/image" Target="../media/image13.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348880"/>
            <a:ext cx="7772400" cy="1470025"/>
          </a:xfrm>
        </p:spPr>
        <p:txBody>
          <a:bodyPr/>
          <a:lstStyle/>
          <a:p>
            <a:r>
              <a:rPr lang="et-EE" dirty="0"/>
              <a:t>HIV-testimine</a:t>
            </a:r>
          </a:p>
        </p:txBody>
      </p:sp>
      <p:sp>
        <p:nvSpPr>
          <p:cNvPr id="3" name="Subtitle 2"/>
          <p:cNvSpPr>
            <a:spLocks noGrp="1"/>
          </p:cNvSpPr>
          <p:nvPr>
            <p:ph type="subTitle" idx="1"/>
          </p:nvPr>
        </p:nvSpPr>
        <p:spPr>
          <a:xfrm>
            <a:off x="2195736" y="5517232"/>
            <a:ext cx="6440760" cy="766936"/>
          </a:xfrm>
        </p:spPr>
        <p:txBody>
          <a:bodyPr/>
          <a:lstStyle/>
          <a:p>
            <a:pPr algn="r"/>
            <a:r>
              <a:rPr lang="et-EE"/>
              <a:t>&lt;Esitleja, kuupäev&gt;</a:t>
            </a:r>
          </a:p>
        </p:txBody>
      </p:sp>
      <p:sp>
        <p:nvSpPr>
          <p:cNvPr id="7" name="Pladsholder til sidefod 3"/>
          <p:cNvSpPr>
            <a:spLocks noGrp="1"/>
          </p:cNvSpPr>
          <p:nvPr>
            <p:ph type="ftr" sz="quarter" idx="11"/>
          </p:nvPr>
        </p:nvSpPr>
        <p:spPr>
          <a:xfrm>
            <a:off x="6876256" y="285676"/>
            <a:ext cx="2088232" cy="911075"/>
          </a:xfrm>
        </p:spPr>
        <p:txBody>
          <a:bodyPr/>
          <a:lstStyle/>
          <a:p>
            <a:pPr algn="l"/>
            <a:r>
              <a:rPr lang="et-EE" b="1" dirty="0">
                <a:solidFill>
                  <a:schemeClr val="tx1"/>
                </a:solidFill>
                <a:latin typeface="Arial" panose="020B0604020202020204" pitchFamily="34" charset="0"/>
              </a:rPr>
              <a:t>Euroopa Liidu 2. terviseprogrammi raames rahastatud</a:t>
            </a:r>
          </a:p>
        </p:txBody>
      </p:sp>
      <p:pic>
        <p:nvPicPr>
          <p:cNvPr id="6"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0954" y="332656"/>
            <a:ext cx="1305302" cy="864096"/>
          </a:xfrm>
          <a:prstGeom prst="rect">
            <a:avLst/>
          </a:prstGeom>
        </p:spPr>
      </p:pic>
      <p:pic>
        <p:nvPicPr>
          <p:cNvPr id="10"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889" y="209549"/>
            <a:ext cx="2830936" cy="112619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94197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0"/>
            <a:ext cx="7488832" cy="980728"/>
          </a:xfrm>
        </p:spPr>
        <p:txBody>
          <a:bodyPr>
            <a:noAutofit/>
          </a:bodyPr>
          <a:lstStyle/>
          <a:p>
            <a:r>
              <a:rPr lang="et-EE" sz="3600" dirty="0"/>
              <a:t>HIVi levimus, 2014 </a:t>
            </a:r>
            <a:r>
              <a:rPr lang="et-EE" sz="3600" dirty="0" smtClean="0"/>
              <a:t>EL/E</a:t>
            </a:r>
            <a:r>
              <a:rPr lang="da-DK" sz="3600" dirty="0" smtClean="0"/>
              <a:t>MP</a:t>
            </a:r>
            <a:endParaRPr lang="et-EE" sz="3600" dirty="0"/>
          </a:p>
        </p:txBody>
      </p:sp>
      <p:pic>
        <p:nvPicPr>
          <p:cNvPr id="3074"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1798638" y="790575"/>
            <a:ext cx="7345362" cy="604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886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fi-FI" sz="2400" dirty="0"/>
              <a:t>Uute HIV juhtude arv </a:t>
            </a:r>
            <a:r>
              <a:rPr lang="fi-FI" sz="2400" dirty="0" smtClean="0"/>
              <a:t>levikutee </a:t>
            </a:r>
            <a:r>
              <a:rPr lang="et-EE" sz="2400" dirty="0" smtClean="0"/>
              <a:t>järgi</a:t>
            </a:r>
            <a:r>
              <a:rPr lang="et-EE" sz="2400" dirty="0"/>
              <a:t>, 2005–2014, </a:t>
            </a:r>
            <a:r>
              <a:rPr dirty="0"/>
              <a:t/>
            </a:r>
            <a:br>
              <a:rPr dirty="0"/>
            </a:br>
            <a:r>
              <a:rPr lang="et-EE" sz="2400" dirty="0"/>
              <a:t>WHO Euroopa regioon</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687512"/>
            <a:ext cx="7664868" cy="390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1721" y="5682718"/>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924913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4"/>
          <p:cNvSpPr>
            <a:spLocks noGrp="1"/>
          </p:cNvSpPr>
          <p:nvPr>
            <p:ph type="title"/>
          </p:nvPr>
        </p:nvSpPr>
        <p:spPr>
          <a:xfrm>
            <a:off x="292868" y="260648"/>
            <a:ext cx="7785865" cy="822325"/>
          </a:xfrm>
        </p:spPr>
        <p:txBody>
          <a:bodyPr anchor="t">
            <a:noAutofit/>
          </a:bodyPr>
          <a:lstStyle/>
          <a:p>
            <a:pPr algn="l"/>
            <a:r>
              <a:rPr lang="fi-FI" sz="2400" dirty="0"/>
              <a:t>Uute HIVi juhtude arv levikutee</a:t>
            </a:r>
            <a:r>
              <a:rPr lang="et-EE" sz="2400" dirty="0" smtClean="0"/>
              <a:t> </a:t>
            </a:r>
            <a:r>
              <a:rPr lang="et-EE" sz="2400" dirty="0"/>
              <a:t>järgi,</a:t>
            </a:r>
            <a:r>
              <a:rPr dirty="0"/>
              <a:t/>
            </a:r>
            <a:br>
              <a:rPr dirty="0"/>
            </a:br>
            <a:r>
              <a:rPr lang="et-EE" sz="2400" dirty="0"/>
              <a:t>2005–2014, </a:t>
            </a:r>
            <a:r>
              <a:rPr lang="et-EE" sz="2400" dirty="0" smtClean="0"/>
              <a:t>EL/E</a:t>
            </a:r>
            <a:r>
              <a:rPr lang="da-DK" sz="2400" dirty="0" smtClean="0"/>
              <a:t>MP</a:t>
            </a:r>
            <a:r>
              <a:rPr dirty="0"/>
              <a:t/>
            </a:r>
            <a:br>
              <a:rPr dirty="0"/>
            </a:br>
            <a:endParaRPr lang="et-EE" sz="2400" dirty="0"/>
          </a:p>
        </p:txBody>
      </p:sp>
      <p:sp>
        <p:nvSpPr>
          <p:cNvPr id="4" name="TextBox 3"/>
          <p:cNvSpPr txBox="1"/>
          <p:nvPr/>
        </p:nvSpPr>
        <p:spPr>
          <a:xfrm>
            <a:off x="1741607" y="5809988"/>
            <a:ext cx="4868697" cy="577081"/>
          </a:xfrm>
          <a:prstGeom prst="rect">
            <a:avLst/>
          </a:prstGeom>
          <a:noFill/>
        </p:spPr>
        <p:txBody>
          <a:bodyPr wrap="square" rtlCol="0">
            <a:spAutoFit/>
          </a:bodyPr>
          <a:lstStyle/>
          <a:p>
            <a:r>
              <a:rPr lang="et-EE" sz="1050" dirty="0">
                <a:latin typeface="Calibri" panose="020F0502020204030204" pitchFamily="34" charset="0"/>
              </a:rPr>
              <a:t>Andmed on kohandatud vastavalt hilinenud registreerimisel. Eesti ja Poola juhtumid on vastaval perioodil ebapiisava ülekandumise viisi registreerimise tõttu välja arvatud; Itaalia ja Hispaania on vastaval perioodil riikliku järelevalve suurenenud ulatuse tõttu välja arvatud.</a:t>
            </a:r>
          </a:p>
        </p:txBody>
      </p:sp>
      <p:sp>
        <p:nvSpPr>
          <p:cNvPr id="15"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t-EE" sz="1050" dirty="0">
                <a:solidFill>
                  <a:schemeClr val="bg1"/>
                </a:solidFill>
                <a:latin typeface="Calibri" panose="020F0502020204030204" pitchFamily="34" charset="0"/>
              </a:rPr>
              <a:t>Allikas: ECDC/WHO (2015). HIVi/AIDSi järelevalve Euroopas, 2014</a:t>
            </a:r>
          </a:p>
        </p:txBody>
      </p:sp>
      <p:pic>
        <p:nvPicPr>
          <p:cNvPr id="5" name="Picture 4"/>
          <p:cNvPicPr>
            <a:picLocks noChangeAspect="1"/>
          </p:cNvPicPr>
          <p:nvPr/>
        </p:nvPicPr>
        <p:blipFill>
          <a:blip r:embed="rId3" cstate="print"/>
          <a:stretch>
            <a:fillRect/>
          </a:stretch>
        </p:blipFill>
        <p:spPr>
          <a:xfrm>
            <a:off x="498039" y="1988840"/>
            <a:ext cx="7314322" cy="3729690"/>
          </a:xfrm>
          <a:prstGeom prst="rect">
            <a:avLst/>
          </a:prstGeom>
        </p:spPr>
      </p:pic>
      <p:grpSp>
        <p:nvGrpSpPr>
          <p:cNvPr id="7" name="Group 6"/>
          <p:cNvGrpSpPr/>
          <p:nvPr/>
        </p:nvGrpSpPr>
        <p:grpSpPr>
          <a:xfrm>
            <a:off x="7618211" y="1772816"/>
            <a:ext cx="1460419" cy="2880320"/>
            <a:chOff x="43258" y="4238574"/>
            <a:chExt cx="2170129" cy="963396"/>
          </a:xfrm>
        </p:grpSpPr>
        <p:sp>
          <p:nvSpPr>
            <p:cNvPr id="8" name="Rectangle 7"/>
            <p:cNvSpPr/>
            <p:nvPr/>
          </p:nvSpPr>
          <p:spPr bwMode="auto">
            <a:xfrm>
              <a:off x="73089" y="5057461"/>
              <a:ext cx="2140298" cy="144509"/>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t-EE" sz="1400" dirty="0">
                  <a:solidFill>
                    <a:schemeClr val="bg1"/>
                  </a:solidFill>
                  <a:latin typeface="Calibri" panose="020F0502020204030204" pitchFamily="34" charset="0"/>
                </a:rPr>
                <a:t>Süstiv narkomaan</a:t>
              </a:r>
              <a:endParaRPr kumimoji="0" lang="et-EE" sz="1400" i="0" strike="noStrike" cap="none" normalizeH="0" baseline="0" dirty="0">
                <a:ln>
                  <a:noFill/>
                </a:ln>
                <a:solidFill>
                  <a:schemeClr val="bg1"/>
                </a:solidFill>
                <a:effectLst/>
                <a:latin typeface="Calibri" panose="020F0502020204030204" pitchFamily="34" charset="0"/>
              </a:endParaRPr>
            </a:p>
          </p:txBody>
        </p:sp>
        <p:sp>
          <p:nvSpPr>
            <p:cNvPr id="9" name="Rectangle 8"/>
            <p:cNvSpPr/>
            <p:nvPr/>
          </p:nvSpPr>
          <p:spPr bwMode="auto">
            <a:xfrm>
              <a:off x="58173" y="4436384"/>
              <a:ext cx="2140299" cy="183125"/>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t-EE" sz="1400" i="0" u="none" strike="noStrike" cap="none" normalizeH="0" baseline="0" dirty="0">
                  <a:ln>
                    <a:noFill/>
                  </a:ln>
                  <a:solidFill>
                    <a:schemeClr val="bg1"/>
                  </a:solidFill>
                  <a:effectLst/>
                  <a:latin typeface="Calibri" panose="020F0502020204030204" pitchFamily="34" charset="0"/>
                </a:rPr>
                <a:t>Heteroseksuaal (naised)</a:t>
              </a:r>
              <a:endParaRPr kumimoji="0" lang="et-EE" sz="1100" i="0" u="none" strike="noStrike" cap="none" normalizeH="0" baseline="0" dirty="0">
                <a:ln>
                  <a:noFill/>
                </a:ln>
                <a:solidFill>
                  <a:schemeClr val="bg1"/>
                </a:solidFill>
                <a:effectLst/>
                <a:latin typeface="Calibri" panose="020F0502020204030204" pitchFamily="34" charset="0"/>
              </a:endParaRPr>
            </a:p>
          </p:txBody>
        </p:sp>
        <p:sp>
          <p:nvSpPr>
            <p:cNvPr id="10" name="Rectangle 9"/>
            <p:cNvSpPr/>
            <p:nvPr/>
          </p:nvSpPr>
          <p:spPr bwMode="auto">
            <a:xfrm>
              <a:off x="58438" y="4651896"/>
              <a:ext cx="2140301" cy="192993"/>
            </a:xfrm>
            <a:prstGeom prst="rect">
              <a:avLst/>
            </a:prstGeom>
            <a:solidFill>
              <a:srgbClr val="69AE23"/>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t-EE" sz="1400" i="0" u="none" strike="noStrike" cap="none" normalizeH="0" baseline="0" dirty="0">
                  <a:ln>
                    <a:noFill/>
                  </a:ln>
                  <a:solidFill>
                    <a:schemeClr val="bg1"/>
                  </a:solidFill>
                  <a:effectLst/>
                  <a:latin typeface="Calibri" panose="020F0502020204030204" pitchFamily="34" charset="0"/>
                </a:rPr>
                <a:t>Heteroseksuaal (mehed)</a:t>
              </a:r>
            </a:p>
          </p:txBody>
        </p:sp>
        <p:sp>
          <p:nvSpPr>
            <p:cNvPr id="11" name="Rectangle 10"/>
            <p:cNvSpPr/>
            <p:nvPr/>
          </p:nvSpPr>
          <p:spPr bwMode="auto">
            <a:xfrm>
              <a:off x="43258" y="4238574"/>
              <a:ext cx="2140300" cy="156386"/>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t-EE" sz="1400" dirty="0">
                  <a:solidFill>
                    <a:schemeClr val="bg1"/>
                  </a:solidFill>
                  <a:latin typeface="Calibri" panose="020F0502020204030204" pitchFamily="34" charset="0"/>
                  <a:sym typeface="Symbol"/>
                </a:rPr>
                <a:t>Meestevaheline seks</a:t>
              </a:r>
              <a:endParaRPr kumimoji="0" lang="et-EE" sz="1400" i="0" u="none" strike="noStrike" cap="none" normalizeH="0" baseline="0" dirty="0">
                <a:ln>
                  <a:noFill/>
                </a:ln>
                <a:solidFill>
                  <a:schemeClr val="bg1"/>
                </a:solidFill>
                <a:effectLst/>
                <a:latin typeface="Calibri" panose="020F0502020204030204" pitchFamily="34" charset="0"/>
              </a:endParaRPr>
            </a:p>
          </p:txBody>
        </p:sp>
      </p:grpSp>
      <p:sp>
        <p:nvSpPr>
          <p:cNvPr id="14" name="Rectangle 13"/>
          <p:cNvSpPr/>
          <p:nvPr/>
        </p:nvSpPr>
        <p:spPr bwMode="auto">
          <a:xfrm>
            <a:off x="7638286" y="4725144"/>
            <a:ext cx="1430306" cy="450050"/>
          </a:xfrm>
          <a:prstGeom prst="rect">
            <a:avLst/>
          </a:prstGeom>
          <a:solidFill>
            <a:srgbClr val="FFC00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t-EE" sz="1400" i="0" u="none" strike="noStrike" cap="none" normalizeH="0" baseline="0" dirty="0">
                <a:ln>
                  <a:noFill/>
                </a:ln>
                <a:solidFill>
                  <a:schemeClr val="bg1"/>
                </a:solidFill>
                <a:effectLst/>
                <a:latin typeface="Calibri" panose="020F0502020204030204" pitchFamily="34" charset="0"/>
              </a:rPr>
              <a:t>Emalt</a:t>
            </a:r>
            <a:r>
              <a:rPr lang="et-EE" sz="1400" dirty="0">
                <a:solidFill>
                  <a:schemeClr val="bg1"/>
                </a:solidFill>
                <a:latin typeface="Calibri" panose="020F0502020204030204" pitchFamily="34" charset="0"/>
              </a:rPr>
              <a:t> lapsele ülekandumine</a:t>
            </a:r>
            <a:endParaRPr kumimoji="0" lang="et-EE" sz="1100" i="0" u="none" strike="noStrike" cap="none" normalizeH="0" baseline="0" dirty="0">
              <a:ln>
                <a:noFill/>
              </a:ln>
              <a:solidFill>
                <a:schemeClr val="bg1"/>
              </a:solidFill>
              <a:effectLst/>
              <a:latin typeface="Calibri" panose="020F0502020204030204" pitchFamily="34" charset="0"/>
            </a:endParaRPr>
          </a:p>
        </p:txBody>
      </p:sp>
      <p:sp>
        <p:nvSpPr>
          <p:cNvPr id="17" name="Rectangle 16"/>
          <p:cNvSpPr/>
          <p:nvPr/>
        </p:nvSpPr>
        <p:spPr bwMode="auto">
          <a:xfrm>
            <a:off x="7638286" y="3656588"/>
            <a:ext cx="1406827" cy="494674"/>
          </a:xfrm>
          <a:prstGeom prst="rect">
            <a:avLst/>
          </a:prstGeom>
          <a:solidFill>
            <a:srgbClr val="969696"/>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t-EE" sz="1400" dirty="0">
                <a:solidFill>
                  <a:schemeClr val="bg1"/>
                </a:solidFill>
                <a:latin typeface="Calibri" panose="020F0502020204030204" pitchFamily="34" charset="0"/>
              </a:rPr>
              <a:t>Muu/</a:t>
            </a:r>
          </a:p>
          <a:p>
            <a:pPr algn="ctr"/>
            <a:r>
              <a:rPr lang="et-EE" sz="1400" dirty="0">
                <a:solidFill>
                  <a:schemeClr val="bg1"/>
                </a:solidFill>
                <a:latin typeface="Calibri" panose="020F0502020204030204" pitchFamily="34" charset="0"/>
              </a:rPr>
              <a:t>selguseta</a:t>
            </a:r>
          </a:p>
        </p:txBody>
      </p:sp>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0204" y="5716324"/>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179512" y="6381328"/>
            <a:ext cx="8888434" cy="372932"/>
            <a:chOff x="179512" y="6381328"/>
            <a:chExt cx="8888434" cy="372932"/>
          </a:xfrm>
        </p:grpSpPr>
        <p:pic>
          <p:nvPicPr>
            <p:cNvPr id="18"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88360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4"/>
          <p:cNvSpPr>
            <a:spLocks noGrp="1"/>
          </p:cNvSpPr>
          <p:nvPr/>
        </p:nvSpPr>
        <p:spPr bwMode="auto">
          <a:xfrm>
            <a:off x="317174" y="332656"/>
            <a:ext cx="7782423" cy="7380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2400" dirty="0"/>
              <a:t>Uute HIV juhtude osakaal </a:t>
            </a:r>
            <a:r>
              <a:rPr lang="fi-FI" sz="2400" dirty="0" smtClean="0"/>
              <a:t>levikutee </a:t>
            </a:r>
            <a:r>
              <a:rPr lang="et-EE" sz="2400" dirty="0" smtClean="0"/>
              <a:t>järgi</a:t>
            </a:r>
            <a:r>
              <a:rPr lang="et-EE" sz="2400" dirty="0"/>
              <a:t>, </a:t>
            </a:r>
          </a:p>
          <a:p>
            <a:r>
              <a:rPr lang="et-EE" sz="2400" dirty="0"/>
              <a:t>2014, </a:t>
            </a:r>
            <a:r>
              <a:rPr lang="et-EE" sz="2400" dirty="0" smtClean="0"/>
              <a:t>EL/E</a:t>
            </a:r>
            <a:r>
              <a:rPr lang="da-DK" sz="2400" dirty="0" smtClean="0"/>
              <a:t>MP</a:t>
            </a:r>
            <a:r>
              <a:rPr lang="et-EE" sz="2400" dirty="0" smtClean="0"/>
              <a:t> </a:t>
            </a:r>
            <a:r>
              <a:rPr dirty="0"/>
              <a:t/>
            </a:r>
            <a:br>
              <a:rPr dirty="0"/>
            </a:br>
            <a:endParaRPr lang="et-EE" sz="2400" dirty="0"/>
          </a:p>
        </p:txBody>
      </p:sp>
      <p:sp>
        <p:nvSpPr>
          <p:cNvPr id="8"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t-EE" sz="1050" dirty="0">
                <a:solidFill>
                  <a:schemeClr val="bg1"/>
                </a:solidFill>
                <a:latin typeface="Calibri" panose="020F0502020204030204" pitchFamily="34" charset="0"/>
              </a:rPr>
              <a:t>Allikas: ECDC/WHO (2015). HIVi/AIDSi järelevalve Euroopas, 2014</a:t>
            </a:r>
          </a:p>
        </p:txBody>
      </p:sp>
      <p:pic>
        <p:nvPicPr>
          <p:cNvPr id="3" name="Picture 2"/>
          <p:cNvPicPr>
            <a:picLocks noChangeAspect="1"/>
          </p:cNvPicPr>
          <p:nvPr/>
        </p:nvPicPr>
        <p:blipFill>
          <a:blip r:embed="rId3" cstate="print"/>
          <a:stretch>
            <a:fillRect/>
          </a:stretch>
        </p:blipFill>
        <p:spPr>
          <a:xfrm>
            <a:off x="971600" y="1484784"/>
            <a:ext cx="7554095" cy="4094827"/>
          </a:xfrm>
          <a:prstGeom prst="rect">
            <a:avLst/>
          </a:prstGeom>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4819" y="5760913"/>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937269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fi-FI" sz="2400" dirty="0"/>
              <a:t>Levikuteede osakaal uute HIVi juhtude seas, kelle puhul nakatumisviis on teada, riigiti</a:t>
            </a:r>
            <a:r>
              <a:rPr lang="et-EE" sz="2400" dirty="0" smtClean="0"/>
              <a:t>, EL/E</a:t>
            </a:r>
            <a:r>
              <a:rPr lang="da-DK" sz="2400" dirty="0" smtClean="0"/>
              <a:t>MP</a:t>
            </a:r>
            <a:r>
              <a:rPr lang="et-EE" sz="2400" dirty="0" smtClean="0"/>
              <a:t>, </a:t>
            </a:r>
            <a:r>
              <a:rPr lang="et-EE" sz="2400" dirty="0"/>
              <a:t>2014 (n = 24,083)</a:t>
            </a: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4013" y="1377083"/>
            <a:ext cx="6508358" cy="395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8267" y="5301208"/>
            <a:ext cx="6019850" cy="60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5890607"/>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65775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6"/>
          <p:cNvSpPr>
            <a:spLocks noGrp="1" noChangeArrowheads="1"/>
          </p:cNvSpPr>
          <p:nvPr>
            <p:ph type="title"/>
          </p:nvPr>
        </p:nvSpPr>
        <p:spPr>
          <a:xfrm>
            <a:off x="395536" y="332656"/>
            <a:ext cx="8136904" cy="936104"/>
          </a:xfrm>
        </p:spPr>
        <p:txBody>
          <a:bodyPr anchor="t">
            <a:normAutofit/>
          </a:bodyPr>
          <a:lstStyle/>
          <a:p>
            <a:pPr algn="l" eaLnBrk="1" hangingPunct="1"/>
            <a:r>
              <a:rPr lang="et-EE" altLang="en-US" sz="2400" dirty="0">
                <a:latin typeface="+mn-lt"/>
                <a:cs typeface="Arial" pitchFamily="34" charset="0"/>
              </a:rPr>
              <a:t>HIV-nakkuse leviku teed, </a:t>
            </a:r>
            <a:r>
              <a:rPr lang="et-EE" altLang="en-US" sz="2400" dirty="0" smtClean="0">
                <a:latin typeface="+mn-lt"/>
                <a:cs typeface="Arial" pitchFamily="34" charset="0"/>
              </a:rPr>
              <a:t>2001–201</a:t>
            </a:r>
            <a:r>
              <a:rPr lang="en-GB" altLang="en-US" sz="2400" dirty="0" smtClean="0">
                <a:latin typeface="+mn-lt"/>
                <a:cs typeface="Arial" pitchFamily="34" charset="0"/>
              </a:rPr>
              <a:t>5</a:t>
            </a:r>
            <a:r>
              <a:rPr lang="et-EE" altLang="en-US" sz="2400" dirty="0" smtClean="0">
                <a:latin typeface="+mn-lt"/>
                <a:cs typeface="Arial" pitchFamily="34" charset="0"/>
              </a:rPr>
              <a:t>, </a:t>
            </a:r>
            <a:r>
              <a:rPr lang="et-EE" altLang="en-US" sz="2400" dirty="0">
                <a:latin typeface="+mn-lt"/>
                <a:cs typeface="Arial" pitchFamily="34" charset="0"/>
              </a:rPr>
              <a:t/>
            </a:r>
            <a:br>
              <a:rPr lang="et-EE" altLang="en-US" sz="2400" dirty="0">
                <a:latin typeface="+mn-lt"/>
                <a:cs typeface="Arial" pitchFamily="34" charset="0"/>
              </a:rPr>
            </a:br>
            <a:r>
              <a:rPr lang="et-EE" altLang="en-US" sz="2400" dirty="0">
                <a:latin typeface="+mn-lt"/>
                <a:cs typeface="Arial" pitchFamily="34" charset="0"/>
              </a:rPr>
              <a:t>anonüümsete HIV nõustamise ja testimise  kabinettide andmed</a:t>
            </a:r>
            <a:endParaRPr lang="en-US" altLang="en-US" sz="2400" dirty="0">
              <a:latin typeface="+mn-lt"/>
              <a:cs typeface="Arial" pitchFamily="34" charset="0"/>
            </a:endParaRPr>
          </a:p>
        </p:txBody>
      </p:sp>
      <p:sp>
        <p:nvSpPr>
          <p:cNvPr id="4099" name="Text Box 8"/>
          <p:cNvSpPr txBox="1">
            <a:spLocks noChangeArrowheads="1"/>
          </p:cNvSpPr>
          <p:nvPr/>
        </p:nvSpPr>
        <p:spPr bwMode="auto">
          <a:xfrm>
            <a:off x="6600705" y="6042978"/>
            <a:ext cx="2198014"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t-EE" altLang="en-US" sz="1600" dirty="0">
                <a:latin typeface="Corbel" panose="020B0503020204020204" pitchFamily="34" charset="0"/>
                <a:cs typeface="Arial" pitchFamily="34" charset="0"/>
              </a:rPr>
              <a:t>Tervise Arengu Instituut</a:t>
            </a:r>
            <a:endParaRPr lang="en-US" altLang="en-US" sz="1600" dirty="0">
              <a:latin typeface="Corbel" panose="020B0503020204020204" pitchFamily="34" charset="0"/>
              <a:cs typeface="Arial" pitchFamily="34" charset="0"/>
            </a:endParaRPr>
          </a:p>
        </p:txBody>
      </p:sp>
      <p:pic>
        <p:nvPicPr>
          <p:cNvPr id="7" name="Picture 2"/>
          <p:cNvPicPr>
            <a:picLocks noChangeArrowheads="1"/>
          </p:cNvPicPr>
          <p:nvPr/>
        </p:nvPicPr>
        <p:blipFill>
          <a:blip r:embed="rId3"/>
          <a:srcRect b="-50"/>
          <a:stretch>
            <a:fillRect/>
          </a:stretch>
        </p:blipFill>
        <p:spPr bwMode="auto">
          <a:xfrm>
            <a:off x="449086" y="1340768"/>
            <a:ext cx="8208912" cy="4608512"/>
          </a:xfrm>
          <a:prstGeom prst="rect">
            <a:avLst/>
          </a:prstGeom>
          <a:noFill/>
          <a:ln w="9525">
            <a:solidFill>
              <a:schemeClr val="bg1"/>
            </a:solidFill>
            <a:miter lim="800000"/>
            <a:headEnd/>
            <a:tailEnd/>
          </a:ln>
        </p:spPr>
      </p:pic>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10203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p:nvPr/>
        </p:nvPicPr>
        <p:blipFill>
          <a:blip r:embed="rId3" cstate="print"/>
          <a:srcRect b="-46"/>
          <a:stretch>
            <a:fillRect/>
          </a:stretch>
        </p:blipFill>
        <p:spPr bwMode="auto">
          <a:xfrm>
            <a:off x="899592" y="980728"/>
            <a:ext cx="7272808" cy="4680520"/>
          </a:xfrm>
          <a:prstGeom prst="rect">
            <a:avLst/>
          </a:prstGeom>
          <a:noFill/>
          <a:ln w="9525">
            <a:noFill/>
            <a:miter lim="800000"/>
            <a:headEnd/>
            <a:tailEnd/>
          </a:ln>
        </p:spPr>
      </p:pic>
      <p:grpSp>
        <p:nvGrpSpPr>
          <p:cNvPr id="4" name="Group 3"/>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3478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p:nvPr/>
        </p:nvPicPr>
        <p:blipFill>
          <a:blip r:embed="rId3" cstate="print"/>
          <a:srcRect b="-46"/>
          <a:stretch>
            <a:fillRect/>
          </a:stretch>
        </p:blipFill>
        <p:spPr bwMode="auto">
          <a:xfrm>
            <a:off x="611560" y="1052736"/>
            <a:ext cx="6984776" cy="4752528"/>
          </a:xfrm>
          <a:prstGeom prst="rect">
            <a:avLst/>
          </a:prstGeom>
          <a:noFill/>
          <a:ln w="9525">
            <a:noFill/>
            <a:miter lim="800000"/>
            <a:headEnd/>
            <a:tailEnd/>
          </a:ln>
        </p:spPr>
      </p:pic>
      <p:grpSp>
        <p:nvGrpSpPr>
          <p:cNvPr id="4" name="Group 3"/>
          <p:cNvGrpSpPr/>
          <p:nvPr/>
        </p:nvGrpSpPr>
        <p:grpSpPr>
          <a:xfrm>
            <a:off x="179512" y="6381328"/>
            <a:ext cx="8888434" cy="372932"/>
            <a:chOff x="179512" y="6381328"/>
            <a:chExt cx="8888434" cy="372932"/>
          </a:xfrm>
        </p:grpSpPr>
        <p:pic>
          <p:nvPicPr>
            <p:cNvPr id="5"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10663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Chart 3"/>
          <p:cNvPicPr/>
          <p:nvPr/>
        </p:nvPicPr>
        <p:blipFill>
          <a:blip r:embed="rId3" cstate="print"/>
          <a:srcRect/>
          <a:stretch>
            <a:fillRect/>
          </a:stretch>
        </p:blipFill>
        <p:spPr bwMode="auto">
          <a:xfrm>
            <a:off x="1475656" y="1412776"/>
            <a:ext cx="6408712" cy="4608512"/>
          </a:xfrm>
          <a:prstGeom prst="rect">
            <a:avLst/>
          </a:prstGeom>
          <a:noFill/>
          <a:ln w="9525">
            <a:noFill/>
            <a:miter lim="800000"/>
            <a:headEnd/>
            <a:tailEnd/>
          </a:ln>
        </p:spPr>
      </p:pic>
      <p:sp>
        <p:nvSpPr>
          <p:cNvPr id="4" name="Rectangle 3"/>
          <p:cNvSpPr/>
          <p:nvPr/>
        </p:nvSpPr>
        <p:spPr>
          <a:xfrm>
            <a:off x="539552" y="260648"/>
            <a:ext cx="7344816" cy="830997"/>
          </a:xfrm>
          <a:prstGeom prst="rect">
            <a:avLst/>
          </a:prstGeom>
        </p:spPr>
        <p:txBody>
          <a:bodyPr wrap="square">
            <a:spAutoFit/>
          </a:bodyPr>
          <a:lstStyle/>
          <a:p>
            <a:r>
              <a:rPr lang="et-EE" sz="2400" dirty="0"/>
              <a:t>Uute HIV juhtude arv meeste hulgas vanuserühmade kaupa, </a:t>
            </a:r>
            <a:r>
              <a:rPr lang="et-EE" sz="2400" dirty="0" smtClean="0"/>
              <a:t>2000–2015</a:t>
            </a:r>
            <a:endParaRPr lang="en-GB" sz="2400" dirty="0"/>
          </a:p>
        </p:txBody>
      </p:sp>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91243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539552" y="404664"/>
            <a:ext cx="7344816" cy="830997"/>
          </a:xfrm>
          <a:prstGeom prst="rect">
            <a:avLst/>
          </a:prstGeom>
        </p:spPr>
        <p:txBody>
          <a:bodyPr wrap="square">
            <a:spAutoFit/>
          </a:bodyPr>
          <a:lstStyle/>
          <a:p>
            <a:r>
              <a:rPr lang="et-EE" sz="2400" dirty="0"/>
              <a:t>Uute HIV juhtude arv naiste hulgas vanuserühmade kaupa, 2000–2015</a:t>
            </a:r>
            <a:endParaRPr lang="en-GB" sz="2400" dirty="0"/>
          </a:p>
        </p:txBody>
      </p:sp>
      <p:pic>
        <p:nvPicPr>
          <p:cNvPr id="6" name="Picture 5"/>
          <p:cNvPicPr/>
          <p:nvPr/>
        </p:nvPicPr>
        <p:blipFill>
          <a:blip r:embed="rId3" cstate="print"/>
          <a:srcRect/>
          <a:stretch>
            <a:fillRect/>
          </a:stretch>
        </p:blipFill>
        <p:spPr bwMode="auto">
          <a:xfrm>
            <a:off x="1315980" y="1556792"/>
            <a:ext cx="6712403" cy="4680520"/>
          </a:xfrm>
          <a:prstGeom prst="rect">
            <a:avLst/>
          </a:prstGeom>
          <a:noFill/>
          <a:ln w="9525">
            <a:noFill/>
            <a:miter lim="800000"/>
            <a:headEnd/>
            <a:tailEnd/>
          </a:ln>
        </p:spPr>
      </p:pic>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1700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7851901"/>
              </p:ext>
            </p:extLst>
          </p:nvPr>
        </p:nvGraphicFramePr>
        <p:xfrm>
          <a:off x="611560"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561131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07001182"/>
              </p:ext>
            </p:extLst>
          </p:nvPr>
        </p:nvGraphicFramePr>
        <p:xfrm>
          <a:off x="683568"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37663661"/>
              </p:ext>
            </p:extLst>
          </p:nvPr>
        </p:nvGraphicFramePr>
        <p:xfrm>
          <a:off x="817849"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46690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125" y="332656"/>
            <a:ext cx="7327243" cy="648072"/>
          </a:xfrm>
        </p:spPr>
        <p:txBody>
          <a:bodyPr anchor="t"/>
          <a:lstStyle/>
          <a:p>
            <a:pPr algn="l"/>
            <a:r>
              <a:rPr lang="et-EE" sz="2400" b="1" dirty="0">
                <a:solidFill>
                  <a:schemeClr val="tx1"/>
                </a:solidFill>
                <a:latin typeface="Calibri" panose="020F0502020204030204" pitchFamily="34" charset="0"/>
              </a:rPr>
              <a:t>Milleks HIVi suhtes testida?</a:t>
            </a:r>
          </a:p>
        </p:txBody>
      </p:sp>
      <p:sp>
        <p:nvSpPr>
          <p:cNvPr id="5" name="Content Placeholder 2"/>
          <p:cNvSpPr txBox="1">
            <a:spLocks/>
          </p:cNvSpPr>
          <p:nvPr/>
        </p:nvSpPr>
        <p:spPr bwMode="auto">
          <a:xfrm>
            <a:off x="3042952" y="4814114"/>
            <a:ext cx="6101048" cy="15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marL="292928" indent="-292928" algn="l" defTabSz="781616" rtl="0" eaLnBrk="0" fontAlgn="base" hangingPunct="0">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0" fontAlgn="base" hangingPunct="0">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0" fontAlgn="base" hangingPunct="0">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0" fontAlgn="base" hangingPunct="0">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0" fontAlgn="base" hangingPunct="0">
              <a:spcBef>
                <a:spcPct val="20000"/>
              </a:spcBef>
              <a:spcAft>
                <a:spcPct val="0"/>
              </a:spcAft>
              <a:buChar char="»"/>
              <a:defRPr sz="1700">
                <a:solidFill>
                  <a:schemeClr val="tx1"/>
                </a:solidFill>
                <a:latin typeface="+mn-lt"/>
                <a:ea typeface="ＭＳ Ｐゴシック" charset="-128"/>
              </a:defRPr>
            </a:lvl5pPr>
            <a:lvl6pPr marL="2305704" indent="-243727" algn="l" defTabSz="976049" rtl="0" fontAlgn="base">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fontAlgn="base">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fontAlgn="base">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fontAlgn="base">
              <a:spcBef>
                <a:spcPct val="20000"/>
              </a:spcBef>
              <a:spcAft>
                <a:spcPct val="0"/>
              </a:spcAft>
              <a:buChar char="»"/>
              <a:defRPr sz="2100">
                <a:solidFill>
                  <a:schemeClr val="tx1"/>
                </a:solidFill>
                <a:latin typeface="+mn-lt"/>
                <a:ea typeface="ＭＳ Ｐゴシック" pitchFamily="-65" charset="-128"/>
              </a:defRPr>
            </a:lvl9pPr>
          </a:lstStyle>
          <a:p>
            <a:pPr marL="95250" indent="0">
              <a:buFontTx/>
              <a:buNone/>
            </a:pPr>
            <a:r>
              <a:rPr lang="et-EE" sz="2000" b="1" kern="0" dirty="0">
                <a:latin typeface="Calibri" panose="020F0502020204030204" pitchFamily="34" charset="0"/>
              </a:rPr>
              <a:t>Väiksemad tervishoiukulud</a:t>
            </a:r>
          </a:p>
          <a:p>
            <a:pPr marL="438150" indent="-342900">
              <a:buFont typeface="Wingdings" panose="05000000000000000000" pitchFamily="2" charset="2"/>
              <a:buChar char="Ø"/>
            </a:pPr>
            <a:r>
              <a:rPr lang="et-EE" sz="2000" kern="0" dirty="0">
                <a:latin typeface="Calibri" panose="020F0502020204030204" pitchFamily="34" charset="0"/>
              </a:rPr>
              <a:t>Ravimata HIViga kaasnevate komplikatsioonide vältimine ja seega nendest tulenevate tervishoiukulude vältimine. </a:t>
            </a:r>
          </a:p>
        </p:txBody>
      </p:sp>
      <p:sp>
        <p:nvSpPr>
          <p:cNvPr id="6" name="Content Placeholder 2"/>
          <p:cNvSpPr txBox="1">
            <a:spLocks/>
          </p:cNvSpPr>
          <p:nvPr/>
        </p:nvSpPr>
        <p:spPr bwMode="auto">
          <a:xfrm>
            <a:off x="2843808" y="2702450"/>
            <a:ext cx="6300192" cy="187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marL="292928" indent="-292928" algn="l" defTabSz="781616" rtl="0" eaLnBrk="0" fontAlgn="base" hangingPunct="0">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0" fontAlgn="base" hangingPunct="0">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0" fontAlgn="base" hangingPunct="0">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0" fontAlgn="base" hangingPunct="0">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0" fontAlgn="base" hangingPunct="0">
              <a:spcBef>
                <a:spcPct val="20000"/>
              </a:spcBef>
              <a:spcAft>
                <a:spcPct val="0"/>
              </a:spcAft>
              <a:buChar char="»"/>
              <a:defRPr sz="1700">
                <a:solidFill>
                  <a:schemeClr val="tx1"/>
                </a:solidFill>
                <a:latin typeface="+mn-lt"/>
                <a:ea typeface="ＭＳ Ｐゴシック" charset="-128"/>
              </a:defRPr>
            </a:lvl5pPr>
            <a:lvl6pPr marL="2305704" indent="-243727" algn="l" defTabSz="976049" rtl="0" fontAlgn="base">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fontAlgn="base">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fontAlgn="base">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fontAlgn="base">
              <a:spcBef>
                <a:spcPct val="20000"/>
              </a:spcBef>
              <a:spcAft>
                <a:spcPct val="0"/>
              </a:spcAft>
              <a:buChar char="»"/>
              <a:defRPr sz="2100">
                <a:solidFill>
                  <a:schemeClr val="tx1"/>
                </a:solidFill>
                <a:latin typeface="+mn-lt"/>
                <a:ea typeface="ＭＳ Ｐゴシック" pitchFamily="-65" charset="-128"/>
              </a:defRPr>
            </a:lvl9pPr>
          </a:lstStyle>
          <a:p>
            <a:pPr marL="95250" indent="0">
              <a:buFontTx/>
              <a:buNone/>
            </a:pPr>
            <a:r>
              <a:rPr lang="et-EE" sz="2000" b="1" kern="0" dirty="0">
                <a:latin typeface="Calibri" panose="020F0502020204030204" pitchFamily="34" charset="0"/>
              </a:rPr>
              <a:t>Edasine partneritele ülekandumise vähenemine</a:t>
            </a:r>
          </a:p>
          <a:p>
            <a:pPr marL="438150" indent="-342900">
              <a:buFont typeface="Wingdings" panose="05000000000000000000" pitchFamily="2" charset="2"/>
              <a:buChar char="Ø"/>
            </a:pPr>
            <a:r>
              <a:rPr lang="et-EE" sz="2000" kern="0" dirty="0">
                <a:latin typeface="Calibri" panose="020F0502020204030204" pitchFamily="34" charset="0"/>
              </a:rPr>
              <a:t>Riskikäitumise muutmine</a:t>
            </a:r>
          </a:p>
          <a:p>
            <a:pPr marL="438150" indent="-342900">
              <a:buFont typeface="Wingdings" panose="05000000000000000000" pitchFamily="2" charset="2"/>
              <a:buChar char="Ø"/>
            </a:pPr>
            <a:r>
              <a:rPr lang="et-EE" sz="2000" kern="0" dirty="0">
                <a:latin typeface="Calibri" panose="020F0502020204030204" pitchFamily="34" charset="0"/>
              </a:rPr>
              <a:t>Efektiivse ravi tulemuseks on madal viiruskoormus, mis juhul HIVi nakatunu pole oma seksuaalpartneritele </a:t>
            </a:r>
            <a:r>
              <a:rPr lang="et-EE" sz="2000" kern="0" dirty="0" smtClean="0">
                <a:latin typeface="Calibri" panose="020F0502020204030204" pitchFamily="34" charset="0"/>
              </a:rPr>
              <a:t>nakkusohtlik</a:t>
            </a:r>
            <a:endParaRPr lang="et-EE" sz="2000" kern="0" dirty="0">
              <a:latin typeface="Calibri" panose="020F0502020204030204" pitchFamily="34" charset="0"/>
              <a:cs typeface="Calibri" panose="020F0502020204030204" pitchFamily="34" charset="0"/>
            </a:endParaRPr>
          </a:p>
        </p:txBody>
      </p:sp>
      <p:sp>
        <p:nvSpPr>
          <p:cNvPr id="11" name="Content Placeholder 2"/>
          <p:cNvSpPr txBox="1">
            <a:spLocks/>
          </p:cNvSpPr>
          <p:nvPr/>
        </p:nvSpPr>
        <p:spPr bwMode="auto">
          <a:xfrm>
            <a:off x="2627784" y="836712"/>
            <a:ext cx="7176984"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marL="292928" indent="-292928" algn="l" defTabSz="781616" rtl="0" eaLnBrk="0" fontAlgn="base" hangingPunct="0">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0" fontAlgn="base" hangingPunct="0">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0" fontAlgn="base" hangingPunct="0">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0" fontAlgn="base" hangingPunct="0">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0" fontAlgn="base" hangingPunct="0">
              <a:spcBef>
                <a:spcPct val="20000"/>
              </a:spcBef>
              <a:spcAft>
                <a:spcPct val="0"/>
              </a:spcAft>
              <a:buChar char="»"/>
              <a:defRPr sz="1700">
                <a:solidFill>
                  <a:schemeClr val="tx1"/>
                </a:solidFill>
                <a:latin typeface="+mn-lt"/>
                <a:ea typeface="ＭＳ Ｐゴシック" charset="-128"/>
              </a:defRPr>
            </a:lvl5pPr>
            <a:lvl6pPr marL="2305704" indent="-243727" algn="l" defTabSz="976049" rtl="0" fontAlgn="base">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fontAlgn="base">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fontAlgn="base">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fontAlgn="base">
              <a:spcBef>
                <a:spcPct val="20000"/>
              </a:spcBef>
              <a:spcAft>
                <a:spcPct val="0"/>
              </a:spcAft>
              <a:buChar char="»"/>
              <a:defRPr sz="2100">
                <a:solidFill>
                  <a:schemeClr val="tx1"/>
                </a:solidFill>
                <a:latin typeface="+mn-lt"/>
                <a:ea typeface="ＭＳ Ｐゴシック" pitchFamily="-65" charset="-128"/>
              </a:defRPr>
            </a:lvl9pPr>
          </a:lstStyle>
          <a:p>
            <a:pPr marL="95250" indent="0">
              <a:buFontTx/>
              <a:buNone/>
            </a:pPr>
            <a:r>
              <a:rPr lang="et-EE" sz="2000" b="1" kern="0" dirty="0">
                <a:latin typeface="Calibri" panose="020F0502020204030204" pitchFamily="34" charset="0"/>
              </a:rPr>
              <a:t>Otsene kasu inimese tervisele, kes saab efektiivset </a:t>
            </a:r>
            <a:r>
              <a:rPr lang="et-EE" sz="2000" b="1" kern="0" dirty="0" smtClean="0">
                <a:latin typeface="Calibri" panose="020F0502020204030204" pitchFamily="34" charset="0"/>
              </a:rPr>
              <a:t>antiretroviirusravi</a:t>
            </a:r>
          </a:p>
          <a:p>
            <a:pPr marL="438150" indent="-342900">
              <a:buFont typeface="Wingdings" panose="05000000000000000000" pitchFamily="2" charset="2"/>
              <a:buChar char="Ø"/>
            </a:pPr>
            <a:r>
              <a:rPr lang="et-EE" sz="2000" kern="0" dirty="0" smtClean="0">
                <a:latin typeface="Calibri" panose="020F0502020204030204" pitchFamily="34" charset="0"/>
              </a:rPr>
              <a:t>Väiksem haigestumus</a:t>
            </a:r>
          </a:p>
          <a:p>
            <a:pPr marL="438150" indent="-342900">
              <a:buFont typeface="Wingdings" panose="05000000000000000000" pitchFamily="2" charset="2"/>
              <a:buChar char="Ø"/>
            </a:pPr>
            <a:r>
              <a:rPr lang="et-EE" sz="2000" kern="0" dirty="0" smtClean="0">
                <a:latin typeface="Calibri" panose="020F0502020204030204" pitchFamily="34" charset="0"/>
              </a:rPr>
              <a:t>Väiksem </a:t>
            </a:r>
            <a:r>
              <a:rPr lang="et-EE" sz="2000" kern="0" dirty="0">
                <a:latin typeface="Calibri" panose="020F0502020204030204" pitchFamily="34" charset="0"/>
              </a:rPr>
              <a:t>suremus </a:t>
            </a:r>
          </a:p>
          <a:p>
            <a:pPr marL="0" indent="0">
              <a:buFontTx/>
              <a:buNone/>
            </a:pPr>
            <a:endParaRPr lang="et-EE" sz="2000" kern="0" dirty="0">
              <a:latin typeface="Calibri" panose="020F0502020204030204" pitchFamily="34" charset="0"/>
              <a:cs typeface="Calibri" panose="020F0502020204030204" pitchFamily="34" charset="0"/>
            </a:endParaRPr>
          </a:p>
        </p:txBody>
      </p:sp>
      <p:sp>
        <p:nvSpPr>
          <p:cNvPr id="8" name="Hjerte 7"/>
          <p:cNvSpPr/>
          <p:nvPr/>
        </p:nvSpPr>
        <p:spPr>
          <a:xfrm>
            <a:off x="756159" y="2842405"/>
            <a:ext cx="216024" cy="216024"/>
          </a:xfrm>
          <a:prstGeom prst="hear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26" name="Picture 2" descr="C:\Users\annsn\Local Settings\Temporary Internet Files\Content.IE5\S5CLCKIE\un-eur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488" y="4814114"/>
            <a:ext cx="1179493" cy="11919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clker.com/cliparts/X/L/0/q/j/T/men-women-holding-hands-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762" y="3030251"/>
            <a:ext cx="2060943" cy="1550877"/>
          </a:xfrm>
          <a:prstGeom prst="rect">
            <a:avLst/>
          </a:prstGeom>
          <a:noFill/>
          <a:extLst>
            <a:ext uri="{909E8E84-426E-40DD-AFC4-6F175D3DCCD1}">
              <a14:hiddenFill xmlns:a14="http://schemas.microsoft.com/office/drawing/2010/main">
                <a:solidFill>
                  <a:srgbClr val="FFFFFF"/>
                </a:solidFill>
              </a14:hiddenFill>
            </a:ext>
          </a:extLst>
        </p:spPr>
      </p:pic>
      <p:sp>
        <p:nvSpPr>
          <p:cNvPr id="13" name="Hjerte 7"/>
          <p:cNvSpPr/>
          <p:nvPr/>
        </p:nvSpPr>
        <p:spPr>
          <a:xfrm>
            <a:off x="2002545" y="2814227"/>
            <a:ext cx="216024" cy="216024"/>
          </a:xfrm>
          <a:prstGeom prst="hear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4" name="Hjerte 7"/>
          <p:cNvSpPr/>
          <p:nvPr/>
        </p:nvSpPr>
        <p:spPr>
          <a:xfrm>
            <a:off x="1360409" y="3425765"/>
            <a:ext cx="216024" cy="216024"/>
          </a:xfrm>
          <a:prstGeom prst="hear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9545" y="783467"/>
            <a:ext cx="11430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179512" y="6381328"/>
            <a:ext cx="8888434" cy="372932"/>
            <a:chOff x="179512" y="6381328"/>
            <a:chExt cx="8888434" cy="372932"/>
          </a:xfrm>
        </p:grpSpPr>
        <p:pic>
          <p:nvPicPr>
            <p:cNvPr id="17"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1200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8"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342646" cy="803310"/>
          </a:xfrm>
        </p:spPr>
        <p:txBody>
          <a:bodyPr anchor="t"/>
          <a:lstStyle/>
          <a:p>
            <a:pPr algn="l"/>
            <a:r>
              <a:rPr lang="et-EE" sz="2400" dirty="0">
                <a:solidFill>
                  <a:schemeClr val="tx1"/>
                </a:solidFill>
                <a:latin typeface="Calibri" panose="020F0502020204030204" pitchFamily="34" charset="0"/>
              </a:rPr>
              <a:t>Milleks HIVi suhtes testida?</a:t>
            </a:r>
          </a:p>
        </p:txBody>
      </p:sp>
      <p:sp>
        <p:nvSpPr>
          <p:cNvPr id="3" name="Content Placeholder 2"/>
          <p:cNvSpPr>
            <a:spLocks noGrp="1"/>
          </p:cNvSpPr>
          <p:nvPr>
            <p:ph idx="1"/>
          </p:nvPr>
        </p:nvSpPr>
        <p:spPr>
          <a:xfrm>
            <a:off x="755576" y="1340769"/>
            <a:ext cx="7848872" cy="1224136"/>
          </a:xfrm>
        </p:spPr>
        <p:txBody>
          <a:bodyPr>
            <a:normAutofit fontScale="55000" lnSpcReduction="20000"/>
          </a:bodyPr>
          <a:lstStyle/>
          <a:p>
            <a:pPr marL="0" indent="0">
              <a:buNone/>
            </a:pPr>
            <a:endParaRPr lang="et-EE" sz="2000" dirty="0">
              <a:latin typeface="Calibri" panose="020F0502020204030204" pitchFamily="34" charset="0"/>
              <a:cs typeface="Calibri" panose="020F0502020204030204" pitchFamily="34" charset="0"/>
            </a:endParaRPr>
          </a:p>
          <a:p>
            <a:pPr marL="0" indent="0">
              <a:buNone/>
            </a:pPr>
            <a:r>
              <a:rPr lang="et-EE" sz="2000" dirty="0">
                <a:latin typeface="Calibri" panose="020F0502020204030204" pitchFamily="34" charset="0"/>
              </a:rPr>
              <a:t>Suurenenud HIV-testimine peaks viima suurema arvu HIVi diagnoosimiseni.</a:t>
            </a:r>
          </a:p>
          <a:p>
            <a:pPr marL="0" indent="0">
              <a:buNone/>
            </a:pPr>
            <a:endParaRPr lang="et-EE" sz="2000" dirty="0">
              <a:latin typeface="Calibri" panose="020F0502020204030204" pitchFamily="34" charset="0"/>
              <a:cs typeface="Calibri" panose="020F0502020204030204" pitchFamily="34" charset="0"/>
            </a:endParaRPr>
          </a:p>
          <a:p>
            <a:pPr marL="0" indent="0">
              <a:buNone/>
            </a:pPr>
            <a:endParaRPr lang="et-EE" sz="2000" dirty="0">
              <a:latin typeface="Calibri" panose="020F0502020204030204" pitchFamily="34" charset="0"/>
              <a:cs typeface="Calibri" panose="020F0502020204030204" pitchFamily="34" charset="0"/>
            </a:endParaRPr>
          </a:p>
          <a:p>
            <a:pPr marL="0" indent="0">
              <a:buNone/>
            </a:pPr>
            <a:endParaRPr lang="et-EE" sz="2000" dirty="0">
              <a:latin typeface="Calibri" panose="020F0502020204030204" pitchFamily="34" charset="0"/>
              <a:cs typeface="Calibri" panose="020F0502020204030204" pitchFamily="34" charset="0"/>
            </a:endParaRPr>
          </a:p>
          <a:p>
            <a:pPr marL="0" indent="0">
              <a:buNone/>
            </a:pPr>
            <a:r>
              <a:rPr lang="en-US" dirty="0"/>
              <a:t>	</a:t>
            </a:r>
          </a:p>
        </p:txBody>
      </p:sp>
      <p:sp>
        <p:nvSpPr>
          <p:cNvPr id="8" name="Content Placeholder 2"/>
          <p:cNvSpPr txBox="1">
            <a:spLocks/>
          </p:cNvSpPr>
          <p:nvPr/>
        </p:nvSpPr>
        <p:spPr bwMode="auto">
          <a:xfrm>
            <a:off x="827583" y="2276872"/>
            <a:ext cx="7821183"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marL="292928" indent="-292928" algn="l" defTabSz="781616" rtl="0" eaLnBrk="0" fontAlgn="base" hangingPunct="0">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0" fontAlgn="base" hangingPunct="0">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0" fontAlgn="base" hangingPunct="0">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0" fontAlgn="base" hangingPunct="0">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0" fontAlgn="base" hangingPunct="0">
              <a:spcBef>
                <a:spcPct val="20000"/>
              </a:spcBef>
              <a:spcAft>
                <a:spcPct val="0"/>
              </a:spcAft>
              <a:buChar char="»"/>
              <a:defRPr sz="1700">
                <a:solidFill>
                  <a:schemeClr val="tx1"/>
                </a:solidFill>
                <a:latin typeface="+mn-lt"/>
                <a:ea typeface="ＭＳ Ｐゴシック" charset="-128"/>
              </a:defRPr>
            </a:lvl5pPr>
            <a:lvl6pPr marL="2305704" indent="-243727" algn="l" defTabSz="976049" rtl="0" fontAlgn="base">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fontAlgn="base">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fontAlgn="base">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fontAlgn="base">
              <a:spcBef>
                <a:spcPct val="20000"/>
              </a:spcBef>
              <a:spcAft>
                <a:spcPct val="0"/>
              </a:spcAft>
              <a:buChar char="»"/>
              <a:defRPr sz="2100">
                <a:solidFill>
                  <a:schemeClr val="tx1"/>
                </a:solidFill>
                <a:latin typeface="+mn-lt"/>
                <a:ea typeface="ＭＳ Ｐゴシック" pitchFamily="-65" charset="-128"/>
              </a:defRPr>
            </a:lvl9pPr>
          </a:lstStyle>
          <a:p>
            <a:pPr marL="0" indent="0">
              <a:buFontTx/>
              <a:buNone/>
            </a:pPr>
            <a:endParaRPr lang="et-EE" sz="2000" kern="0" dirty="0">
              <a:latin typeface="Calibri" panose="020F0502020204030204" pitchFamily="34" charset="0"/>
              <a:cs typeface="Calibri" panose="020F0502020204030204" pitchFamily="34" charset="0"/>
            </a:endParaRPr>
          </a:p>
          <a:p>
            <a:pPr marL="0" indent="0">
              <a:buNone/>
            </a:pPr>
            <a:r>
              <a:rPr lang="et-EE" sz="2000" dirty="0">
                <a:latin typeface="Calibri" panose="020F0502020204030204" pitchFamily="34" charset="0"/>
              </a:rPr>
              <a:t>Sellega peaks omakorda kaasnema järgmine vähenemine:</a:t>
            </a:r>
          </a:p>
          <a:p>
            <a:pPr marL="0" indent="0">
              <a:buNone/>
            </a:pPr>
            <a:endParaRPr lang="et-EE"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rPr>
              <a:t>	</a:t>
            </a:r>
            <a:r>
              <a:rPr lang="et-EE" sz="2000" dirty="0">
                <a:latin typeface="Calibri" panose="020F0502020204030204" pitchFamily="34" charset="0"/>
              </a:rPr>
              <a:t>diagnoosimata HIV-infektsiooniga elavad inimesed,</a:t>
            </a:r>
          </a:p>
          <a:p>
            <a:pPr marL="0" indent="0">
              <a:buNone/>
            </a:pPr>
            <a:endParaRPr lang="et-EE"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rPr>
              <a:t>	</a:t>
            </a:r>
            <a:r>
              <a:rPr lang="et-EE" sz="2000" dirty="0">
                <a:latin typeface="Calibri" panose="020F0502020204030204" pitchFamily="34" charset="0"/>
              </a:rPr>
              <a:t>hilises staadiumis avastatud </a:t>
            </a:r>
            <a:r>
              <a:rPr lang="et-EE" sz="2000" dirty="0" smtClean="0">
                <a:latin typeface="Calibri" panose="020F0502020204030204" pitchFamily="34" charset="0"/>
              </a:rPr>
              <a:t>HIV-infektsiooniga</a:t>
            </a:r>
            <a:r>
              <a:rPr lang="da-DK" sz="2000" dirty="0" smtClean="0">
                <a:latin typeface="Calibri" panose="020F0502020204030204" pitchFamily="34" charset="0"/>
              </a:rPr>
              <a:t> </a:t>
            </a:r>
            <a:r>
              <a:rPr lang="et-EE" sz="2000" dirty="0" smtClean="0">
                <a:latin typeface="Calibri" panose="020F0502020204030204" pitchFamily="34" charset="0"/>
              </a:rPr>
              <a:t>inimesed</a:t>
            </a:r>
            <a:r>
              <a:rPr lang="et-EE" sz="2000" dirty="0">
                <a:latin typeface="Calibri" panose="020F0502020204030204" pitchFamily="34" charset="0"/>
              </a:rPr>
              <a:t>.</a:t>
            </a:r>
            <a:r>
              <a:rPr lang="en-US" dirty="0"/>
              <a:t>	</a:t>
            </a:r>
          </a:p>
        </p:txBody>
      </p:sp>
      <p:grpSp>
        <p:nvGrpSpPr>
          <p:cNvPr id="9" name="Group 8"/>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4180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420888"/>
            <a:ext cx="7772534" cy="1143000"/>
          </a:xfrm>
        </p:spPr>
        <p:txBody>
          <a:bodyPr>
            <a:normAutofit/>
          </a:bodyPr>
          <a:lstStyle/>
          <a:p>
            <a:pPr algn="l"/>
            <a:r>
              <a:rPr lang="et-EE" sz="2400" b="1" dirty="0">
                <a:solidFill>
                  <a:schemeClr val="tx1"/>
                </a:solidFill>
                <a:latin typeface="Calibri" panose="020F0502020204030204" pitchFamily="34" charset="0"/>
              </a:rPr>
              <a:t>Diagnoosimata HIViga elavate inimeste arvu vähendamine</a:t>
            </a:r>
            <a:r>
              <a:t/>
            </a:r>
            <a:br/>
            <a:endParaRPr lang="et-EE" sz="2400" b="1" dirty="0">
              <a:solidFill>
                <a:schemeClr val="tx1"/>
              </a:solidFill>
              <a:latin typeface="Calibri" panose="020F0502020204030204" pitchFamily="34" charset="0"/>
              <a:cs typeface="Calibri" panose="020F0502020204030204" pitchFamily="34" charset="0"/>
            </a:endParaRPr>
          </a:p>
        </p:txBody>
      </p:sp>
      <p:grpSp>
        <p:nvGrpSpPr>
          <p:cNvPr id="4" name="Group 3"/>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59286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a:t> </a:t>
            </a:r>
          </a:p>
        </p:txBody>
      </p:sp>
      <p:sp>
        <p:nvSpPr>
          <p:cNvPr id="3" name="Content Placeholder 2"/>
          <p:cNvSpPr>
            <a:spLocks noGrp="1"/>
          </p:cNvSpPr>
          <p:nvPr>
            <p:ph idx="1"/>
          </p:nvPr>
        </p:nvSpPr>
        <p:spPr/>
        <p:txBody>
          <a:bodyPr>
            <a:normAutofit/>
          </a:bodyPr>
          <a:lstStyle/>
          <a:p>
            <a:pPr marL="0" indent="0" algn="ctr">
              <a:buNone/>
            </a:pPr>
            <a:endParaRPr lang="en-GB" sz="2000" dirty="0">
              <a:latin typeface="Calibri" panose="020F0502020204030204" pitchFamily="34" charset="0"/>
            </a:endParaRPr>
          </a:p>
          <a:p>
            <a:pPr marL="0" indent="0" algn="ctr">
              <a:buNone/>
            </a:pPr>
            <a:endParaRPr lang="en-GB" sz="2000" dirty="0">
              <a:latin typeface="Calibri" panose="020F0502020204030204" pitchFamily="34" charset="0"/>
            </a:endParaRPr>
          </a:p>
          <a:p>
            <a:pPr marL="0" indent="0" algn="ctr">
              <a:buNone/>
            </a:pPr>
            <a:endParaRPr lang="en-GB" sz="2000" dirty="0">
              <a:latin typeface="Calibri" panose="020F0502020204030204" pitchFamily="34" charset="0"/>
            </a:endParaRPr>
          </a:p>
          <a:p>
            <a:pPr marL="0" indent="0">
              <a:buNone/>
            </a:pPr>
            <a:endParaRPr lang="en-GB" sz="2000" dirty="0">
              <a:latin typeface="Calibri" panose="020F0502020204030204" pitchFamily="34" charset="0"/>
            </a:endParaRPr>
          </a:p>
          <a:p>
            <a:pPr marL="0" indent="0">
              <a:buNone/>
            </a:pPr>
            <a:endParaRPr lang="en-GB" sz="2000" dirty="0">
              <a:latin typeface="Calibri" panose="020F0502020204030204" pitchFamily="34" charset="0"/>
            </a:endParaRPr>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620688"/>
            <a:ext cx="7354331" cy="5661248"/>
          </a:xfrm>
          <a:prstGeom prst="rect">
            <a:avLst/>
          </a:prstGeom>
        </p:spPr>
      </p:pic>
    </p:spTree>
    <p:extLst>
      <p:ext uri="{BB962C8B-B14F-4D97-AF65-F5344CB8AC3E}">
        <p14:creationId xmlns:p14="http://schemas.microsoft.com/office/powerpoint/2010/main" val="3691407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2400" dirty="0">
                <a:latin typeface="Calibri" panose="020F0502020204030204" pitchFamily="34" charset="0"/>
              </a:rPr>
              <a:t>Estimated Number of people with undiagnosed </a:t>
            </a:r>
            <a:r>
              <a:rPr lang="en-GB" sz="2400" dirty="0" smtClean="0">
                <a:latin typeface="Calibri" panose="020F0502020204030204" pitchFamily="34" charset="0"/>
              </a:rPr>
              <a:t>HIV, Estonia 2013 </a:t>
            </a:r>
            <a:r>
              <a:rPr lang="en-GB" sz="2400" dirty="0">
                <a:latin typeface="Calibri" panose="020F0502020204030204" pitchFamily="34" charset="0"/>
              </a:rPr>
              <a:t/>
            </a:r>
            <a:br>
              <a:rPr lang="en-GB" sz="2400" dirty="0">
                <a:latin typeface="Calibri" panose="020F0502020204030204" pitchFamily="34" charset="0"/>
              </a:rPr>
            </a:br>
            <a:endParaRPr lang="en-GB" sz="2400" b="1" dirty="0">
              <a:solidFill>
                <a:srgbClr val="FF0000"/>
              </a:solidFill>
              <a:latin typeface="Calibri" panose="020F0502020204030204" pitchFamily="34" charset="0"/>
            </a:endParaRPr>
          </a:p>
        </p:txBody>
      </p:sp>
      <p:sp>
        <p:nvSpPr>
          <p:cNvPr id="3" name="Content Placeholder 2"/>
          <p:cNvSpPr>
            <a:spLocks noGrp="1"/>
          </p:cNvSpPr>
          <p:nvPr>
            <p:ph idx="1"/>
          </p:nvPr>
        </p:nvSpPr>
        <p:spPr>
          <a:xfrm>
            <a:off x="735051" y="2740040"/>
            <a:ext cx="7772534" cy="4114397"/>
          </a:xfrm>
        </p:spPr>
        <p:txBody>
          <a:bodyPr>
            <a:normAutofit/>
          </a:bodyPr>
          <a:lstStyle/>
          <a:p>
            <a:pPr marL="0" indent="0">
              <a:buNone/>
            </a:pPr>
            <a:r>
              <a:rPr lang="et-EE" sz="2000" dirty="0">
                <a:latin typeface="Calibri" panose="020F0502020204030204" pitchFamily="34" charset="0"/>
              </a:rPr>
              <a:t>UNAIDSi hinnangul võis Eestis elavate HIViga inimeste arv aastal 2013 olla 6 900–11 000 ja HIVi levimus 15–49-aastaste seas 1,3% (1,0–1,6%)</a:t>
            </a:r>
            <a:endParaRPr lang="en-GB" sz="2000" dirty="0">
              <a:latin typeface="Calibri" panose="020F0502020204030204" pitchFamily="34" charset="0"/>
            </a:endParaRPr>
          </a:p>
          <a:p>
            <a:pPr marL="0" indent="0">
              <a:buNone/>
            </a:pPr>
            <a:endParaRPr lang="en-GB" sz="2000" dirty="0">
              <a:latin typeface="Calibri" panose="020F0502020204030204" pitchFamily="34" charset="0"/>
            </a:endParaRPr>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44050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50660" y="1655198"/>
            <a:ext cx="1957070" cy="2334159"/>
            <a:chOff x="602200" y="4333092"/>
            <a:chExt cx="2140301" cy="1936331"/>
          </a:xfrm>
        </p:grpSpPr>
        <p:sp>
          <p:nvSpPr>
            <p:cNvPr id="28" name="Rectangle 27"/>
            <p:cNvSpPr/>
            <p:nvPr/>
          </p:nvSpPr>
          <p:spPr bwMode="auto">
            <a:xfrm>
              <a:off x="602200" y="5460953"/>
              <a:ext cx="2140300" cy="296082"/>
            </a:xfrm>
            <a:prstGeom prst="rect">
              <a:avLst/>
            </a:prstGeom>
            <a:solidFill>
              <a:srgbClr val="E2001A"/>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t-EE" sz="2400" i="0" strike="noStrike" cap="none" normalizeH="0" baseline="0" dirty="0">
                  <a:ln>
                    <a:noFill/>
                  </a:ln>
                  <a:solidFill>
                    <a:schemeClr val="bg1"/>
                  </a:solidFill>
                  <a:effectLst/>
                  <a:latin typeface="Calibri" panose="020F0502020204030204" pitchFamily="34" charset="0"/>
                </a:rPr>
                <a:t>&gt;</a:t>
              </a:r>
              <a:r>
                <a:rPr kumimoji="0" lang="et-EE" sz="2400" i="0" u="none" strike="noStrike" cap="none" normalizeH="0" baseline="0" dirty="0">
                  <a:ln>
                    <a:noFill/>
                  </a:ln>
                  <a:solidFill>
                    <a:schemeClr val="bg1"/>
                  </a:solidFill>
                  <a:effectLst/>
                  <a:latin typeface="Calibri" panose="020F0502020204030204" pitchFamily="34" charset="0"/>
                </a:rPr>
                <a:t> 50%   </a:t>
              </a:r>
            </a:p>
          </p:txBody>
        </p:sp>
        <p:sp>
          <p:nvSpPr>
            <p:cNvPr id="29" name="Rectangle 28"/>
            <p:cNvSpPr/>
            <p:nvPr/>
          </p:nvSpPr>
          <p:spPr bwMode="auto">
            <a:xfrm>
              <a:off x="602200" y="5094758"/>
              <a:ext cx="2140300" cy="296082"/>
            </a:xfrm>
            <a:prstGeom prst="rect">
              <a:avLst/>
            </a:prstGeom>
            <a:solidFill>
              <a:srgbClr val="F6A800"/>
            </a:solidFill>
            <a:ln w="9525" cap="flat" cmpd="sng" algn="ctr">
              <a:noFill/>
              <a:prstDash val="solid"/>
              <a:round/>
              <a:headEnd type="none" w="med" len="med"/>
              <a:tailEnd type="none" w="med" len="med"/>
            </a:ln>
            <a:effectLst/>
          </p:spPr>
          <p:txBody>
            <a:bodyPr vert="horz" wrap="square" lIns="108000" tIns="36000" rIns="72000" bIns="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t-EE" sz="2400" i="0" u="none" strike="noStrike" cap="none" normalizeH="0" baseline="0" dirty="0">
                  <a:ln>
                    <a:noFill/>
                  </a:ln>
                  <a:effectLst/>
                  <a:latin typeface="Calibri" panose="020F0502020204030204" pitchFamily="34" charset="0"/>
                </a:rPr>
                <a:t>40 kuni 50%</a:t>
              </a:r>
            </a:p>
          </p:txBody>
        </p:sp>
        <p:sp>
          <p:nvSpPr>
            <p:cNvPr id="30" name="Rectangle 29"/>
            <p:cNvSpPr/>
            <p:nvPr/>
          </p:nvSpPr>
          <p:spPr bwMode="auto">
            <a:xfrm>
              <a:off x="602200" y="4728561"/>
              <a:ext cx="2140300" cy="296082"/>
            </a:xfrm>
            <a:prstGeom prst="rect">
              <a:avLst/>
            </a:prstGeom>
            <a:solidFill>
              <a:srgbClr val="FFDD00"/>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t-EE" sz="2400" i="0" u="none" strike="noStrike" cap="none" normalizeH="0" baseline="0" dirty="0">
                  <a:ln>
                    <a:noFill/>
                  </a:ln>
                  <a:effectLst/>
                  <a:latin typeface="Calibri" panose="020F0502020204030204" pitchFamily="34" charset="0"/>
                </a:rPr>
                <a:t>30  </a:t>
              </a:r>
              <a:r>
                <a:rPr lang="et-EE" sz="2400" dirty="0">
                  <a:latin typeface="Calibri" panose="020F0502020204030204" pitchFamily="34" charset="0"/>
                </a:rPr>
                <a:t>kuni </a:t>
              </a:r>
              <a:r>
                <a:rPr kumimoji="0" lang="et-EE" sz="2400" i="0" u="none" strike="noStrike" cap="none" normalizeH="0" baseline="0" dirty="0">
                  <a:ln>
                    <a:noFill/>
                  </a:ln>
                  <a:effectLst/>
                  <a:latin typeface="Calibri" panose="020F0502020204030204" pitchFamily="34" charset="0"/>
                </a:rPr>
                <a:t>&lt;40% </a:t>
              </a:r>
            </a:p>
          </p:txBody>
        </p:sp>
        <p:sp>
          <p:nvSpPr>
            <p:cNvPr id="31" name="Rectangle 30"/>
            <p:cNvSpPr/>
            <p:nvPr/>
          </p:nvSpPr>
          <p:spPr bwMode="auto">
            <a:xfrm>
              <a:off x="602200" y="4333092"/>
              <a:ext cx="2140300" cy="325355"/>
            </a:xfrm>
            <a:prstGeom prst="rect">
              <a:avLst/>
            </a:prstGeom>
            <a:solidFill>
              <a:srgbClr val="FFF1C3"/>
            </a:solidFill>
            <a:ln w="9525" cap="flat" cmpd="sng" algn="ctr">
              <a:no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t-EE" sz="2400" dirty="0">
                  <a:latin typeface="Calibri" panose="020F0502020204030204" pitchFamily="34" charset="0"/>
                  <a:sym typeface="Symbol"/>
                </a:rPr>
                <a:t>&lt;</a:t>
              </a:r>
              <a:r>
                <a:rPr kumimoji="0" lang="et-EE" sz="2400" i="0" u="none" strike="noStrike" cap="none" normalizeH="0" baseline="0" dirty="0">
                  <a:ln>
                    <a:noFill/>
                  </a:ln>
                  <a:effectLst/>
                  <a:latin typeface="Calibri" panose="020F0502020204030204" pitchFamily="34" charset="0"/>
                </a:rPr>
                <a:t> 30%</a:t>
              </a:r>
            </a:p>
          </p:txBody>
        </p:sp>
        <p:sp>
          <p:nvSpPr>
            <p:cNvPr id="32" name="Rectangle 31"/>
            <p:cNvSpPr/>
            <p:nvPr/>
          </p:nvSpPr>
          <p:spPr bwMode="auto">
            <a:xfrm>
              <a:off x="602206" y="5804572"/>
              <a:ext cx="2140295" cy="464851"/>
            </a:xfrm>
            <a:prstGeom prst="rect">
              <a:avLst/>
            </a:prstGeom>
            <a:solidFill>
              <a:srgbClr val="DDDDDD"/>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algn="ctr" defTabSz="914400" fontAlgn="base">
                <a:lnSpc>
                  <a:spcPct val="90000"/>
                </a:lnSpc>
                <a:spcBef>
                  <a:spcPct val="0"/>
                </a:spcBef>
                <a:spcAft>
                  <a:spcPct val="0"/>
                </a:spcAft>
              </a:pPr>
              <a:r>
                <a:rPr lang="et-EE" sz="1600" dirty="0">
                  <a:latin typeface="Calibri" panose="020F0502020204030204" pitchFamily="34" charset="0"/>
                </a:rPr>
                <a:t>Info puudub</a:t>
              </a:r>
              <a:endParaRPr kumimoji="0" lang="et-EE" sz="1600" b="0" i="0" u="none" strike="noStrike" cap="none" normalizeH="0" baseline="0" dirty="0">
                <a:ln>
                  <a:noFill/>
                </a:ln>
                <a:effectLst/>
                <a:latin typeface="Calibri" panose="020F0502020204030204" pitchFamily="34" charset="0"/>
              </a:endParaRPr>
            </a:p>
          </p:txBody>
        </p:sp>
      </p:grpSp>
      <p:sp>
        <p:nvSpPr>
          <p:cNvPr id="25" name="Title 4"/>
          <p:cNvSpPr>
            <a:spLocks noGrp="1"/>
          </p:cNvSpPr>
          <p:nvPr>
            <p:ph type="title"/>
          </p:nvPr>
        </p:nvSpPr>
        <p:spPr>
          <a:xfrm>
            <a:off x="252121" y="174969"/>
            <a:ext cx="8639758" cy="822325"/>
          </a:xfrm>
        </p:spPr>
        <p:txBody>
          <a:bodyPr>
            <a:noAutofit/>
          </a:bodyPr>
          <a:lstStyle/>
          <a:p>
            <a:pPr algn="l"/>
            <a:r>
              <a:rPr lang="fi-FI" sz="2400" dirty="0">
                <a:latin typeface="Corbel" panose="020B0503020204020204" pitchFamily="34" charset="0"/>
              </a:rPr>
              <a:t>Hiliselt avastatud HIVi juhtude osakaal</a:t>
            </a:r>
            <a:r>
              <a:rPr lang="et-EE" sz="2400" dirty="0" smtClean="0">
                <a:latin typeface="Corbel" panose="020B0503020204020204" pitchFamily="34" charset="0"/>
              </a:rPr>
              <a:t>(CD4&lt;350 </a:t>
            </a:r>
            <a:r>
              <a:rPr lang="et-EE" sz="2400" dirty="0">
                <a:latin typeface="Corbel" panose="020B0503020204020204" pitchFamily="34" charset="0"/>
              </a:rPr>
              <a:t>rakku/mm</a:t>
            </a:r>
            <a:r>
              <a:rPr lang="et-EE" sz="2400" baseline="30000" dirty="0">
                <a:latin typeface="Corbel" panose="020B0503020204020204" pitchFamily="34" charset="0"/>
              </a:rPr>
              <a:t>3</a:t>
            </a:r>
            <a:r>
              <a:rPr lang="et-EE" sz="2400" dirty="0">
                <a:latin typeface="Corbel" panose="020B0503020204020204" pitchFamily="34" charset="0"/>
              </a:rPr>
              <a:t>) </a:t>
            </a:r>
            <a:r>
              <a:rPr dirty="0"/>
              <a:t/>
            </a:r>
            <a:br>
              <a:rPr dirty="0"/>
            </a:br>
            <a:r>
              <a:rPr lang="et-EE" sz="2400" dirty="0">
                <a:latin typeface="Corbel" panose="020B0503020204020204" pitchFamily="34" charset="0"/>
              </a:rPr>
              <a:t>2014, </a:t>
            </a:r>
            <a:r>
              <a:rPr lang="et-EE" sz="2400" dirty="0" smtClean="0">
                <a:latin typeface="Corbel" panose="020B0503020204020204" pitchFamily="34" charset="0"/>
              </a:rPr>
              <a:t>EL/E</a:t>
            </a:r>
            <a:r>
              <a:rPr lang="da-DK" sz="2400" dirty="0" smtClean="0">
                <a:latin typeface="Corbel" panose="020B0503020204020204" pitchFamily="34" charset="0"/>
              </a:rPr>
              <a:t>MP</a:t>
            </a:r>
            <a:endParaRPr lang="et-EE" sz="2400" dirty="0">
              <a:latin typeface="Corbel" panose="020B0503020204020204" pitchFamily="34" charset="0"/>
            </a:endParaRPr>
          </a:p>
        </p:txBody>
      </p:sp>
      <p:sp>
        <p:nvSpPr>
          <p:cNvPr id="5" name="TextBox 4"/>
          <p:cNvSpPr txBox="1"/>
          <p:nvPr/>
        </p:nvSpPr>
        <p:spPr>
          <a:xfrm>
            <a:off x="4438933" y="6479961"/>
            <a:ext cx="4707015" cy="307777"/>
          </a:xfrm>
          <a:prstGeom prst="rect">
            <a:avLst/>
          </a:prstGeom>
          <a:noFill/>
        </p:spPr>
        <p:txBody>
          <a:bodyPr wrap="square" rtlCol="0">
            <a:spAutoFit/>
          </a:bodyPr>
          <a:lstStyle/>
          <a:p>
            <a:r>
              <a:rPr lang="et-EE" sz="1400" dirty="0">
                <a:solidFill>
                  <a:schemeClr val="bg1"/>
                </a:solidFill>
                <a:latin typeface="Calibri" panose="020F0502020204030204" pitchFamily="34" charset="0"/>
              </a:rPr>
              <a:t>*Juhtumid, kus CD4 arv on diagnoosimise ajal registreeritud</a:t>
            </a:r>
          </a:p>
        </p:txBody>
      </p:sp>
      <p:pic>
        <p:nvPicPr>
          <p:cNvPr id="3" name="Picture 2"/>
          <p:cNvPicPr>
            <a:picLocks noChangeAspect="1"/>
          </p:cNvPicPr>
          <p:nvPr/>
        </p:nvPicPr>
        <p:blipFill>
          <a:blip r:embed="rId3" cstate="print"/>
          <a:stretch>
            <a:fillRect/>
          </a:stretch>
        </p:blipFill>
        <p:spPr>
          <a:xfrm>
            <a:off x="4211960" y="967844"/>
            <a:ext cx="4570108" cy="5482667"/>
          </a:xfrm>
          <a:prstGeom prst="rect">
            <a:avLst/>
          </a:prstGeom>
        </p:spPr>
      </p:pic>
      <p:sp>
        <p:nvSpPr>
          <p:cNvPr id="7" name="TextBox 6"/>
          <p:cNvSpPr txBox="1"/>
          <p:nvPr/>
        </p:nvSpPr>
        <p:spPr>
          <a:xfrm>
            <a:off x="4438933" y="5769260"/>
            <a:ext cx="1258192" cy="539812"/>
          </a:xfrm>
          <a:prstGeom prst="rect">
            <a:avLst/>
          </a:prstGeom>
          <a:solidFill>
            <a:schemeClr val="bg1"/>
          </a:solidFill>
        </p:spPr>
        <p:txBody>
          <a:bodyPr wrap="square" rtlCol="0">
            <a:spAutoFit/>
          </a:bodyPr>
          <a:lstStyle/>
          <a:p>
            <a:endParaRPr lang="en-GB" dirty="0"/>
          </a:p>
        </p:txBody>
      </p:sp>
      <p:pic>
        <p:nvPicPr>
          <p:cNvPr id="2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8965" y="5817649"/>
            <a:ext cx="1699936" cy="55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742552" y="4912432"/>
            <a:ext cx="363714" cy="217383"/>
          </a:xfrm>
          <a:prstGeom prst="rect">
            <a:avLst/>
          </a:prstGeom>
          <a:solidFill>
            <a:srgbClr val="CC0000"/>
          </a:solidFill>
          <a:ln w="28575" cap="flat" cmpd="sng" algn="ctr">
            <a:solidFill>
              <a:srgbClr val="99CBCF"/>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dirty="0">
              <a:solidFill>
                <a:schemeClr val="tx1"/>
              </a:solidFill>
              <a:latin typeface="Calibri" panose="020F0502020204030204" pitchFamily="34" charset="0"/>
            </a:endParaRPr>
          </a:p>
        </p:txBody>
      </p:sp>
      <p:sp>
        <p:nvSpPr>
          <p:cNvPr id="34" name="TextBox 33"/>
          <p:cNvSpPr txBox="1"/>
          <p:nvPr/>
        </p:nvSpPr>
        <p:spPr>
          <a:xfrm>
            <a:off x="1091509" y="4830830"/>
            <a:ext cx="1980220" cy="338554"/>
          </a:xfrm>
          <a:prstGeom prst="rect">
            <a:avLst/>
          </a:prstGeom>
          <a:noFill/>
        </p:spPr>
        <p:txBody>
          <a:bodyPr wrap="square" rtlCol="0">
            <a:spAutoFit/>
          </a:bodyPr>
          <a:lstStyle/>
          <a:p>
            <a:r>
              <a:rPr lang="et-EE" sz="1600" dirty="0">
                <a:latin typeface="Calibri" panose="020F0502020204030204" pitchFamily="34" charset="0"/>
              </a:rPr>
              <a:t>Liechtenstein </a:t>
            </a:r>
          </a:p>
        </p:txBody>
      </p:sp>
      <p:sp>
        <p:nvSpPr>
          <p:cNvPr id="35" name="Rectangle 34"/>
          <p:cNvSpPr/>
          <p:nvPr/>
        </p:nvSpPr>
        <p:spPr>
          <a:xfrm>
            <a:off x="744835" y="5223325"/>
            <a:ext cx="363714" cy="217383"/>
          </a:xfrm>
          <a:prstGeom prst="rect">
            <a:avLst/>
          </a:prstGeom>
          <a:solidFill>
            <a:srgbClr val="CC0000"/>
          </a:solidFill>
          <a:ln w="28575" cap="flat" cmpd="sng" algn="ctr">
            <a:solidFill>
              <a:srgbClr val="99CBCF"/>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dirty="0">
              <a:latin typeface="Calibri" panose="020F0502020204030204" pitchFamily="34" charset="0"/>
            </a:endParaRPr>
          </a:p>
        </p:txBody>
      </p:sp>
      <p:sp>
        <p:nvSpPr>
          <p:cNvPr id="36" name="TextBox 35"/>
          <p:cNvSpPr txBox="1"/>
          <p:nvPr/>
        </p:nvSpPr>
        <p:spPr>
          <a:xfrm>
            <a:off x="1091509" y="5169384"/>
            <a:ext cx="1980220" cy="338554"/>
          </a:xfrm>
          <a:prstGeom prst="rect">
            <a:avLst/>
          </a:prstGeom>
          <a:noFill/>
        </p:spPr>
        <p:txBody>
          <a:bodyPr wrap="square" rtlCol="0">
            <a:spAutoFit/>
          </a:bodyPr>
          <a:lstStyle/>
          <a:p>
            <a:r>
              <a:rPr lang="et-EE" sz="1600" dirty="0">
                <a:latin typeface="Calibri" panose="020F0502020204030204" pitchFamily="34" charset="0"/>
              </a:rPr>
              <a:t>Luxembourg </a:t>
            </a:r>
          </a:p>
        </p:txBody>
      </p:sp>
      <p:sp>
        <p:nvSpPr>
          <p:cNvPr id="37" name="TextBox 36"/>
          <p:cNvSpPr txBox="1"/>
          <p:nvPr/>
        </p:nvSpPr>
        <p:spPr>
          <a:xfrm>
            <a:off x="1108549" y="5483928"/>
            <a:ext cx="1980220" cy="338554"/>
          </a:xfrm>
          <a:prstGeom prst="rect">
            <a:avLst/>
          </a:prstGeom>
          <a:noFill/>
        </p:spPr>
        <p:txBody>
          <a:bodyPr wrap="square" rtlCol="0">
            <a:spAutoFit/>
          </a:bodyPr>
          <a:lstStyle/>
          <a:p>
            <a:r>
              <a:rPr lang="et-EE" sz="1600" dirty="0">
                <a:latin typeface="Calibri" panose="020F0502020204030204" pitchFamily="34" charset="0"/>
              </a:rPr>
              <a:t>Malta</a:t>
            </a:r>
          </a:p>
        </p:txBody>
      </p:sp>
      <p:sp>
        <p:nvSpPr>
          <p:cNvPr id="38" name="Rectangle 37"/>
          <p:cNvSpPr/>
          <p:nvPr/>
        </p:nvSpPr>
        <p:spPr>
          <a:xfrm>
            <a:off x="745901" y="5544514"/>
            <a:ext cx="363714" cy="217383"/>
          </a:xfrm>
          <a:prstGeom prst="rect">
            <a:avLst/>
          </a:prstGeom>
          <a:solidFill>
            <a:schemeClr val="bg1">
              <a:lumMod val="85000"/>
            </a:schemeClr>
          </a:solidFill>
          <a:ln w="28575" cap="flat" cmpd="sng" algn="ctr">
            <a:solidFill>
              <a:srgbClr val="99CBCF"/>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dirty="0">
              <a:latin typeface="Calibri" panose="020F0502020204030204" pitchFamily="34" charset="0"/>
            </a:endParaRPr>
          </a:p>
        </p:txBody>
      </p:sp>
      <p:sp>
        <p:nvSpPr>
          <p:cNvPr id="39" name="TextBox 38"/>
          <p:cNvSpPr txBox="1"/>
          <p:nvPr/>
        </p:nvSpPr>
        <p:spPr>
          <a:xfrm>
            <a:off x="581054" y="4548046"/>
            <a:ext cx="1795557" cy="307777"/>
          </a:xfrm>
          <a:prstGeom prst="rect">
            <a:avLst/>
          </a:prstGeom>
          <a:noFill/>
        </p:spPr>
        <p:txBody>
          <a:bodyPr wrap="square" rtlCol="0">
            <a:spAutoFit/>
          </a:bodyPr>
          <a:lstStyle/>
          <a:p>
            <a:r>
              <a:rPr lang="et-EE" sz="1400" b="1" dirty="0">
                <a:latin typeface="Calibri" panose="020F0502020204030204" pitchFamily="34" charset="0"/>
              </a:rPr>
              <a:t>Nähtamatud riigid</a:t>
            </a:r>
          </a:p>
        </p:txBody>
      </p:sp>
      <p:grpSp>
        <p:nvGrpSpPr>
          <p:cNvPr id="21" name="Group 20"/>
          <p:cNvGrpSpPr/>
          <p:nvPr/>
        </p:nvGrpSpPr>
        <p:grpSpPr>
          <a:xfrm>
            <a:off x="179512" y="6381328"/>
            <a:ext cx="8888434" cy="372932"/>
            <a:chOff x="179512" y="6381328"/>
            <a:chExt cx="8888434" cy="372932"/>
          </a:xfrm>
        </p:grpSpPr>
        <p:pic>
          <p:nvPicPr>
            <p:cNvPr id="22"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0167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
          <p:cNvSpPr>
            <a:spLocks noGrp="1"/>
          </p:cNvSpPr>
          <p:nvPr>
            <p:ph type="title"/>
          </p:nvPr>
        </p:nvSpPr>
        <p:spPr>
          <a:xfrm>
            <a:off x="321398" y="220631"/>
            <a:ext cx="7562969" cy="1080000"/>
          </a:xfrm>
        </p:spPr>
        <p:txBody>
          <a:bodyPr anchor="t">
            <a:normAutofit/>
          </a:bodyPr>
          <a:lstStyle/>
          <a:p>
            <a:pPr algn="l"/>
            <a:r>
              <a:rPr lang="et-EE" sz="2400" dirty="0">
                <a:latin typeface="+mn-lt"/>
              </a:rPr>
              <a:t>Hiline avastamine Euroopas: hiline </a:t>
            </a:r>
            <a:r>
              <a:rPr lang="et-EE" sz="2400" dirty="0" smtClean="0">
                <a:latin typeface="+mn-lt"/>
              </a:rPr>
              <a:t>diagnoosimine</a:t>
            </a:r>
            <a:r>
              <a:rPr lang="da-DK" sz="2400" dirty="0" smtClean="0">
                <a:latin typeface="+mn-lt"/>
              </a:rPr>
              <a:t> </a:t>
            </a:r>
            <a:r>
              <a:rPr lang="et-EE" sz="2400" dirty="0" smtClean="0">
                <a:latin typeface="+mn-lt"/>
              </a:rPr>
              <a:t>ja </a:t>
            </a:r>
            <a:r>
              <a:rPr lang="et-EE" sz="2400" dirty="0">
                <a:latin typeface="+mn-lt"/>
              </a:rPr>
              <a:t>CD4 arv HIV diagnoosimisel 2000–2011 (COHERE) </a:t>
            </a:r>
          </a:p>
        </p:txBody>
      </p:sp>
      <p:sp>
        <p:nvSpPr>
          <p:cNvPr id="13" name="Content Placeholder 4"/>
          <p:cNvSpPr>
            <a:spLocks noGrp="1"/>
          </p:cNvSpPr>
          <p:nvPr>
            <p:ph idx="1"/>
          </p:nvPr>
        </p:nvSpPr>
        <p:spPr>
          <a:xfrm>
            <a:off x="611560" y="1052736"/>
            <a:ext cx="7776864" cy="4824000"/>
          </a:xfrm>
        </p:spPr>
        <p:txBody>
          <a:bodyPr>
            <a:normAutofit/>
          </a:bodyPr>
          <a:lstStyle/>
          <a:p>
            <a:pPr marL="0" indent="0">
              <a:buNone/>
            </a:pPr>
            <a:r>
              <a:rPr lang="et-EE" dirty="0"/>
              <a:t> </a:t>
            </a:r>
          </a:p>
        </p:txBody>
      </p:sp>
      <p:pic>
        <p:nvPicPr>
          <p:cNvPr id="16" name="Picture 2" descr="Figure 1 Changes over time in late presentation and CD4 count at HIV diagnosis: COHERE 2000–2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110740"/>
            <a:ext cx="4565560" cy="552285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18158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4338" name="Group 1"/>
          <p:cNvGrpSpPr>
            <a:grpSpLocks/>
          </p:cNvGrpSpPr>
          <p:nvPr/>
        </p:nvGrpSpPr>
        <p:grpSpPr bwMode="auto">
          <a:xfrm>
            <a:off x="0" y="996956"/>
            <a:ext cx="9304338" cy="5961063"/>
            <a:chOff x="0" y="628"/>
            <a:chExt cx="5861" cy="3755"/>
          </a:xfrm>
        </p:grpSpPr>
        <p:pic>
          <p:nvPicPr>
            <p:cNvPr id="1434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68"/>
              <a:ext cx="5775" cy="23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9" y="628"/>
              <a:ext cx="3825" cy="33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5" name="Line 4"/>
            <p:cNvSpPr>
              <a:spLocks noChangeShapeType="1"/>
            </p:cNvSpPr>
            <p:nvPr/>
          </p:nvSpPr>
          <p:spPr bwMode="auto">
            <a:xfrm flipH="1">
              <a:off x="1888" y="3857"/>
              <a:ext cx="2665" cy="0"/>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46" name="Line 5"/>
            <p:cNvSpPr>
              <a:spLocks noChangeShapeType="1"/>
            </p:cNvSpPr>
            <p:nvPr/>
          </p:nvSpPr>
          <p:spPr bwMode="auto">
            <a:xfrm flipV="1">
              <a:off x="1889" y="1906"/>
              <a:ext cx="0" cy="1951"/>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47" name="Line 6"/>
            <p:cNvSpPr>
              <a:spLocks noChangeShapeType="1"/>
            </p:cNvSpPr>
            <p:nvPr/>
          </p:nvSpPr>
          <p:spPr bwMode="auto">
            <a:xfrm flipH="1">
              <a:off x="1888" y="1907"/>
              <a:ext cx="1862" cy="0"/>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48" name="Line 7"/>
            <p:cNvSpPr>
              <a:spLocks noChangeShapeType="1"/>
            </p:cNvSpPr>
            <p:nvPr/>
          </p:nvSpPr>
          <p:spPr bwMode="auto">
            <a:xfrm flipV="1">
              <a:off x="3750" y="1293"/>
              <a:ext cx="0" cy="614"/>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49" name="Line 8"/>
            <p:cNvSpPr>
              <a:spLocks noChangeShapeType="1"/>
            </p:cNvSpPr>
            <p:nvPr/>
          </p:nvSpPr>
          <p:spPr bwMode="auto">
            <a:xfrm flipH="1">
              <a:off x="3749" y="1295"/>
              <a:ext cx="804" cy="0"/>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50" name="Line 9"/>
            <p:cNvSpPr>
              <a:spLocks noChangeShapeType="1"/>
            </p:cNvSpPr>
            <p:nvPr/>
          </p:nvSpPr>
          <p:spPr bwMode="auto">
            <a:xfrm flipV="1">
              <a:off x="4554" y="1294"/>
              <a:ext cx="0" cy="2563"/>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52" name="Text Box 11"/>
            <p:cNvSpPr txBox="1">
              <a:spLocks noChangeArrowheads="1"/>
            </p:cNvSpPr>
            <p:nvPr/>
          </p:nvSpPr>
          <p:spPr bwMode="auto">
            <a:xfrm>
              <a:off x="138" y="2073"/>
              <a:ext cx="1746" cy="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279400" indent="-277813" eaLnBrk="0" hangingPunct="0">
                <a:spcBef>
                  <a:spcPts val="8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3200">
                  <a:solidFill>
                    <a:srgbClr val="000000"/>
                  </a:solidFill>
                  <a:latin typeface="Osaka" charset="0"/>
                  <a:ea typeface="New MingLiu" charset="0"/>
                  <a:cs typeface="New MingLiu" charset="0"/>
                </a:defRPr>
              </a:lvl1pPr>
              <a:lvl2pPr eaLnBrk="0" hangingPunct="0">
                <a:spcBef>
                  <a:spcPts val="7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800">
                  <a:solidFill>
                    <a:srgbClr val="000000"/>
                  </a:solidFill>
                  <a:latin typeface="Osaka" charset="0"/>
                  <a:ea typeface="New MingLiu" charset="0"/>
                  <a:cs typeface="New MingLiu" charset="0"/>
                </a:defRPr>
              </a:lvl2pPr>
              <a:lvl3pPr eaLnBrk="0" hangingPunct="0">
                <a:spcBef>
                  <a:spcPts val="6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400">
                  <a:solidFill>
                    <a:srgbClr val="000000"/>
                  </a:solidFill>
                  <a:latin typeface="Osaka" charset="0"/>
                  <a:ea typeface="New MingLiu" charset="0"/>
                  <a:cs typeface="New MingLiu" charset="0"/>
                </a:defRPr>
              </a:lvl3pPr>
              <a:lvl4pPr eaLnBrk="0" hangingPunct="0">
                <a:spcBef>
                  <a:spcPts val="5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4pPr>
              <a:lvl5pPr eaLnBrk="0" hangingPunct="0">
                <a:spcBef>
                  <a:spcPts val="5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9pPr>
            </a:lstStyle>
            <a:p>
              <a:pPr eaLnBrk="1" hangingPunct="1">
                <a:lnSpc>
                  <a:spcPts val="1736"/>
                </a:lnSpc>
                <a:spcBef>
                  <a:spcPct val="0"/>
                </a:spcBef>
                <a:spcAft>
                  <a:spcPts val="1900"/>
                </a:spcAft>
              </a:pPr>
              <a:endParaRPr lang="en-GB" altLang="en-US" sz="1500" dirty="0">
                <a:latin typeface="Tahoma" pitchFamily="34" charset="0"/>
                <a:cs typeface="Tahoma" pitchFamily="34" charset="0"/>
              </a:endParaRPr>
            </a:p>
          </p:txBody>
        </p:sp>
        <p:sp>
          <p:nvSpPr>
            <p:cNvPr id="14353" name="Text Box 12"/>
            <p:cNvSpPr txBox="1">
              <a:spLocks noChangeArrowheads="1"/>
            </p:cNvSpPr>
            <p:nvPr/>
          </p:nvSpPr>
          <p:spPr bwMode="auto">
            <a:xfrm>
              <a:off x="5607" y="4150"/>
              <a:ext cx="254"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Osaka" charset="0"/>
                  <a:ea typeface="New MingLiu" charset="0"/>
                  <a:cs typeface="New MingLiu"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Osaka" charset="0"/>
                  <a:ea typeface="New MingLiu" charset="0"/>
                  <a:cs typeface="New MingLiu"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9pPr>
            </a:lstStyle>
            <a:p>
              <a:pPr eaLnBrk="1" hangingPunct="1">
                <a:spcBef>
                  <a:spcPct val="0"/>
                </a:spcBef>
              </a:pPr>
              <a:r>
                <a:rPr lang="et-EE" altLang="en-US" sz="1200" dirty="0">
                  <a:solidFill>
                    <a:srgbClr val="FFFFFF"/>
                  </a:solidFill>
                  <a:latin typeface="Tahoma" pitchFamily="34" charset="0"/>
                </a:rPr>
                <a:t>13   </a:t>
              </a:r>
            </a:p>
            <a:p>
              <a:pPr eaLnBrk="1" hangingPunct="1">
                <a:spcBef>
                  <a:spcPct val="0"/>
                </a:spcBef>
              </a:pPr>
              <a:endParaRPr lang="et-EE" altLang="en-US" sz="1200" dirty="0">
                <a:solidFill>
                  <a:srgbClr val="FFFFFF"/>
                </a:solidFill>
                <a:latin typeface="Tahoma" pitchFamily="34" charset="0"/>
                <a:cs typeface="Tahoma" pitchFamily="34" charset="0"/>
              </a:endParaRPr>
            </a:p>
          </p:txBody>
        </p:sp>
      </p:grpSp>
      <p:sp>
        <p:nvSpPr>
          <p:cNvPr id="14340" name="Text Box 14"/>
          <p:cNvSpPr txBox="1">
            <a:spLocks noChangeArrowheads="1"/>
          </p:cNvSpPr>
          <p:nvPr/>
        </p:nvSpPr>
        <p:spPr bwMode="auto">
          <a:xfrm>
            <a:off x="323850" y="221902"/>
            <a:ext cx="7105650" cy="76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Osaka" charset="0"/>
                <a:ea typeface="New MingLiu" charset="0"/>
                <a:cs typeface="New MingLiu"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Osaka" charset="0"/>
                <a:ea typeface="New MingLiu" charset="0"/>
                <a:cs typeface="New MingLiu"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9pPr>
          </a:lstStyle>
          <a:p>
            <a:pPr eaLnBrk="1" hangingPunct="1">
              <a:spcBef>
                <a:spcPct val="0"/>
              </a:spcBef>
              <a:spcAft>
                <a:spcPts val="200"/>
              </a:spcAft>
            </a:pPr>
            <a:r>
              <a:rPr lang="et-EE" altLang="en-US" sz="2400" dirty="0">
                <a:solidFill>
                  <a:schemeClr val="tx1"/>
                </a:solidFill>
                <a:latin typeface="Calibri" panose="020F0502020204030204" pitchFamily="34" charset="0"/>
              </a:rPr>
              <a:t>Hilised diagnoosid Euroopas, 2013</a:t>
            </a:r>
          </a:p>
          <a:p>
            <a:pPr eaLnBrk="1" hangingPunct="1">
              <a:spcBef>
                <a:spcPct val="0"/>
              </a:spcBef>
            </a:pPr>
            <a:endParaRPr lang="et-EE" altLang="en-US" sz="2400" dirty="0">
              <a:solidFill>
                <a:srgbClr val="333333"/>
              </a:solidFill>
              <a:latin typeface="Corbel" panose="020B0503020204020204" pitchFamily="34" charset="0"/>
              <a:cs typeface="Tahoma" pitchFamily="34" charset="0"/>
            </a:endParaRPr>
          </a:p>
        </p:txBody>
      </p:sp>
      <p:sp>
        <p:nvSpPr>
          <p:cNvPr id="5" name="Rectangle 4"/>
          <p:cNvSpPr/>
          <p:nvPr/>
        </p:nvSpPr>
        <p:spPr>
          <a:xfrm>
            <a:off x="0" y="6284919"/>
            <a:ext cx="9167813" cy="639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176" y="6037711"/>
            <a:ext cx="534892" cy="4810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8" name="Group 17"/>
          <p:cNvGrpSpPr/>
          <p:nvPr/>
        </p:nvGrpSpPr>
        <p:grpSpPr>
          <a:xfrm>
            <a:off x="179512" y="6381328"/>
            <a:ext cx="8888434" cy="372932"/>
            <a:chOff x="179512" y="6381328"/>
            <a:chExt cx="8888434" cy="372932"/>
          </a:xfrm>
        </p:grpSpPr>
        <p:pic>
          <p:nvPicPr>
            <p:cNvPr id="19"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527176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29868024"/>
              </p:ext>
            </p:extLst>
          </p:nvPr>
        </p:nvGraphicFramePr>
        <p:xfrm>
          <a:off x="683568"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47268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8611" y="260648"/>
            <a:ext cx="7798783" cy="775808"/>
          </a:xfrm>
        </p:spPr>
        <p:txBody>
          <a:bodyPr>
            <a:noAutofit/>
          </a:bodyPr>
          <a:lstStyle/>
          <a:p>
            <a:pPr algn="l"/>
            <a:r>
              <a:rPr lang="et-EE" sz="2400" dirty="0">
                <a:latin typeface="Calibri" pitchFamily="34" charset="0"/>
              </a:rPr>
              <a:t> Uued HIV juhud CD4 rakkude arvu järgi diagnoosimisel ning levikutee kaupa, </a:t>
            </a:r>
            <a:r>
              <a:rPr lang="et-EE" sz="2400" dirty="0" smtClean="0">
                <a:latin typeface="Calibri" pitchFamily="34" charset="0"/>
              </a:rPr>
              <a:t>EL/E</a:t>
            </a:r>
            <a:r>
              <a:rPr lang="da-DK" sz="2400" dirty="0" smtClean="0">
                <a:latin typeface="Calibri" pitchFamily="34" charset="0"/>
              </a:rPr>
              <a:t>MP</a:t>
            </a:r>
            <a:r>
              <a:rPr lang="et-EE" sz="2400" dirty="0" smtClean="0">
                <a:latin typeface="Calibri" pitchFamily="34" charset="0"/>
              </a:rPr>
              <a:t>, </a:t>
            </a:r>
            <a:r>
              <a:rPr lang="et-EE" sz="2400" dirty="0">
                <a:latin typeface="Calibri" pitchFamily="34" charset="0"/>
              </a:rPr>
              <a:t>2014</a:t>
            </a:r>
          </a:p>
        </p:txBody>
      </p:sp>
      <p:sp>
        <p:nvSpPr>
          <p:cNvPr id="10"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t-EE" sz="1050" dirty="0">
                <a:solidFill>
                  <a:schemeClr val="bg1"/>
                </a:solidFill>
                <a:latin typeface="Calibri" panose="020F0502020204030204" pitchFamily="34" charset="0"/>
              </a:rPr>
              <a:t>Allikas: ECDC/WHO (2015). HIVi/AIDSi järelevalve Euroopas, 2014</a:t>
            </a:r>
          </a:p>
        </p:txBody>
      </p:sp>
      <p:pic>
        <p:nvPicPr>
          <p:cNvPr id="5" name="Picture 4"/>
          <p:cNvPicPr>
            <a:picLocks noChangeAspect="1"/>
          </p:cNvPicPr>
          <p:nvPr/>
        </p:nvPicPr>
        <p:blipFill>
          <a:blip r:embed="rId3" cstate="print"/>
          <a:stretch>
            <a:fillRect/>
          </a:stretch>
        </p:blipFill>
        <p:spPr>
          <a:xfrm>
            <a:off x="286584" y="1628799"/>
            <a:ext cx="8857416" cy="3195355"/>
          </a:xfrm>
          <a:prstGeom prst="rect">
            <a:avLst/>
          </a:prstGeom>
        </p:spPr>
      </p:pic>
      <p:sp>
        <p:nvSpPr>
          <p:cNvPr id="14" name="Rectangle 13"/>
          <p:cNvSpPr/>
          <p:nvPr/>
        </p:nvSpPr>
        <p:spPr bwMode="auto">
          <a:xfrm>
            <a:off x="6777245" y="4993559"/>
            <a:ext cx="1188413" cy="699087"/>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endParaRPr lang="et-EE" sz="1400" dirty="0">
              <a:solidFill>
                <a:schemeClr val="bg1"/>
              </a:solidFill>
              <a:latin typeface="Calibri" panose="020F0502020204030204" pitchFamily="34" charset="0"/>
              <a:sym typeface="Symbol"/>
            </a:endParaRPr>
          </a:p>
          <a:p>
            <a:pPr algn="ctr"/>
            <a:r>
              <a:rPr lang="et-EE" sz="1400" u="sng" dirty="0">
                <a:solidFill>
                  <a:schemeClr val="bg1"/>
                </a:solidFill>
                <a:latin typeface="Calibri" panose="020F0502020204030204" pitchFamily="34" charset="0"/>
                <a:sym typeface="Symbol"/>
              </a:rPr>
              <a:t>&gt;</a:t>
            </a:r>
            <a:r>
              <a:rPr lang="et-EE" sz="1400" dirty="0">
                <a:solidFill>
                  <a:schemeClr val="bg1"/>
                </a:solidFill>
                <a:latin typeface="Calibri" panose="020F0502020204030204" pitchFamily="34" charset="0"/>
                <a:sym typeface="Symbol"/>
              </a:rPr>
              <a:t>500 rakku/mm</a:t>
            </a:r>
            <a:r>
              <a:rPr lang="et-EE" sz="1400" baseline="30000" dirty="0">
                <a:solidFill>
                  <a:schemeClr val="bg1"/>
                </a:solidFill>
                <a:latin typeface="Calibri" panose="020F0502020204030204" pitchFamily="34" charset="0"/>
                <a:sym typeface="Symbol"/>
              </a:rPr>
              <a:t>3</a:t>
            </a:r>
            <a:endParaRPr lang="et-EE" sz="1400" baseline="30000" dirty="0">
              <a:solidFill>
                <a:schemeClr val="bg1"/>
              </a:solidFill>
              <a:latin typeface="Calibri" panose="020F0502020204030204" pitchFamily="34" charset="0"/>
            </a:endParaRPr>
          </a:p>
          <a:p>
            <a:pPr marL="0" marR="0" indent="0" algn="ctr" defTabSz="914400" rtl="0" eaLnBrk="1" fontAlgn="base" latinLnBrk="0" hangingPunct="1">
              <a:lnSpc>
                <a:spcPct val="90000"/>
              </a:lnSpc>
              <a:spcBef>
                <a:spcPct val="0"/>
              </a:spcBef>
              <a:spcAft>
                <a:spcPct val="0"/>
              </a:spcAft>
              <a:buClrTx/>
              <a:buSzTx/>
              <a:buFontTx/>
              <a:buNone/>
              <a:tabLst/>
            </a:pPr>
            <a:endParaRPr kumimoji="0" lang="et-EE" sz="1400" i="0" u="none" strike="noStrike" cap="none" normalizeH="0" baseline="0" dirty="0">
              <a:ln>
                <a:noFill/>
              </a:ln>
              <a:solidFill>
                <a:schemeClr val="bg1"/>
              </a:solidFill>
              <a:effectLst/>
              <a:latin typeface="Calibri" panose="020F0502020204030204" pitchFamily="34" charset="0"/>
            </a:endParaRPr>
          </a:p>
        </p:txBody>
      </p:sp>
      <p:sp>
        <p:nvSpPr>
          <p:cNvPr id="15" name="Rectangle 14"/>
          <p:cNvSpPr/>
          <p:nvPr/>
        </p:nvSpPr>
        <p:spPr bwMode="auto">
          <a:xfrm>
            <a:off x="3725814" y="4988963"/>
            <a:ext cx="1153423" cy="735273"/>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t-EE" sz="1400" dirty="0">
                <a:solidFill>
                  <a:schemeClr val="bg1"/>
                </a:solidFill>
                <a:latin typeface="Calibri" panose="020F0502020204030204" pitchFamily="34" charset="0"/>
              </a:rPr>
              <a:t>200 kuni &lt;350 </a:t>
            </a:r>
            <a:r>
              <a:rPr lang="et-EE" sz="1400" dirty="0">
                <a:solidFill>
                  <a:schemeClr val="bg1"/>
                </a:solidFill>
                <a:latin typeface="Calibri" panose="020F0502020204030204" pitchFamily="34" charset="0"/>
                <a:sym typeface="Symbol"/>
              </a:rPr>
              <a:t>rakku/mm</a:t>
            </a:r>
            <a:r>
              <a:rPr lang="et-EE" sz="1400" baseline="30000" dirty="0">
                <a:solidFill>
                  <a:schemeClr val="bg1"/>
                </a:solidFill>
                <a:latin typeface="Calibri" panose="020F0502020204030204" pitchFamily="34" charset="0"/>
                <a:sym typeface="Symbol"/>
              </a:rPr>
              <a:t>3</a:t>
            </a:r>
            <a:endParaRPr lang="et-EE" sz="1400" baseline="30000" dirty="0">
              <a:solidFill>
                <a:schemeClr val="bg1"/>
              </a:solidFill>
              <a:latin typeface="Calibri" panose="020F0502020204030204" pitchFamily="34" charset="0"/>
            </a:endParaRPr>
          </a:p>
        </p:txBody>
      </p:sp>
      <p:sp>
        <p:nvSpPr>
          <p:cNvPr id="16" name="Rectangle 15"/>
          <p:cNvSpPr/>
          <p:nvPr/>
        </p:nvSpPr>
        <p:spPr bwMode="auto">
          <a:xfrm>
            <a:off x="2151730" y="4988963"/>
            <a:ext cx="1188413" cy="699087"/>
          </a:xfrm>
          <a:prstGeom prst="rect">
            <a:avLst/>
          </a:prstGeom>
          <a:solidFill>
            <a:srgbClr val="00B05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t-EE" sz="1400" dirty="0">
                <a:solidFill>
                  <a:schemeClr val="bg1"/>
                </a:solidFill>
                <a:latin typeface="Calibri" panose="020F0502020204030204" pitchFamily="34" charset="0"/>
                <a:sym typeface="Symbol"/>
              </a:rPr>
              <a:t>&lt; 200 rakku/mm</a:t>
            </a:r>
            <a:r>
              <a:rPr lang="et-EE" sz="1400" baseline="30000" dirty="0">
                <a:solidFill>
                  <a:schemeClr val="bg1"/>
                </a:solidFill>
                <a:latin typeface="Calibri" panose="020F0502020204030204" pitchFamily="34" charset="0"/>
                <a:sym typeface="Symbol"/>
              </a:rPr>
              <a:t>3</a:t>
            </a:r>
            <a:endParaRPr kumimoji="0" lang="et-EE" sz="1400" i="0" u="none" strike="noStrike" cap="none" normalizeH="0" baseline="30000" dirty="0">
              <a:ln>
                <a:noFill/>
              </a:ln>
              <a:solidFill>
                <a:schemeClr val="bg1"/>
              </a:solidFill>
              <a:effectLst/>
              <a:latin typeface="Calibri" panose="020F0502020204030204" pitchFamily="34" charset="0"/>
            </a:endParaRPr>
          </a:p>
        </p:txBody>
      </p:sp>
      <p:sp>
        <p:nvSpPr>
          <p:cNvPr id="17" name="Rectangle 16"/>
          <p:cNvSpPr/>
          <p:nvPr/>
        </p:nvSpPr>
        <p:spPr bwMode="auto">
          <a:xfrm>
            <a:off x="5264909" y="4993559"/>
            <a:ext cx="1188413" cy="699087"/>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endParaRPr lang="et-EE" sz="1400" dirty="0">
              <a:solidFill>
                <a:schemeClr val="bg1"/>
              </a:solidFill>
              <a:latin typeface="Calibri" panose="020F0502020204030204" pitchFamily="34" charset="0"/>
              <a:sym typeface="Symbol"/>
            </a:endParaRPr>
          </a:p>
          <a:p>
            <a:pPr algn="ctr"/>
            <a:r>
              <a:rPr lang="et-EE" sz="1400" dirty="0">
                <a:solidFill>
                  <a:schemeClr val="bg1"/>
                </a:solidFill>
                <a:latin typeface="Calibri" panose="020F0502020204030204" pitchFamily="34" charset="0"/>
                <a:sym typeface="Symbol"/>
              </a:rPr>
              <a:t>350 kuni &lt;500 rakku/mm</a:t>
            </a:r>
            <a:r>
              <a:rPr lang="et-EE" sz="1400" baseline="30000" dirty="0">
                <a:solidFill>
                  <a:schemeClr val="bg1"/>
                </a:solidFill>
                <a:latin typeface="Calibri" panose="020F0502020204030204" pitchFamily="34" charset="0"/>
                <a:sym typeface="Symbol"/>
              </a:rPr>
              <a:t>3</a:t>
            </a:r>
            <a:endParaRPr lang="et-EE" sz="1400" baseline="30000" dirty="0">
              <a:solidFill>
                <a:schemeClr val="bg1"/>
              </a:solidFill>
              <a:latin typeface="Calibri" panose="020F0502020204030204" pitchFamily="34" charset="0"/>
            </a:endParaRPr>
          </a:p>
          <a:p>
            <a:pPr marL="0" marR="0" indent="0" algn="ctr" defTabSz="914400" rtl="0" eaLnBrk="1" fontAlgn="base" latinLnBrk="0" hangingPunct="1">
              <a:lnSpc>
                <a:spcPct val="90000"/>
              </a:lnSpc>
              <a:spcBef>
                <a:spcPct val="0"/>
              </a:spcBef>
              <a:spcAft>
                <a:spcPct val="0"/>
              </a:spcAft>
              <a:buClrTx/>
              <a:buSzTx/>
              <a:buFontTx/>
              <a:buNone/>
              <a:tabLst/>
            </a:pPr>
            <a:endParaRPr kumimoji="0" lang="et-EE" sz="1400" i="0" u="none" strike="noStrike" cap="none" normalizeH="0" baseline="0" dirty="0">
              <a:ln>
                <a:noFill/>
              </a:ln>
              <a:solidFill>
                <a:schemeClr val="bg1"/>
              </a:solidFill>
              <a:effectLst/>
              <a:latin typeface="Calibri" panose="020F0502020204030204" pitchFamily="34" charset="0"/>
            </a:endParaRPr>
          </a:p>
        </p:txBody>
      </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0436" y="5845845"/>
            <a:ext cx="1699936" cy="55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179512" y="6381328"/>
            <a:ext cx="8888434" cy="372932"/>
            <a:chOff x="179512" y="6381328"/>
            <a:chExt cx="8888434" cy="372932"/>
          </a:xfrm>
        </p:grpSpPr>
        <p:pic>
          <p:nvPicPr>
            <p:cNvPr id="13"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63945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p:nvPr/>
        </p:nvPicPr>
        <p:blipFill>
          <a:blip r:embed="rId3" cstate="print"/>
          <a:srcRect/>
          <a:stretch>
            <a:fillRect/>
          </a:stretch>
        </p:blipFill>
        <p:spPr bwMode="auto">
          <a:xfrm>
            <a:off x="1187624" y="1340768"/>
            <a:ext cx="6768752" cy="4824536"/>
          </a:xfrm>
          <a:prstGeom prst="rect">
            <a:avLst/>
          </a:prstGeom>
          <a:noFill/>
          <a:ln w="9525">
            <a:noFill/>
            <a:miter lim="800000"/>
            <a:headEnd/>
            <a:tailEnd/>
          </a:ln>
        </p:spPr>
      </p:pic>
      <p:sp>
        <p:nvSpPr>
          <p:cNvPr id="4" name="Rectangle 3"/>
          <p:cNvSpPr/>
          <p:nvPr/>
        </p:nvSpPr>
        <p:spPr>
          <a:xfrm>
            <a:off x="395536" y="404665"/>
            <a:ext cx="8064896" cy="830997"/>
          </a:xfrm>
          <a:prstGeom prst="rect">
            <a:avLst/>
          </a:prstGeom>
        </p:spPr>
        <p:txBody>
          <a:bodyPr wrap="square">
            <a:spAutoFit/>
          </a:bodyPr>
          <a:lstStyle/>
          <a:p>
            <a:r>
              <a:rPr lang="et-EE" sz="2400" dirty="0"/>
              <a:t>Uute HIV juhtude CD4 rakkude arv esimesel infektsionisti visiidil, 2000-2015</a:t>
            </a:r>
            <a:endParaRPr lang="en-GB" sz="2400" dirty="0"/>
          </a:p>
        </p:txBody>
      </p:sp>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39250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14"/>
          <p:cNvSpPr txBox="1">
            <a:spLocks noGrp="1" noChangeArrowheads="1"/>
          </p:cNvSpPr>
          <p:nvPr>
            <p:ph type="title"/>
          </p:nvPr>
        </p:nvSpPr>
        <p:spPr bwMode="auto">
          <a:xfrm>
            <a:off x="323528" y="303164"/>
            <a:ext cx="8229600" cy="76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Osaka" charset="0"/>
                <a:ea typeface="New MingLiu" charset="0"/>
                <a:cs typeface="New MingLiu"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Osaka" charset="0"/>
                <a:ea typeface="New MingLiu" charset="0"/>
                <a:cs typeface="New MingLiu"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9pPr>
          </a:lstStyle>
          <a:p>
            <a:pPr algn="l" eaLnBrk="1" hangingPunct="1">
              <a:spcBef>
                <a:spcPct val="0"/>
              </a:spcBef>
              <a:spcAft>
                <a:spcPts val="200"/>
              </a:spcAft>
            </a:pPr>
            <a:r>
              <a:rPr lang="et-EE" altLang="en-US" sz="2400" b="1" dirty="0">
                <a:solidFill>
                  <a:schemeClr val="tx1"/>
                </a:solidFill>
                <a:latin typeface="Calibri" panose="020F0502020204030204" pitchFamily="34" charset="0"/>
              </a:rPr>
              <a:t>Hilised diagnoosid &lt;</a:t>
            </a:r>
            <a:r>
              <a:rPr lang="et-EE" altLang="en-US" sz="2400" b="1" i="1" dirty="0">
                <a:solidFill>
                  <a:schemeClr val="tx1"/>
                </a:solidFill>
                <a:latin typeface="Calibri" panose="020F0502020204030204" pitchFamily="34" charset="0"/>
              </a:rPr>
              <a:t>RIIK</a:t>
            </a:r>
            <a:r>
              <a:rPr lang="et-EE" altLang="en-US" sz="2400" b="1" dirty="0">
                <a:solidFill>
                  <a:schemeClr val="tx1"/>
                </a:solidFill>
                <a:latin typeface="Calibri" panose="020F0502020204030204" pitchFamily="34" charset="0"/>
              </a:rPr>
              <a:t>&gt;, &lt;AASTA&gt;</a:t>
            </a:r>
          </a:p>
          <a:p>
            <a:pPr eaLnBrk="1" hangingPunct="1">
              <a:spcBef>
                <a:spcPct val="0"/>
              </a:spcBef>
            </a:pPr>
            <a:endParaRPr lang="et-EE" altLang="en-US" sz="2400" dirty="0">
              <a:solidFill>
                <a:srgbClr val="333333"/>
              </a:solidFill>
              <a:latin typeface="Corbel" panose="020B0503020204020204" pitchFamily="34" charset="0"/>
              <a:cs typeface="Tahoma" pitchFamily="34" charset="0"/>
            </a:endParaRPr>
          </a:p>
        </p:txBody>
      </p:sp>
      <p:sp>
        <p:nvSpPr>
          <p:cNvPr id="228" name="TextBox 227"/>
          <p:cNvSpPr txBox="1"/>
          <p:nvPr/>
        </p:nvSpPr>
        <p:spPr>
          <a:xfrm>
            <a:off x="6067850" y="0"/>
            <a:ext cx="2899938" cy="1077218"/>
          </a:xfrm>
          <a:prstGeom prst="rect">
            <a:avLst/>
          </a:prstGeom>
          <a:solidFill>
            <a:srgbClr val="E9EDF4"/>
          </a:solidFill>
        </p:spPr>
        <p:txBody>
          <a:bodyPr wrap="square" rtlCol="0">
            <a:spAutoFit/>
          </a:bodyPr>
          <a:lstStyle/>
          <a:p>
            <a:r>
              <a:rPr lang="et-EE" sz="1600" i="1" dirty="0"/>
              <a:t>Palun kasutage seda malli, kui teil puudub juurdepääs riigi tasandil andmete slaidile.</a:t>
            </a:r>
          </a:p>
          <a:p>
            <a:r>
              <a:rPr lang="et-EE" sz="1600" i="1" dirty="0"/>
              <a:t>Vt märkuseid.</a:t>
            </a:r>
          </a:p>
        </p:txBody>
      </p:sp>
      <p:pic>
        <p:nvPicPr>
          <p:cNvPr id="6" name="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1292359"/>
            <a:ext cx="457198" cy="457198"/>
          </a:xfrm>
          <a:prstGeom prst="rect">
            <a:avLst/>
          </a:prstGeom>
          <a:solidFill>
            <a:sysClr val="window" lastClr="FFFFFF">
              <a:lumMod val="85000"/>
            </a:sysClr>
          </a:solidFill>
          <a:ln>
            <a:solidFill>
              <a:srgbClr val="4F81BD"/>
            </a:solidFill>
          </a:ln>
        </p:spPr>
      </p:pic>
      <p:pic>
        <p:nvPicPr>
          <p:cNvPr id="7" name="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1292359"/>
            <a:ext cx="457198" cy="457198"/>
          </a:xfrm>
          <a:prstGeom prst="rect">
            <a:avLst/>
          </a:prstGeom>
          <a:solidFill>
            <a:sysClr val="window" lastClr="FFFFFF">
              <a:lumMod val="85000"/>
            </a:sysClr>
          </a:solidFill>
          <a:ln>
            <a:solidFill>
              <a:srgbClr val="4F81BD"/>
            </a:solidFill>
          </a:ln>
        </p:spPr>
      </p:pic>
      <p:pic>
        <p:nvPicPr>
          <p:cNvPr id="8" name="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1295080"/>
            <a:ext cx="457198" cy="457198"/>
          </a:xfrm>
          <a:prstGeom prst="rect">
            <a:avLst/>
          </a:prstGeom>
          <a:solidFill>
            <a:sysClr val="window" lastClr="FFFFFF">
              <a:lumMod val="85000"/>
            </a:sysClr>
          </a:solidFill>
          <a:ln>
            <a:solidFill>
              <a:srgbClr val="4F81BD"/>
            </a:solidFill>
          </a:ln>
          <a:extLst/>
        </p:spPr>
      </p:pic>
      <p:pic>
        <p:nvPicPr>
          <p:cNvPr id="9" name="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1293706"/>
            <a:ext cx="457198" cy="457198"/>
          </a:xfrm>
          <a:prstGeom prst="rect">
            <a:avLst/>
          </a:prstGeom>
          <a:solidFill>
            <a:sysClr val="window" lastClr="FFFFFF">
              <a:lumMod val="85000"/>
            </a:sysClr>
          </a:solidFill>
          <a:ln>
            <a:solidFill>
              <a:srgbClr val="4F81BD"/>
            </a:solidFill>
          </a:ln>
          <a:extLst/>
        </p:spPr>
      </p:pic>
      <p:pic>
        <p:nvPicPr>
          <p:cNvPr id="10" name="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1293694"/>
            <a:ext cx="457198" cy="457198"/>
          </a:xfrm>
          <a:prstGeom prst="rect">
            <a:avLst/>
          </a:prstGeom>
          <a:solidFill>
            <a:sysClr val="window" lastClr="FFFFFF">
              <a:lumMod val="85000"/>
            </a:sysClr>
          </a:solidFill>
          <a:ln>
            <a:solidFill>
              <a:srgbClr val="4F81BD"/>
            </a:solidFill>
          </a:ln>
          <a:extLst/>
        </p:spPr>
      </p:pic>
      <p:pic>
        <p:nvPicPr>
          <p:cNvPr id="11" name="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1293706"/>
            <a:ext cx="457198" cy="457198"/>
          </a:xfrm>
          <a:prstGeom prst="rect">
            <a:avLst/>
          </a:prstGeom>
          <a:solidFill>
            <a:sysClr val="window" lastClr="FFFFFF">
              <a:lumMod val="85000"/>
            </a:sysClr>
          </a:solidFill>
          <a:ln>
            <a:solidFill>
              <a:srgbClr val="4F81BD"/>
            </a:solidFill>
          </a:ln>
          <a:extLst/>
        </p:spPr>
      </p:pic>
      <p:pic>
        <p:nvPicPr>
          <p:cNvPr id="12" name="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1293718"/>
            <a:ext cx="457198" cy="457198"/>
          </a:xfrm>
          <a:prstGeom prst="rect">
            <a:avLst/>
          </a:prstGeom>
          <a:solidFill>
            <a:sysClr val="window" lastClr="FFFFFF">
              <a:lumMod val="85000"/>
            </a:sysClr>
          </a:solidFill>
          <a:ln>
            <a:solidFill>
              <a:srgbClr val="4F81BD"/>
            </a:solidFill>
          </a:ln>
          <a:extLst/>
        </p:spPr>
      </p:pic>
      <p:pic>
        <p:nvPicPr>
          <p:cNvPr id="13" name="1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1293694"/>
            <a:ext cx="457198" cy="457198"/>
          </a:xfrm>
          <a:prstGeom prst="rect">
            <a:avLst/>
          </a:prstGeom>
          <a:solidFill>
            <a:sysClr val="window" lastClr="FFFFFF">
              <a:lumMod val="85000"/>
            </a:sysClr>
          </a:solidFill>
          <a:ln>
            <a:solidFill>
              <a:srgbClr val="4F81BD"/>
            </a:solidFill>
          </a:ln>
          <a:extLst/>
        </p:spPr>
      </p:pic>
      <p:pic>
        <p:nvPicPr>
          <p:cNvPr id="14" name="1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1293718"/>
            <a:ext cx="457198" cy="457198"/>
          </a:xfrm>
          <a:prstGeom prst="rect">
            <a:avLst/>
          </a:prstGeom>
          <a:solidFill>
            <a:sysClr val="window" lastClr="FFFFFF">
              <a:lumMod val="85000"/>
            </a:sysClr>
          </a:solidFill>
          <a:ln>
            <a:solidFill>
              <a:srgbClr val="4F81BD"/>
            </a:solidFill>
          </a:ln>
          <a:extLst/>
        </p:spPr>
      </p:pic>
      <p:pic>
        <p:nvPicPr>
          <p:cNvPr id="15" name="1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1293682"/>
            <a:ext cx="457198" cy="457198"/>
          </a:xfrm>
          <a:prstGeom prst="rect">
            <a:avLst/>
          </a:prstGeom>
          <a:solidFill>
            <a:sysClr val="window" lastClr="FFFFFF">
              <a:lumMod val="85000"/>
            </a:sysClr>
          </a:solidFill>
          <a:ln>
            <a:solidFill>
              <a:srgbClr val="4F81BD"/>
            </a:solidFill>
          </a:ln>
          <a:extLst/>
        </p:spPr>
      </p:pic>
      <p:pic>
        <p:nvPicPr>
          <p:cNvPr id="16" name="2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1761799"/>
            <a:ext cx="457198" cy="457198"/>
          </a:xfrm>
          <a:prstGeom prst="rect">
            <a:avLst/>
          </a:prstGeom>
          <a:solidFill>
            <a:schemeClr val="accent3">
              <a:lumMod val="60000"/>
              <a:lumOff val="40000"/>
            </a:schemeClr>
          </a:solidFill>
          <a:ln>
            <a:solidFill>
              <a:srgbClr val="4F81BD"/>
            </a:solidFill>
          </a:ln>
        </p:spPr>
      </p:pic>
      <p:pic>
        <p:nvPicPr>
          <p:cNvPr id="17" name="2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1761799"/>
            <a:ext cx="457198" cy="457198"/>
          </a:xfrm>
          <a:prstGeom prst="rect">
            <a:avLst/>
          </a:prstGeom>
          <a:solidFill>
            <a:schemeClr val="accent3">
              <a:lumMod val="60000"/>
              <a:lumOff val="40000"/>
            </a:schemeClr>
          </a:solidFill>
          <a:ln>
            <a:solidFill>
              <a:srgbClr val="4F81BD"/>
            </a:solidFill>
          </a:ln>
          <a:extLst/>
        </p:spPr>
      </p:pic>
      <p:pic>
        <p:nvPicPr>
          <p:cNvPr id="18" name="2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1764520"/>
            <a:ext cx="457198" cy="457198"/>
          </a:xfrm>
          <a:prstGeom prst="rect">
            <a:avLst/>
          </a:prstGeom>
          <a:solidFill>
            <a:schemeClr val="accent3">
              <a:lumMod val="60000"/>
              <a:lumOff val="40000"/>
            </a:schemeClr>
          </a:solidFill>
          <a:ln>
            <a:solidFill>
              <a:srgbClr val="4F81BD"/>
            </a:solidFill>
          </a:ln>
          <a:extLst/>
        </p:spPr>
      </p:pic>
      <p:pic>
        <p:nvPicPr>
          <p:cNvPr id="19" name="2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1763146"/>
            <a:ext cx="457198" cy="457198"/>
          </a:xfrm>
          <a:prstGeom prst="rect">
            <a:avLst/>
          </a:prstGeom>
          <a:solidFill>
            <a:schemeClr val="accent3">
              <a:lumMod val="60000"/>
              <a:lumOff val="40000"/>
            </a:schemeClr>
          </a:solidFill>
          <a:ln>
            <a:solidFill>
              <a:srgbClr val="4F81BD"/>
            </a:solidFill>
          </a:ln>
          <a:extLst/>
        </p:spPr>
      </p:pic>
      <p:pic>
        <p:nvPicPr>
          <p:cNvPr id="20" name="2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1763134"/>
            <a:ext cx="457198" cy="457198"/>
          </a:xfrm>
          <a:prstGeom prst="rect">
            <a:avLst/>
          </a:prstGeom>
          <a:solidFill>
            <a:schemeClr val="accent3">
              <a:lumMod val="60000"/>
              <a:lumOff val="40000"/>
            </a:schemeClr>
          </a:solidFill>
          <a:ln>
            <a:solidFill>
              <a:srgbClr val="4F81BD"/>
            </a:solidFill>
          </a:ln>
          <a:extLst/>
        </p:spPr>
      </p:pic>
      <p:pic>
        <p:nvPicPr>
          <p:cNvPr id="21" name="2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1763146"/>
            <a:ext cx="457198" cy="457198"/>
          </a:xfrm>
          <a:prstGeom prst="rect">
            <a:avLst/>
          </a:prstGeom>
          <a:solidFill>
            <a:srgbClr val="9BBB59">
              <a:lumMod val="60000"/>
              <a:lumOff val="40000"/>
            </a:srgbClr>
          </a:solidFill>
          <a:ln>
            <a:solidFill>
              <a:srgbClr val="4F81BD"/>
            </a:solidFill>
          </a:ln>
          <a:extLst/>
        </p:spPr>
      </p:pic>
      <p:pic>
        <p:nvPicPr>
          <p:cNvPr id="22" name="2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1763158"/>
            <a:ext cx="457198" cy="457198"/>
          </a:xfrm>
          <a:prstGeom prst="rect">
            <a:avLst/>
          </a:prstGeom>
          <a:solidFill>
            <a:srgbClr val="9BBB59">
              <a:lumMod val="60000"/>
              <a:lumOff val="40000"/>
            </a:srgbClr>
          </a:solidFill>
          <a:ln>
            <a:solidFill>
              <a:srgbClr val="4F81BD"/>
            </a:solidFill>
          </a:ln>
        </p:spPr>
      </p:pic>
      <p:pic>
        <p:nvPicPr>
          <p:cNvPr id="23" name="3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1763134"/>
            <a:ext cx="457198" cy="457198"/>
          </a:xfrm>
          <a:prstGeom prst="rect">
            <a:avLst/>
          </a:prstGeom>
          <a:solidFill>
            <a:srgbClr val="9BBB59">
              <a:lumMod val="60000"/>
              <a:lumOff val="40000"/>
            </a:srgbClr>
          </a:solidFill>
          <a:ln>
            <a:solidFill>
              <a:srgbClr val="4F81BD"/>
            </a:solidFill>
          </a:ln>
          <a:extLst/>
        </p:spPr>
      </p:pic>
      <p:pic>
        <p:nvPicPr>
          <p:cNvPr id="24" name="3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1763158"/>
            <a:ext cx="457198" cy="457198"/>
          </a:xfrm>
          <a:prstGeom prst="rect">
            <a:avLst/>
          </a:prstGeom>
          <a:solidFill>
            <a:srgbClr val="9BBB59">
              <a:lumMod val="60000"/>
              <a:lumOff val="40000"/>
            </a:srgbClr>
          </a:solidFill>
          <a:ln>
            <a:solidFill>
              <a:srgbClr val="4F81BD"/>
            </a:solidFill>
          </a:ln>
          <a:extLst/>
        </p:spPr>
      </p:pic>
      <p:pic>
        <p:nvPicPr>
          <p:cNvPr id="25" name="3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1763122"/>
            <a:ext cx="457198" cy="457198"/>
          </a:xfrm>
          <a:prstGeom prst="rect">
            <a:avLst/>
          </a:prstGeom>
          <a:solidFill>
            <a:srgbClr val="9BBB59">
              <a:lumMod val="60000"/>
              <a:lumOff val="40000"/>
            </a:srgbClr>
          </a:solidFill>
          <a:ln>
            <a:solidFill>
              <a:srgbClr val="4F81BD"/>
            </a:solidFill>
          </a:ln>
          <a:extLst/>
        </p:spPr>
      </p:pic>
      <p:pic>
        <p:nvPicPr>
          <p:cNvPr id="26" name="3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2231239"/>
            <a:ext cx="457198" cy="457198"/>
          </a:xfrm>
          <a:prstGeom prst="rect">
            <a:avLst/>
          </a:prstGeom>
          <a:solidFill>
            <a:srgbClr val="9BBB59">
              <a:lumMod val="60000"/>
              <a:lumOff val="40000"/>
            </a:srgbClr>
          </a:solidFill>
          <a:ln>
            <a:solidFill>
              <a:srgbClr val="4F81BD"/>
            </a:solidFill>
          </a:ln>
        </p:spPr>
      </p:pic>
      <p:pic>
        <p:nvPicPr>
          <p:cNvPr id="27" name="3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2231239"/>
            <a:ext cx="457198" cy="457198"/>
          </a:xfrm>
          <a:prstGeom prst="rect">
            <a:avLst/>
          </a:prstGeom>
          <a:solidFill>
            <a:srgbClr val="9BBB59">
              <a:lumMod val="60000"/>
              <a:lumOff val="40000"/>
            </a:srgbClr>
          </a:solidFill>
          <a:ln>
            <a:solidFill>
              <a:srgbClr val="4F81BD"/>
            </a:solidFill>
          </a:ln>
          <a:extLst/>
        </p:spPr>
      </p:pic>
      <p:pic>
        <p:nvPicPr>
          <p:cNvPr id="28" name="3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2233960"/>
            <a:ext cx="457198" cy="457198"/>
          </a:xfrm>
          <a:prstGeom prst="rect">
            <a:avLst/>
          </a:prstGeom>
          <a:solidFill>
            <a:srgbClr val="9BBB59">
              <a:lumMod val="60000"/>
              <a:lumOff val="40000"/>
            </a:srgbClr>
          </a:solidFill>
          <a:ln>
            <a:solidFill>
              <a:srgbClr val="4F81BD"/>
            </a:solidFill>
          </a:ln>
          <a:extLst/>
        </p:spPr>
      </p:pic>
      <p:pic>
        <p:nvPicPr>
          <p:cNvPr id="29" name="3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2232586"/>
            <a:ext cx="457198" cy="457198"/>
          </a:xfrm>
          <a:prstGeom prst="rect">
            <a:avLst/>
          </a:prstGeom>
          <a:solidFill>
            <a:srgbClr val="9BBB59">
              <a:lumMod val="60000"/>
              <a:lumOff val="40000"/>
            </a:srgbClr>
          </a:solidFill>
          <a:ln>
            <a:solidFill>
              <a:srgbClr val="4F81BD"/>
            </a:solidFill>
          </a:ln>
          <a:extLst/>
        </p:spPr>
      </p:pic>
      <p:pic>
        <p:nvPicPr>
          <p:cNvPr id="30" name="3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2232574"/>
            <a:ext cx="457198" cy="457198"/>
          </a:xfrm>
          <a:prstGeom prst="rect">
            <a:avLst/>
          </a:prstGeom>
          <a:solidFill>
            <a:srgbClr val="9BBB59">
              <a:lumMod val="60000"/>
              <a:lumOff val="40000"/>
            </a:srgbClr>
          </a:solidFill>
          <a:ln>
            <a:solidFill>
              <a:srgbClr val="4F81BD"/>
            </a:solidFill>
          </a:ln>
          <a:extLst/>
        </p:spPr>
      </p:pic>
      <p:pic>
        <p:nvPicPr>
          <p:cNvPr id="31" name="3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2232586"/>
            <a:ext cx="457198" cy="457198"/>
          </a:xfrm>
          <a:prstGeom prst="rect">
            <a:avLst/>
          </a:prstGeom>
          <a:solidFill>
            <a:srgbClr val="9BBB59">
              <a:lumMod val="60000"/>
              <a:lumOff val="40000"/>
            </a:srgbClr>
          </a:solidFill>
          <a:ln>
            <a:solidFill>
              <a:srgbClr val="4F81BD"/>
            </a:solidFill>
          </a:ln>
          <a:extLst/>
        </p:spPr>
      </p:pic>
      <p:pic>
        <p:nvPicPr>
          <p:cNvPr id="32" name="3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2232598"/>
            <a:ext cx="457198" cy="457198"/>
          </a:xfrm>
          <a:prstGeom prst="rect">
            <a:avLst/>
          </a:prstGeom>
          <a:solidFill>
            <a:srgbClr val="9BBB59">
              <a:lumMod val="60000"/>
              <a:lumOff val="40000"/>
            </a:srgbClr>
          </a:solidFill>
          <a:ln>
            <a:solidFill>
              <a:srgbClr val="4F81BD"/>
            </a:solidFill>
          </a:ln>
          <a:extLst/>
        </p:spPr>
      </p:pic>
      <p:pic>
        <p:nvPicPr>
          <p:cNvPr id="33" name="4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2232574"/>
            <a:ext cx="457198" cy="457198"/>
          </a:xfrm>
          <a:prstGeom prst="rect">
            <a:avLst/>
          </a:prstGeom>
          <a:solidFill>
            <a:srgbClr val="9BBB59">
              <a:lumMod val="60000"/>
              <a:lumOff val="40000"/>
            </a:srgbClr>
          </a:solidFill>
          <a:ln>
            <a:solidFill>
              <a:srgbClr val="4F81BD"/>
            </a:solidFill>
          </a:ln>
          <a:extLst/>
        </p:spPr>
      </p:pic>
      <p:pic>
        <p:nvPicPr>
          <p:cNvPr id="34" name="4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2232598"/>
            <a:ext cx="457198" cy="457198"/>
          </a:xfrm>
          <a:prstGeom prst="rect">
            <a:avLst/>
          </a:prstGeom>
          <a:solidFill>
            <a:srgbClr val="9BBB59">
              <a:lumMod val="60000"/>
              <a:lumOff val="40000"/>
            </a:srgbClr>
          </a:solidFill>
          <a:ln>
            <a:solidFill>
              <a:srgbClr val="4F81BD"/>
            </a:solidFill>
          </a:ln>
          <a:extLst/>
        </p:spPr>
      </p:pic>
      <p:pic>
        <p:nvPicPr>
          <p:cNvPr id="35" name="4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2232562"/>
            <a:ext cx="457198" cy="457198"/>
          </a:xfrm>
          <a:prstGeom prst="rect">
            <a:avLst/>
          </a:prstGeom>
          <a:solidFill>
            <a:srgbClr val="9BBB59">
              <a:lumMod val="60000"/>
              <a:lumOff val="40000"/>
            </a:srgbClr>
          </a:solidFill>
          <a:ln>
            <a:solidFill>
              <a:srgbClr val="4F81BD"/>
            </a:solidFill>
          </a:ln>
          <a:extLst/>
        </p:spPr>
      </p:pic>
      <p:pic>
        <p:nvPicPr>
          <p:cNvPr id="36" name="4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2700679"/>
            <a:ext cx="457198" cy="457198"/>
          </a:xfrm>
          <a:prstGeom prst="rect">
            <a:avLst/>
          </a:prstGeom>
          <a:solidFill>
            <a:srgbClr val="9BBB59">
              <a:lumMod val="60000"/>
              <a:lumOff val="40000"/>
            </a:srgbClr>
          </a:solidFill>
          <a:ln>
            <a:solidFill>
              <a:srgbClr val="4F81BD"/>
            </a:solidFill>
          </a:ln>
        </p:spPr>
      </p:pic>
      <p:pic>
        <p:nvPicPr>
          <p:cNvPr id="37" name="4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2700679"/>
            <a:ext cx="457198" cy="457198"/>
          </a:xfrm>
          <a:prstGeom prst="rect">
            <a:avLst/>
          </a:prstGeom>
          <a:solidFill>
            <a:srgbClr val="9BBB59">
              <a:lumMod val="60000"/>
              <a:lumOff val="40000"/>
            </a:srgbClr>
          </a:solidFill>
          <a:ln>
            <a:solidFill>
              <a:srgbClr val="4F81BD"/>
            </a:solidFill>
          </a:ln>
          <a:extLst/>
        </p:spPr>
      </p:pic>
      <p:pic>
        <p:nvPicPr>
          <p:cNvPr id="38" name="4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2703400"/>
            <a:ext cx="457198" cy="457198"/>
          </a:xfrm>
          <a:prstGeom prst="rect">
            <a:avLst/>
          </a:prstGeom>
          <a:solidFill>
            <a:srgbClr val="9BBB59">
              <a:lumMod val="60000"/>
              <a:lumOff val="40000"/>
            </a:srgbClr>
          </a:solidFill>
          <a:ln>
            <a:solidFill>
              <a:srgbClr val="4F81BD"/>
            </a:solidFill>
          </a:ln>
          <a:extLst/>
        </p:spPr>
      </p:pic>
      <p:pic>
        <p:nvPicPr>
          <p:cNvPr id="39" name="4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2702026"/>
            <a:ext cx="457198" cy="457198"/>
          </a:xfrm>
          <a:prstGeom prst="rect">
            <a:avLst/>
          </a:prstGeom>
          <a:solidFill>
            <a:srgbClr val="9BBB59">
              <a:lumMod val="60000"/>
              <a:lumOff val="40000"/>
            </a:srgbClr>
          </a:solidFill>
          <a:ln>
            <a:solidFill>
              <a:srgbClr val="4F81BD"/>
            </a:solidFill>
          </a:ln>
          <a:extLst/>
        </p:spPr>
      </p:pic>
      <p:pic>
        <p:nvPicPr>
          <p:cNvPr id="40" name="4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2702014"/>
            <a:ext cx="457198" cy="457198"/>
          </a:xfrm>
          <a:prstGeom prst="rect">
            <a:avLst/>
          </a:prstGeom>
          <a:solidFill>
            <a:srgbClr val="9BBB59">
              <a:lumMod val="60000"/>
              <a:lumOff val="40000"/>
            </a:srgbClr>
          </a:solidFill>
          <a:ln>
            <a:solidFill>
              <a:srgbClr val="4F81BD"/>
            </a:solidFill>
          </a:ln>
          <a:extLst/>
        </p:spPr>
      </p:pic>
      <p:pic>
        <p:nvPicPr>
          <p:cNvPr id="41" name="4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2702026"/>
            <a:ext cx="457198" cy="457198"/>
          </a:xfrm>
          <a:prstGeom prst="rect">
            <a:avLst/>
          </a:prstGeom>
          <a:solidFill>
            <a:srgbClr val="9BBB59">
              <a:lumMod val="60000"/>
              <a:lumOff val="40000"/>
            </a:srgbClr>
          </a:solidFill>
          <a:ln>
            <a:solidFill>
              <a:srgbClr val="4F81BD"/>
            </a:solidFill>
          </a:ln>
          <a:extLst/>
        </p:spPr>
      </p:pic>
      <p:pic>
        <p:nvPicPr>
          <p:cNvPr id="42" name="4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2702038"/>
            <a:ext cx="457198" cy="457198"/>
          </a:xfrm>
          <a:prstGeom prst="rect">
            <a:avLst/>
          </a:prstGeom>
          <a:solidFill>
            <a:srgbClr val="9BBB59">
              <a:lumMod val="60000"/>
              <a:lumOff val="40000"/>
            </a:srgbClr>
          </a:solidFill>
          <a:ln>
            <a:solidFill>
              <a:srgbClr val="4F81BD"/>
            </a:solidFill>
          </a:ln>
          <a:extLst/>
        </p:spPr>
      </p:pic>
      <p:pic>
        <p:nvPicPr>
          <p:cNvPr id="43" name="5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2702014"/>
            <a:ext cx="457198" cy="457198"/>
          </a:xfrm>
          <a:prstGeom prst="rect">
            <a:avLst/>
          </a:prstGeom>
          <a:solidFill>
            <a:srgbClr val="9BBB59">
              <a:lumMod val="60000"/>
              <a:lumOff val="40000"/>
            </a:srgbClr>
          </a:solidFill>
          <a:ln>
            <a:solidFill>
              <a:srgbClr val="4F81BD"/>
            </a:solidFill>
          </a:ln>
          <a:extLst/>
        </p:spPr>
      </p:pic>
      <p:pic>
        <p:nvPicPr>
          <p:cNvPr id="44" name="5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2702038"/>
            <a:ext cx="457198" cy="457198"/>
          </a:xfrm>
          <a:prstGeom prst="rect">
            <a:avLst/>
          </a:prstGeom>
          <a:solidFill>
            <a:srgbClr val="9BBB59">
              <a:lumMod val="60000"/>
              <a:lumOff val="40000"/>
            </a:srgbClr>
          </a:solidFill>
          <a:ln>
            <a:solidFill>
              <a:srgbClr val="4F81BD"/>
            </a:solidFill>
          </a:ln>
          <a:extLst/>
        </p:spPr>
      </p:pic>
      <p:pic>
        <p:nvPicPr>
          <p:cNvPr id="45" name="5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2702002"/>
            <a:ext cx="457198" cy="457198"/>
          </a:xfrm>
          <a:prstGeom prst="rect">
            <a:avLst/>
          </a:prstGeom>
          <a:solidFill>
            <a:srgbClr val="9BBB59">
              <a:lumMod val="60000"/>
              <a:lumOff val="40000"/>
            </a:srgbClr>
          </a:solidFill>
          <a:ln>
            <a:solidFill>
              <a:srgbClr val="4F81BD"/>
            </a:solidFill>
          </a:ln>
          <a:extLst/>
        </p:spPr>
      </p:pic>
      <p:pic>
        <p:nvPicPr>
          <p:cNvPr id="46" name="5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3170119"/>
            <a:ext cx="457198" cy="457198"/>
          </a:xfrm>
          <a:prstGeom prst="rect">
            <a:avLst/>
          </a:prstGeom>
          <a:solidFill>
            <a:srgbClr val="9BBB59">
              <a:lumMod val="60000"/>
              <a:lumOff val="40000"/>
            </a:srgbClr>
          </a:solidFill>
          <a:ln>
            <a:solidFill>
              <a:srgbClr val="4F81BD"/>
            </a:solidFill>
          </a:ln>
        </p:spPr>
      </p:pic>
      <p:pic>
        <p:nvPicPr>
          <p:cNvPr id="47" name="5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3170119"/>
            <a:ext cx="457198" cy="457198"/>
          </a:xfrm>
          <a:prstGeom prst="rect">
            <a:avLst/>
          </a:prstGeom>
          <a:solidFill>
            <a:srgbClr val="9BBB59">
              <a:lumMod val="60000"/>
              <a:lumOff val="40000"/>
            </a:srgbClr>
          </a:solidFill>
          <a:ln>
            <a:solidFill>
              <a:srgbClr val="4F81BD"/>
            </a:solidFill>
          </a:ln>
          <a:extLst/>
        </p:spPr>
      </p:pic>
      <p:pic>
        <p:nvPicPr>
          <p:cNvPr id="48" name="5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3172840"/>
            <a:ext cx="457198" cy="457198"/>
          </a:xfrm>
          <a:prstGeom prst="rect">
            <a:avLst/>
          </a:prstGeom>
          <a:solidFill>
            <a:srgbClr val="9BBB59">
              <a:lumMod val="60000"/>
              <a:lumOff val="40000"/>
            </a:srgbClr>
          </a:solidFill>
          <a:ln>
            <a:solidFill>
              <a:srgbClr val="4F81BD"/>
            </a:solidFill>
          </a:ln>
          <a:extLst/>
        </p:spPr>
      </p:pic>
      <p:pic>
        <p:nvPicPr>
          <p:cNvPr id="49" name="5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3171466"/>
            <a:ext cx="457198" cy="457198"/>
          </a:xfrm>
          <a:prstGeom prst="rect">
            <a:avLst/>
          </a:prstGeom>
          <a:solidFill>
            <a:srgbClr val="9BBB59">
              <a:lumMod val="60000"/>
              <a:lumOff val="40000"/>
            </a:srgbClr>
          </a:solidFill>
          <a:ln>
            <a:solidFill>
              <a:srgbClr val="4F81BD"/>
            </a:solidFill>
          </a:ln>
          <a:extLst/>
        </p:spPr>
      </p:pic>
      <p:pic>
        <p:nvPicPr>
          <p:cNvPr id="50" name="5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3171454"/>
            <a:ext cx="457198" cy="457198"/>
          </a:xfrm>
          <a:prstGeom prst="rect">
            <a:avLst/>
          </a:prstGeom>
          <a:solidFill>
            <a:srgbClr val="9BBB59">
              <a:lumMod val="60000"/>
              <a:lumOff val="40000"/>
            </a:srgbClr>
          </a:solidFill>
          <a:ln>
            <a:solidFill>
              <a:srgbClr val="4F81BD"/>
            </a:solidFill>
          </a:ln>
          <a:extLst/>
        </p:spPr>
      </p:pic>
      <p:pic>
        <p:nvPicPr>
          <p:cNvPr id="51" name="5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3171466"/>
            <a:ext cx="457198" cy="457198"/>
          </a:xfrm>
          <a:prstGeom prst="rect">
            <a:avLst/>
          </a:prstGeom>
          <a:solidFill>
            <a:schemeClr val="accent3">
              <a:lumMod val="60000"/>
              <a:lumOff val="40000"/>
            </a:schemeClr>
          </a:solidFill>
          <a:ln>
            <a:solidFill>
              <a:srgbClr val="4F81BD"/>
            </a:solidFill>
          </a:ln>
          <a:extLst/>
        </p:spPr>
      </p:pic>
      <p:pic>
        <p:nvPicPr>
          <p:cNvPr id="52" name="5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3171478"/>
            <a:ext cx="457198" cy="457198"/>
          </a:xfrm>
          <a:prstGeom prst="rect">
            <a:avLst/>
          </a:prstGeom>
          <a:solidFill>
            <a:schemeClr val="accent3">
              <a:lumMod val="60000"/>
              <a:lumOff val="40000"/>
            </a:schemeClr>
          </a:solidFill>
          <a:ln>
            <a:solidFill>
              <a:srgbClr val="4F81BD"/>
            </a:solidFill>
          </a:ln>
        </p:spPr>
      </p:pic>
      <p:pic>
        <p:nvPicPr>
          <p:cNvPr id="53" name="6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3171454"/>
            <a:ext cx="457198" cy="457198"/>
          </a:xfrm>
          <a:prstGeom prst="rect">
            <a:avLst/>
          </a:prstGeom>
          <a:solidFill>
            <a:schemeClr val="accent3">
              <a:lumMod val="60000"/>
              <a:lumOff val="40000"/>
            </a:schemeClr>
          </a:solidFill>
          <a:ln>
            <a:solidFill>
              <a:srgbClr val="4F81BD"/>
            </a:solidFill>
          </a:ln>
          <a:extLst/>
        </p:spPr>
      </p:pic>
      <p:pic>
        <p:nvPicPr>
          <p:cNvPr id="54" name="6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3171478"/>
            <a:ext cx="457198" cy="457198"/>
          </a:xfrm>
          <a:prstGeom prst="rect">
            <a:avLst/>
          </a:prstGeom>
          <a:solidFill>
            <a:schemeClr val="accent3">
              <a:lumMod val="60000"/>
              <a:lumOff val="40000"/>
            </a:schemeClr>
          </a:solidFill>
          <a:ln>
            <a:solidFill>
              <a:srgbClr val="4F81BD"/>
            </a:solidFill>
          </a:ln>
          <a:extLst/>
        </p:spPr>
      </p:pic>
      <p:pic>
        <p:nvPicPr>
          <p:cNvPr id="55" name="6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3171442"/>
            <a:ext cx="457198" cy="457198"/>
          </a:xfrm>
          <a:prstGeom prst="rect">
            <a:avLst/>
          </a:prstGeom>
          <a:solidFill>
            <a:schemeClr val="accent3">
              <a:lumMod val="60000"/>
              <a:lumOff val="40000"/>
            </a:schemeClr>
          </a:solidFill>
          <a:ln>
            <a:solidFill>
              <a:srgbClr val="4F81BD"/>
            </a:solidFill>
          </a:ln>
          <a:extLst/>
        </p:spPr>
      </p:pic>
      <p:pic>
        <p:nvPicPr>
          <p:cNvPr id="56" name="6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3639559"/>
            <a:ext cx="457198" cy="457198"/>
          </a:xfrm>
          <a:prstGeom prst="rect">
            <a:avLst/>
          </a:prstGeom>
          <a:solidFill>
            <a:schemeClr val="accent3">
              <a:lumMod val="60000"/>
              <a:lumOff val="40000"/>
            </a:schemeClr>
          </a:solidFill>
          <a:ln>
            <a:solidFill>
              <a:srgbClr val="4F81BD"/>
            </a:solidFill>
          </a:ln>
        </p:spPr>
      </p:pic>
      <p:pic>
        <p:nvPicPr>
          <p:cNvPr id="57" name="6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3639559"/>
            <a:ext cx="457198" cy="457198"/>
          </a:xfrm>
          <a:prstGeom prst="rect">
            <a:avLst/>
          </a:prstGeom>
          <a:solidFill>
            <a:schemeClr val="accent3">
              <a:lumMod val="60000"/>
              <a:lumOff val="40000"/>
            </a:schemeClr>
          </a:solidFill>
          <a:ln>
            <a:solidFill>
              <a:srgbClr val="4F81BD"/>
            </a:solidFill>
          </a:ln>
          <a:extLst/>
        </p:spPr>
      </p:pic>
      <p:pic>
        <p:nvPicPr>
          <p:cNvPr id="58" name="6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0" y="3642280"/>
            <a:ext cx="457198" cy="457198"/>
          </a:xfrm>
          <a:prstGeom prst="rect">
            <a:avLst/>
          </a:prstGeom>
          <a:solidFill>
            <a:srgbClr val="1F497D">
              <a:lumMod val="20000"/>
              <a:lumOff val="80000"/>
            </a:srgbClr>
          </a:solidFill>
          <a:ln>
            <a:solidFill>
              <a:srgbClr val="4F81BD"/>
            </a:solidFill>
          </a:ln>
          <a:extLst/>
        </p:spPr>
      </p:pic>
      <p:pic>
        <p:nvPicPr>
          <p:cNvPr id="59" name="6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3640906"/>
            <a:ext cx="457198" cy="457198"/>
          </a:xfrm>
          <a:prstGeom prst="rect">
            <a:avLst/>
          </a:prstGeom>
          <a:solidFill>
            <a:srgbClr val="1F497D">
              <a:lumMod val="20000"/>
              <a:lumOff val="80000"/>
            </a:srgbClr>
          </a:solidFill>
          <a:ln>
            <a:solidFill>
              <a:srgbClr val="4F81BD"/>
            </a:solidFill>
          </a:ln>
          <a:extLst/>
        </p:spPr>
      </p:pic>
      <p:pic>
        <p:nvPicPr>
          <p:cNvPr id="60" name="6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3640894"/>
            <a:ext cx="457198" cy="457198"/>
          </a:xfrm>
          <a:prstGeom prst="rect">
            <a:avLst/>
          </a:prstGeom>
          <a:solidFill>
            <a:srgbClr val="1F497D">
              <a:lumMod val="20000"/>
              <a:lumOff val="80000"/>
            </a:srgbClr>
          </a:solidFill>
          <a:ln>
            <a:solidFill>
              <a:srgbClr val="4F81BD"/>
            </a:solidFill>
          </a:ln>
          <a:extLst/>
        </p:spPr>
      </p:pic>
      <p:pic>
        <p:nvPicPr>
          <p:cNvPr id="61" name="6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3640906"/>
            <a:ext cx="457198" cy="457198"/>
          </a:xfrm>
          <a:prstGeom prst="rect">
            <a:avLst/>
          </a:prstGeom>
          <a:solidFill>
            <a:srgbClr val="1F497D">
              <a:lumMod val="20000"/>
              <a:lumOff val="80000"/>
            </a:srgbClr>
          </a:solidFill>
          <a:ln>
            <a:solidFill>
              <a:srgbClr val="4F81BD"/>
            </a:solidFill>
          </a:ln>
          <a:extLst/>
        </p:spPr>
      </p:pic>
      <p:pic>
        <p:nvPicPr>
          <p:cNvPr id="62" name="6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3640918"/>
            <a:ext cx="457198" cy="457198"/>
          </a:xfrm>
          <a:prstGeom prst="rect">
            <a:avLst/>
          </a:prstGeom>
          <a:solidFill>
            <a:srgbClr val="1F497D">
              <a:lumMod val="20000"/>
              <a:lumOff val="80000"/>
            </a:srgbClr>
          </a:solidFill>
          <a:ln>
            <a:solidFill>
              <a:srgbClr val="4F81BD"/>
            </a:solidFill>
          </a:ln>
          <a:extLst/>
        </p:spPr>
      </p:pic>
      <p:pic>
        <p:nvPicPr>
          <p:cNvPr id="63" name="7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3640894"/>
            <a:ext cx="457198" cy="457198"/>
          </a:xfrm>
          <a:prstGeom prst="rect">
            <a:avLst/>
          </a:prstGeom>
          <a:solidFill>
            <a:srgbClr val="1F497D">
              <a:lumMod val="20000"/>
              <a:lumOff val="80000"/>
            </a:srgbClr>
          </a:solidFill>
          <a:ln>
            <a:solidFill>
              <a:srgbClr val="4F81BD"/>
            </a:solidFill>
          </a:ln>
          <a:extLst/>
        </p:spPr>
      </p:pic>
      <p:pic>
        <p:nvPicPr>
          <p:cNvPr id="64" name="7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3640918"/>
            <a:ext cx="457198" cy="457198"/>
          </a:xfrm>
          <a:prstGeom prst="rect">
            <a:avLst/>
          </a:prstGeom>
          <a:solidFill>
            <a:srgbClr val="1F497D">
              <a:lumMod val="20000"/>
              <a:lumOff val="80000"/>
            </a:srgbClr>
          </a:solidFill>
          <a:ln>
            <a:solidFill>
              <a:srgbClr val="4F81BD"/>
            </a:solidFill>
          </a:ln>
          <a:extLst/>
        </p:spPr>
      </p:pic>
      <p:pic>
        <p:nvPicPr>
          <p:cNvPr id="65" name="7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3640882"/>
            <a:ext cx="457198" cy="457198"/>
          </a:xfrm>
          <a:prstGeom prst="rect">
            <a:avLst/>
          </a:prstGeom>
          <a:solidFill>
            <a:srgbClr val="1F497D">
              <a:lumMod val="20000"/>
              <a:lumOff val="80000"/>
            </a:srgbClr>
          </a:solidFill>
          <a:ln>
            <a:solidFill>
              <a:srgbClr val="4F81BD"/>
            </a:solidFill>
          </a:ln>
          <a:extLst/>
        </p:spPr>
      </p:pic>
      <p:pic>
        <p:nvPicPr>
          <p:cNvPr id="66" name="7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4109035"/>
            <a:ext cx="457198" cy="457198"/>
          </a:xfrm>
          <a:prstGeom prst="rect">
            <a:avLst/>
          </a:prstGeom>
          <a:solidFill>
            <a:srgbClr val="1F497D">
              <a:lumMod val="20000"/>
              <a:lumOff val="80000"/>
            </a:srgbClr>
          </a:solidFill>
          <a:ln>
            <a:solidFill>
              <a:srgbClr val="4F81BD"/>
            </a:solidFill>
          </a:ln>
        </p:spPr>
      </p:pic>
      <p:pic>
        <p:nvPicPr>
          <p:cNvPr id="67" name="7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4109035"/>
            <a:ext cx="457198" cy="457198"/>
          </a:xfrm>
          <a:prstGeom prst="rect">
            <a:avLst/>
          </a:prstGeom>
          <a:solidFill>
            <a:srgbClr val="1F497D">
              <a:lumMod val="20000"/>
              <a:lumOff val="80000"/>
            </a:srgbClr>
          </a:solidFill>
          <a:ln>
            <a:solidFill>
              <a:srgbClr val="4F81BD"/>
            </a:solidFill>
          </a:ln>
          <a:extLst/>
        </p:spPr>
      </p:pic>
      <p:pic>
        <p:nvPicPr>
          <p:cNvPr id="68" name="7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4111756"/>
            <a:ext cx="457198" cy="457198"/>
          </a:xfrm>
          <a:prstGeom prst="rect">
            <a:avLst/>
          </a:prstGeom>
          <a:solidFill>
            <a:srgbClr val="1F497D">
              <a:lumMod val="20000"/>
              <a:lumOff val="80000"/>
            </a:srgbClr>
          </a:solidFill>
          <a:ln>
            <a:solidFill>
              <a:srgbClr val="4F81BD"/>
            </a:solidFill>
          </a:ln>
          <a:extLst/>
        </p:spPr>
      </p:pic>
      <p:pic>
        <p:nvPicPr>
          <p:cNvPr id="69" name="7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4110382"/>
            <a:ext cx="457198" cy="457198"/>
          </a:xfrm>
          <a:prstGeom prst="rect">
            <a:avLst/>
          </a:prstGeom>
          <a:solidFill>
            <a:srgbClr val="1F497D">
              <a:lumMod val="20000"/>
              <a:lumOff val="80000"/>
            </a:srgbClr>
          </a:solidFill>
          <a:ln>
            <a:solidFill>
              <a:srgbClr val="4F81BD"/>
            </a:solidFill>
          </a:ln>
          <a:extLst/>
        </p:spPr>
      </p:pic>
      <p:pic>
        <p:nvPicPr>
          <p:cNvPr id="70" name="7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4110370"/>
            <a:ext cx="457198" cy="457198"/>
          </a:xfrm>
          <a:prstGeom prst="rect">
            <a:avLst/>
          </a:prstGeom>
          <a:solidFill>
            <a:srgbClr val="1F497D">
              <a:lumMod val="20000"/>
              <a:lumOff val="80000"/>
            </a:srgbClr>
          </a:solidFill>
          <a:ln>
            <a:solidFill>
              <a:srgbClr val="4F81BD"/>
            </a:solidFill>
          </a:ln>
          <a:extLst/>
        </p:spPr>
      </p:pic>
      <p:pic>
        <p:nvPicPr>
          <p:cNvPr id="71" name="7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4110382"/>
            <a:ext cx="457198" cy="457198"/>
          </a:xfrm>
          <a:prstGeom prst="rect">
            <a:avLst/>
          </a:prstGeom>
          <a:solidFill>
            <a:srgbClr val="1F497D">
              <a:lumMod val="20000"/>
              <a:lumOff val="80000"/>
            </a:srgbClr>
          </a:solidFill>
          <a:ln>
            <a:solidFill>
              <a:srgbClr val="4F81BD"/>
            </a:solidFill>
          </a:ln>
          <a:extLst/>
        </p:spPr>
      </p:pic>
      <p:pic>
        <p:nvPicPr>
          <p:cNvPr id="72" name="7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4110394"/>
            <a:ext cx="457198" cy="457198"/>
          </a:xfrm>
          <a:prstGeom prst="rect">
            <a:avLst/>
          </a:prstGeom>
          <a:solidFill>
            <a:srgbClr val="1F497D">
              <a:lumMod val="20000"/>
              <a:lumOff val="80000"/>
            </a:srgbClr>
          </a:solidFill>
          <a:ln>
            <a:solidFill>
              <a:srgbClr val="4F81BD"/>
            </a:solidFill>
          </a:ln>
          <a:extLst/>
        </p:spPr>
      </p:pic>
      <p:pic>
        <p:nvPicPr>
          <p:cNvPr id="73" name="8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4110370"/>
            <a:ext cx="457198" cy="457198"/>
          </a:xfrm>
          <a:prstGeom prst="rect">
            <a:avLst/>
          </a:prstGeom>
          <a:solidFill>
            <a:srgbClr val="1F497D">
              <a:lumMod val="20000"/>
              <a:lumOff val="80000"/>
            </a:srgbClr>
          </a:solidFill>
          <a:ln>
            <a:solidFill>
              <a:srgbClr val="4F81BD"/>
            </a:solidFill>
          </a:ln>
          <a:extLst/>
        </p:spPr>
      </p:pic>
      <p:pic>
        <p:nvPicPr>
          <p:cNvPr id="74" name="8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4110394"/>
            <a:ext cx="457198" cy="457198"/>
          </a:xfrm>
          <a:prstGeom prst="rect">
            <a:avLst/>
          </a:prstGeom>
          <a:solidFill>
            <a:srgbClr val="1F497D">
              <a:lumMod val="20000"/>
              <a:lumOff val="80000"/>
            </a:srgbClr>
          </a:solidFill>
          <a:ln>
            <a:solidFill>
              <a:srgbClr val="4F81BD"/>
            </a:solidFill>
          </a:ln>
          <a:extLst/>
        </p:spPr>
      </p:pic>
      <p:pic>
        <p:nvPicPr>
          <p:cNvPr id="75" name="8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4110358"/>
            <a:ext cx="457198" cy="457198"/>
          </a:xfrm>
          <a:prstGeom prst="rect">
            <a:avLst/>
          </a:prstGeom>
          <a:solidFill>
            <a:srgbClr val="1F497D">
              <a:lumMod val="20000"/>
              <a:lumOff val="80000"/>
            </a:srgbClr>
          </a:solidFill>
          <a:ln>
            <a:solidFill>
              <a:srgbClr val="4F81BD"/>
            </a:solidFill>
          </a:ln>
          <a:extLst/>
        </p:spPr>
      </p:pic>
      <p:pic>
        <p:nvPicPr>
          <p:cNvPr id="76" name="8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4578475"/>
            <a:ext cx="457198" cy="457198"/>
          </a:xfrm>
          <a:prstGeom prst="rect">
            <a:avLst/>
          </a:prstGeom>
          <a:solidFill>
            <a:srgbClr val="1F497D">
              <a:lumMod val="20000"/>
              <a:lumOff val="80000"/>
            </a:srgbClr>
          </a:solidFill>
          <a:ln>
            <a:solidFill>
              <a:srgbClr val="4F81BD"/>
            </a:solidFill>
          </a:ln>
        </p:spPr>
      </p:pic>
      <p:pic>
        <p:nvPicPr>
          <p:cNvPr id="77" name="8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4578475"/>
            <a:ext cx="457198" cy="457198"/>
          </a:xfrm>
          <a:prstGeom prst="rect">
            <a:avLst/>
          </a:prstGeom>
          <a:solidFill>
            <a:srgbClr val="1F497D">
              <a:lumMod val="20000"/>
              <a:lumOff val="80000"/>
            </a:srgbClr>
          </a:solidFill>
          <a:ln>
            <a:solidFill>
              <a:srgbClr val="4F81BD"/>
            </a:solidFill>
          </a:ln>
          <a:extLst/>
        </p:spPr>
      </p:pic>
      <p:pic>
        <p:nvPicPr>
          <p:cNvPr id="78" name="8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4581196"/>
            <a:ext cx="457198" cy="457198"/>
          </a:xfrm>
          <a:prstGeom prst="rect">
            <a:avLst/>
          </a:prstGeom>
          <a:solidFill>
            <a:schemeClr val="tx2">
              <a:lumMod val="40000"/>
              <a:lumOff val="60000"/>
            </a:schemeClr>
          </a:solidFill>
          <a:ln>
            <a:solidFill>
              <a:srgbClr val="4F81BD"/>
            </a:solidFill>
          </a:ln>
          <a:extLst/>
        </p:spPr>
      </p:pic>
      <p:pic>
        <p:nvPicPr>
          <p:cNvPr id="79" name="8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4579822"/>
            <a:ext cx="457198" cy="457198"/>
          </a:xfrm>
          <a:prstGeom prst="rect">
            <a:avLst/>
          </a:prstGeom>
          <a:solidFill>
            <a:schemeClr val="tx2">
              <a:lumMod val="40000"/>
              <a:lumOff val="60000"/>
            </a:schemeClr>
          </a:solidFill>
          <a:ln>
            <a:solidFill>
              <a:srgbClr val="4F81BD"/>
            </a:solidFill>
          </a:ln>
          <a:extLst/>
        </p:spPr>
      </p:pic>
      <p:pic>
        <p:nvPicPr>
          <p:cNvPr id="80" name="8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4579810"/>
            <a:ext cx="457198" cy="457198"/>
          </a:xfrm>
          <a:prstGeom prst="rect">
            <a:avLst/>
          </a:prstGeom>
          <a:solidFill>
            <a:schemeClr val="tx2">
              <a:lumMod val="40000"/>
              <a:lumOff val="60000"/>
            </a:schemeClr>
          </a:solidFill>
          <a:ln>
            <a:solidFill>
              <a:srgbClr val="4F81BD"/>
            </a:solidFill>
          </a:ln>
          <a:extLst/>
        </p:spPr>
      </p:pic>
      <p:pic>
        <p:nvPicPr>
          <p:cNvPr id="81" name="8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4579822"/>
            <a:ext cx="457198" cy="457198"/>
          </a:xfrm>
          <a:prstGeom prst="rect">
            <a:avLst/>
          </a:prstGeom>
          <a:solidFill>
            <a:schemeClr val="tx2">
              <a:lumMod val="40000"/>
              <a:lumOff val="60000"/>
            </a:schemeClr>
          </a:solidFill>
          <a:ln>
            <a:solidFill>
              <a:srgbClr val="4F81BD"/>
            </a:solidFill>
          </a:ln>
          <a:extLst/>
        </p:spPr>
      </p:pic>
      <p:pic>
        <p:nvPicPr>
          <p:cNvPr id="82" name="8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4579834"/>
            <a:ext cx="457198" cy="457198"/>
          </a:xfrm>
          <a:prstGeom prst="rect">
            <a:avLst/>
          </a:prstGeom>
          <a:solidFill>
            <a:schemeClr val="tx2">
              <a:lumMod val="40000"/>
              <a:lumOff val="60000"/>
            </a:schemeClr>
          </a:solidFill>
          <a:ln>
            <a:solidFill>
              <a:srgbClr val="4F81BD"/>
            </a:solidFill>
          </a:ln>
          <a:extLst/>
        </p:spPr>
      </p:pic>
      <p:pic>
        <p:nvPicPr>
          <p:cNvPr id="83" name="9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4579810"/>
            <a:ext cx="457198" cy="457198"/>
          </a:xfrm>
          <a:prstGeom prst="rect">
            <a:avLst/>
          </a:prstGeom>
          <a:solidFill>
            <a:schemeClr val="tx2">
              <a:lumMod val="40000"/>
              <a:lumOff val="60000"/>
            </a:schemeClr>
          </a:solidFill>
          <a:ln>
            <a:solidFill>
              <a:srgbClr val="4F81BD"/>
            </a:solidFill>
          </a:ln>
          <a:extLst/>
        </p:spPr>
      </p:pic>
      <p:pic>
        <p:nvPicPr>
          <p:cNvPr id="84" name="9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4579834"/>
            <a:ext cx="457198" cy="457198"/>
          </a:xfrm>
          <a:prstGeom prst="rect">
            <a:avLst/>
          </a:prstGeom>
          <a:solidFill>
            <a:schemeClr val="tx2">
              <a:lumMod val="40000"/>
              <a:lumOff val="60000"/>
            </a:schemeClr>
          </a:solidFill>
          <a:ln>
            <a:solidFill>
              <a:srgbClr val="4F81BD"/>
            </a:solidFill>
          </a:ln>
          <a:extLst/>
        </p:spPr>
      </p:pic>
      <p:pic>
        <p:nvPicPr>
          <p:cNvPr id="85" name="9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4579798"/>
            <a:ext cx="457198" cy="457198"/>
          </a:xfrm>
          <a:prstGeom prst="rect">
            <a:avLst/>
          </a:prstGeom>
          <a:solidFill>
            <a:schemeClr val="tx2">
              <a:lumMod val="40000"/>
              <a:lumOff val="60000"/>
            </a:schemeClr>
          </a:solidFill>
          <a:ln>
            <a:solidFill>
              <a:srgbClr val="4F81BD"/>
            </a:solidFill>
          </a:ln>
          <a:extLst/>
        </p:spPr>
      </p:pic>
      <p:pic>
        <p:nvPicPr>
          <p:cNvPr id="86" name="9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5047927"/>
            <a:ext cx="457198" cy="457198"/>
          </a:xfrm>
          <a:prstGeom prst="rect">
            <a:avLst/>
          </a:prstGeom>
          <a:solidFill>
            <a:schemeClr val="tx2">
              <a:lumMod val="40000"/>
              <a:lumOff val="60000"/>
            </a:schemeClr>
          </a:solidFill>
          <a:ln>
            <a:solidFill>
              <a:srgbClr val="4F81BD"/>
            </a:solidFill>
          </a:ln>
        </p:spPr>
      </p:pic>
      <p:pic>
        <p:nvPicPr>
          <p:cNvPr id="87" name="9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5047927"/>
            <a:ext cx="457198" cy="457198"/>
          </a:xfrm>
          <a:prstGeom prst="rect">
            <a:avLst/>
          </a:prstGeom>
          <a:solidFill>
            <a:srgbClr val="7BA8DF"/>
          </a:solidFill>
          <a:ln>
            <a:solidFill>
              <a:srgbClr val="4F81BD"/>
            </a:solidFill>
          </a:ln>
        </p:spPr>
      </p:pic>
      <p:pic>
        <p:nvPicPr>
          <p:cNvPr id="88" name="9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5050648"/>
            <a:ext cx="457198" cy="457198"/>
          </a:xfrm>
          <a:prstGeom prst="rect">
            <a:avLst/>
          </a:prstGeom>
          <a:solidFill>
            <a:srgbClr val="7BA8DF"/>
          </a:solidFill>
          <a:ln>
            <a:solidFill>
              <a:srgbClr val="4F81BD"/>
            </a:solidFill>
          </a:ln>
          <a:extLst/>
        </p:spPr>
      </p:pic>
      <p:pic>
        <p:nvPicPr>
          <p:cNvPr id="89" name="9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5049274"/>
            <a:ext cx="457198" cy="457198"/>
          </a:xfrm>
          <a:prstGeom prst="rect">
            <a:avLst/>
          </a:prstGeom>
          <a:solidFill>
            <a:srgbClr val="7BA8DF"/>
          </a:solidFill>
          <a:ln>
            <a:solidFill>
              <a:srgbClr val="4F81BD"/>
            </a:solidFill>
          </a:ln>
          <a:extLst/>
        </p:spPr>
      </p:pic>
      <p:pic>
        <p:nvPicPr>
          <p:cNvPr id="90" name="9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5049262"/>
            <a:ext cx="457198" cy="457198"/>
          </a:xfrm>
          <a:prstGeom prst="rect">
            <a:avLst/>
          </a:prstGeom>
          <a:solidFill>
            <a:srgbClr val="7BA8DF"/>
          </a:solidFill>
          <a:ln>
            <a:solidFill>
              <a:srgbClr val="4F81BD"/>
            </a:solidFill>
          </a:ln>
          <a:extLst/>
        </p:spPr>
      </p:pic>
      <p:pic>
        <p:nvPicPr>
          <p:cNvPr id="91" name="9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5049274"/>
            <a:ext cx="457198" cy="457198"/>
          </a:xfrm>
          <a:prstGeom prst="rect">
            <a:avLst/>
          </a:prstGeom>
          <a:solidFill>
            <a:srgbClr val="7BA8DF"/>
          </a:solidFill>
          <a:ln>
            <a:solidFill>
              <a:srgbClr val="4F81BD"/>
            </a:solidFill>
          </a:ln>
          <a:extLst/>
        </p:spPr>
      </p:pic>
      <p:pic>
        <p:nvPicPr>
          <p:cNvPr id="92" name="9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5049286"/>
            <a:ext cx="457198" cy="457198"/>
          </a:xfrm>
          <a:prstGeom prst="rect">
            <a:avLst/>
          </a:prstGeom>
          <a:solidFill>
            <a:srgbClr val="7BA8DF"/>
          </a:solidFill>
          <a:ln>
            <a:solidFill>
              <a:srgbClr val="4F81BD"/>
            </a:solidFill>
          </a:ln>
          <a:extLst/>
        </p:spPr>
      </p:pic>
      <p:pic>
        <p:nvPicPr>
          <p:cNvPr id="93" name="10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5049262"/>
            <a:ext cx="457198" cy="457198"/>
          </a:xfrm>
          <a:prstGeom prst="rect">
            <a:avLst/>
          </a:prstGeom>
          <a:solidFill>
            <a:srgbClr val="7BA8DF"/>
          </a:solidFill>
          <a:ln>
            <a:solidFill>
              <a:srgbClr val="4F81BD"/>
            </a:solidFill>
          </a:ln>
          <a:extLst/>
        </p:spPr>
      </p:pic>
      <p:pic>
        <p:nvPicPr>
          <p:cNvPr id="94" name="10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7734" y="5049287"/>
            <a:ext cx="457198" cy="457198"/>
          </a:xfrm>
          <a:prstGeom prst="rect">
            <a:avLst/>
          </a:prstGeom>
          <a:solidFill>
            <a:srgbClr val="7BA8DF"/>
          </a:solidFill>
          <a:ln>
            <a:solidFill>
              <a:srgbClr val="4F81BD"/>
            </a:solidFill>
          </a:ln>
          <a:extLst/>
        </p:spPr>
      </p:pic>
      <p:pic>
        <p:nvPicPr>
          <p:cNvPr id="95" name="10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5049250"/>
            <a:ext cx="457198" cy="457198"/>
          </a:xfrm>
          <a:prstGeom prst="rect">
            <a:avLst/>
          </a:prstGeom>
          <a:solidFill>
            <a:srgbClr val="7BA8DF"/>
          </a:solidFill>
          <a:ln>
            <a:solidFill>
              <a:srgbClr val="4F81BD"/>
            </a:solidFill>
          </a:ln>
          <a:extLst/>
        </p:spPr>
      </p:pic>
      <p:pic>
        <p:nvPicPr>
          <p:cNvPr id="96" name="10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5517367"/>
            <a:ext cx="457198" cy="457198"/>
          </a:xfrm>
          <a:prstGeom prst="rect">
            <a:avLst/>
          </a:prstGeom>
          <a:solidFill>
            <a:srgbClr val="7BA8DF"/>
          </a:solidFill>
          <a:ln>
            <a:solidFill>
              <a:srgbClr val="4F81BD"/>
            </a:solidFill>
          </a:ln>
        </p:spPr>
      </p:pic>
      <p:pic>
        <p:nvPicPr>
          <p:cNvPr id="97" name="10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5517367"/>
            <a:ext cx="457198" cy="457198"/>
          </a:xfrm>
          <a:prstGeom prst="rect">
            <a:avLst/>
          </a:prstGeom>
          <a:solidFill>
            <a:srgbClr val="7BA8DF"/>
          </a:solidFill>
          <a:ln>
            <a:solidFill>
              <a:srgbClr val="4F81BD"/>
            </a:solidFill>
          </a:ln>
          <a:extLst/>
        </p:spPr>
      </p:pic>
      <p:pic>
        <p:nvPicPr>
          <p:cNvPr id="98" name="10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5520088"/>
            <a:ext cx="457198" cy="457198"/>
          </a:xfrm>
          <a:prstGeom prst="rect">
            <a:avLst/>
          </a:prstGeom>
          <a:solidFill>
            <a:srgbClr val="7BA8DF"/>
          </a:solidFill>
          <a:ln>
            <a:solidFill>
              <a:srgbClr val="4F81BD"/>
            </a:solidFill>
          </a:ln>
          <a:extLst/>
        </p:spPr>
      </p:pic>
      <p:pic>
        <p:nvPicPr>
          <p:cNvPr id="99" name="10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5518714"/>
            <a:ext cx="457198" cy="457198"/>
          </a:xfrm>
          <a:prstGeom prst="rect">
            <a:avLst/>
          </a:prstGeom>
          <a:solidFill>
            <a:srgbClr val="7BA8DF"/>
          </a:solidFill>
          <a:ln>
            <a:solidFill>
              <a:srgbClr val="4F81BD"/>
            </a:solidFill>
          </a:ln>
          <a:extLst/>
        </p:spPr>
      </p:pic>
      <p:pic>
        <p:nvPicPr>
          <p:cNvPr id="100" name="10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5518702"/>
            <a:ext cx="457198" cy="457198"/>
          </a:xfrm>
          <a:prstGeom prst="rect">
            <a:avLst/>
          </a:prstGeom>
          <a:solidFill>
            <a:srgbClr val="7BA8DF"/>
          </a:solidFill>
          <a:ln>
            <a:solidFill>
              <a:srgbClr val="4F81BD"/>
            </a:solidFill>
          </a:ln>
          <a:extLst/>
        </p:spPr>
      </p:pic>
      <p:pic>
        <p:nvPicPr>
          <p:cNvPr id="101" name="10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5518714"/>
            <a:ext cx="457198" cy="457198"/>
          </a:xfrm>
          <a:prstGeom prst="rect">
            <a:avLst/>
          </a:prstGeom>
          <a:solidFill>
            <a:srgbClr val="7BA8DF"/>
          </a:solidFill>
          <a:ln>
            <a:solidFill>
              <a:srgbClr val="4F81BD"/>
            </a:solidFill>
          </a:ln>
          <a:extLst/>
        </p:spPr>
      </p:pic>
      <p:pic>
        <p:nvPicPr>
          <p:cNvPr id="102" name="10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5518726"/>
            <a:ext cx="457198" cy="457198"/>
          </a:xfrm>
          <a:prstGeom prst="rect">
            <a:avLst/>
          </a:prstGeom>
          <a:solidFill>
            <a:srgbClr val="7BA8DF"/>
          </a:solidFill>
          <a:ln>
            <a:solidFill>
              <a:srgbClr val="4F81BD"/>
            </a:solidFill>
          </a:ln>
          <a:extLst/>
        </p:spPr>
      </p:pic>
      <p:pic>
        <p:nvPicPr>
          <p:cNvPr id="103" name="11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5518702"/>
            <a:ext cx="457198" cy="457198"/>
          </a:xfrm>
          <a:prstGeom prst="rect">
            <a:avLst/>
          </a:prstGeom>
          <a:solidFill>
            <a:srgbClr val="7BA8DF"/>
          </a:solidFill>
          <a:ln>
            <a:solidFill>
              <a:srgbClr val="4F81BD"/>
            </a:solidFill>
          </a:ln>
          <a:extLst/>
        </p:spPr>
      </p:pic>
      <p:pic>
        <p:nvPicPr>
          <p:cNvPr id="104" name="11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5518726"/>
            <a:ext cx="457198" cy="457198"/>
          </a:xfrm>
          <a:prstGeom prst="rect">
            <a:avLst/>
          </a:prstGeom>
          <a:solidFill>
            <a:srgbClr val="7BA8DF"/>
          </a:solidFill>
          <a:ln>
            <a:solidFill>
              <a:srgbClr val="4F81BD"/>
            </a:solidFill>
          </a:ln>
          <a:extLst/>
        </p:spPr>
      </p:pic>
      <p:pic>
        <p:nvPicPr>
          <p:cNvPr id="105" name="11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5518690"/>
            <a:ext cx="457198" cy="457198"/>
          </a:xfrm>
          <a:prstGeom prst="rect">
            <a:avLst/>
          </a:prstGeom>
          <a:solidFill>
            <a:srgbClr val="7BA8DF"/>
          </a:solidFill>
          <a:ln>
            <a:solidFill>
              <a:srgbClr val="4F81BD"/>
            </a:solidFill>
          </a:ln>
          <a:extLst/>
        </p:spPr>
      </p:pic>
      <p:sp>
        <p:nvSpPr>
          <p:cNvPr id="2" name="Rectangle 1"/>
          <p:cNvSpPr/>
          <p:nvPr/>
        </p:nvSpPr>
        <p:spPr>
          <a:xfrm>
            <a:off x="5652120" y="1295080"/>
            <a:ext cx="648072" cy="695318"/>
          </a:xfrm>
          <a:prstGeom prst="rect">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000" b="1" dirty="0">
                <a:solidFill>
                  <a:schemeClr val="tx1"/>
                </a:solidFill>
              </a:rPr>
              <a:t>10%</a:t>
            </a:r>
          </a:p>
        </p:txBody>
      </p:sp>
      <p:sp>
        <p:nvSpPr>
          <p:cNvPr id="114" name="Rectangle 113"/>
          <p:cNvSpPr/>
          <p:nvPr/>
        </p:nvSpPr>
        <p:spPr>
          <a:xfrm>
            <a:off x="5652120" y="2548609"/>
            <a:ext cx="648072" cy="695318"/>
          </a:xfrm>
          <a:prstGeom prst="rect">
            <a:avLst/>
          </a:prstGeom>
          <a:solidFill>
            <a:schemeClr val="accent3">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000" b="1" dirty="0">
                <a:solidFill>
                  <a:schemeClr val="tx1"/>
                </a:solidFill>
              </a:rPr>
              <a:t>42%</a:t>
            </a:r>
          </a:p>
        </p:txBody>
      </p:sp>
      <p:sp>
        <p:nvSpPr>
          <p:cNvPr id="115" name="Rectangle 114"/>
          <p:cNvSpPr/>
          <p:nvPr/>
        </p:nvSpPr>
        <p:spPr>
          <a:xfrm>
            <a:off x="5644706" y="3608451"/>
            <a:ext cx="648072" cy="69531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000" b="1" dirty="0">
                <a:solidFill>
                  <a:schemeClr val="tx1"/>
                </a:solidFill>
              </a:rPr>
              <a:t>48%</a:t>
            </a:r>
          </a:p>
        </p:txBody>
      </p:sp>
      <p:sp>
        <p:nvSpPr>
          <p:cNvPr id="116" name="Rectangle 115"/>
          <p:cNvSpPr/>
          <p:nvPr/>
        </p:nvSpPr>
        <p:spPr>
          <a:xfrm>
            <a:off x="5653280" y="4920350"/>
            <a:ext cx="648072" cy="695318"/>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000" b="1" dirty="0">
                <a:solidFill>
                  <a:schemeClr val="tx1"/>
                </a:solidFill>
              </a:rPr>
              <a:t>28%</a:t>
            </a:r>
          </a:p>
        </p:txBody>
      </p:sp>
      <p:cxnSp>
        <p:nvCxnSpPr>
          <p:cNvPr id="2464" name="Elbow Connector 2463"/>
          <p:cNvCxnSpPr/>
          <p:nvPr/>
        </p:nvCxnSpPr>
        <p:spPr>
          <a:xfrm flipV="1">
            <a:off x="566977" y="3645000"/>
            <a:ext cx="4710627" cy="454478"/>
          </a:xfrm>
          <a:prstGeom prst="bentConnector3">
            <a:avLst>
              <a:gd name="adj1" fmla="val 21075"/>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2470" name="TextBox 2469"/>
          <p:cNvSpPr txBox="1"/>
          <p:nvPr/>
        </p:nvSpPr>
        <p:spPr>
          <a:xfrm>
            <a:off x="6301352" y="1295080"/>
            <a:ext cx="2159080" cy="830997"/>
          </a:xfrm>
          <a:prstGeom prst="rect">
            <a:avLst/>
          </a:prstGeom>
          <a:noFill/>
        </p:spPr>
        <p:txBody>
          <a:bodyPr wrap="square" rtlCol="0">
            <a:spAutoFit/>
          </a:bodyPr>
          <a:lstStyle/>
          <a:p>
            <a:r>
              <a:rPr lang="fi-FI" sz="1600" dirty="0"/>
              <a:t>Osakaal inimestest, kelle kohta CD4 info puudub diagnoosimisel</a:t>
            </a:r>
            <a:endParaRPr lang="et-EE" sz="1600" dirty="0"/>
          </a:p>
        </p:txBody>
      </p:sp>
      <p:sp>
        <p:nvSpPr>
          <p:cNvPr id="131" name="TextBox 130"/>
          <p:cNvSpPr txBox="1"/>
          <p:nvPr/>
        </p:nvSpPr>
        <p:spPr>
          <a:xfrm>
            <a:off x="6317982" y="2573102"/>
            <a:ext cx="2430482" cy="830997"/>
          </a:xfrm>
          <a:prstGeom prst="rect">
            <a:avLst/>
          </a:prstGeom>
          <a:noFill/>
        </p:spPr>
        <p:txBody>
          <a:bodyPr wrap="square" rtlCol="0">
            <a:spAutoFit/>
          </a:bodyPr>
          <a:lstStyle/>
          <a:p>
            <a:r>
              <a:rPr lang="fi-FI" sz="1600" dirty="0"/>
              <a:t>Osakaal inimestests, kelle CD4 näitaja on &gt;350 diagnoosimisel</a:t>
            </a:r>
            <a:endParaRPr lang="et-EE" sz="1600" dirty="0"/>
          </a:p>
        </p:txBody>
      </p:sp>
      <p:sp>
        <p:nvSpPr>
          <p:cNvPr id="132" name="TextBox 131"/>
          <p:cNvSpPr txBox="1"/>
          <p:nvPr/>
        </p:nvSpPr>
        <p:spPr>
          <a:xfrm>
            <a:off x="6317982" y="3627317"/>
            <a:ext cx="2649806" cy="830997"/>
          </a:xfrm>
          <a:prstGeom prst="rect">
            <a:avLst/>
          </a:prstGeom>
          <a:noFill/>
        </p:spPr>
        <p:txBody>
          <a:bodyPr wrap="square" rtlCol="0">
            <a:spAutoFit/>
          </a:bodyPr>
          <a:lstStyle/>
          <a:p>
            <a:r>
              <a:rPr lang="fi-FI" sz="1600" dirty="0"/>
              <a:t>Osakaal inimestest, kelle CD4 näitaja diagnoosimisel viitab hilisele avastamisele</a:t>
            </a:r>
            <a:endParaRPr lang="et-EE" sz="1600" dirty="0"/>
          </a:p>
        </p:txBody>
      </p:sp>
      <p:sp>
        <p:nvSpPr>
          <p:cNvPr id="133" name="TextBox 132"/>
          <p:cNvSpPr txBox="1"/>
          <p:nvPr/>
        </p:nvSpPr>
        <p:spPr>
          <a:xfrm>
            <a:off x="6317982" y="4920350"/>
            <a:ext cx="2574498" cy="830997"/>
          </a:xfrm>
          <a:prstGeom prst="rect">
            <a:avLst/>
          </a:prstGeom>
          <a:noFill/>
        </p:spPr>
        <p:txBody>
          <a:bodyPr wrap="square" rtlCol="0">
            <a:spAutoFit/>
          </a:bodyPr>
          <a:lstStyle/>
          <a:p>
            <a:r>
              <a:rPr lang="fi-FI" sz="1600" dirty="0"/>
              <a:t>Osakaal inimestest, kelle CD4 näitaja viitab kaugelearenenud haigusele</a:t>
            </a:r>
            <a:endParaRPr lang="et-EE" sz="1600" dirty="0"/>
          </a:p>
        </p:txBody>
      </p:sp>
      <p:grpSp>
        <p:nvGrpSpPr>
          <p:cNvPr id="113" name="Group 112"/>
          <p:cNvGrpSpPr/>
          <p:nvPr/>
        </p:nvGrpSpPr>
        <p:grpSpPr>
          <a:xfrm>
            <a:off x="179512" y="6381328"/>
            <a:ext cx="8888434" cy="372932"/>
            <a:chOff x="179512" y="6381328"/>
            <a:chExt cx="8888434" cy="372932"/>
          </a:xfrm>
        </p:grpSpPr>
        <p:pic>
          <p:nvPicPr>
            <p:cNvPr id="11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8" name="Straight Connector 1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0" name="Freeform 1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862965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4" grpId="0" animBg="1"/>
      <p:bldP spid="115" grpId="0" animBg="1"/>
      <p:bldP spid="116" grpId="0" animBg="1"/>
      <p:bldP spid="2470" grpId="0"/>
      <p:bldP spid="131" grpId="0"/>
      <p:bldP spid="132" grpId="0"/>
      <p:bldP spid="133"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defTabSz="912370"/>
            <a:r>
              <a:rPr lang="et-EE" sz="1200" b="1" dirty="0">
                <a:solidFill>
                  <a:prstClr val="white"/>
                </a:solidFill>
                <a:latin typeface="Arial" panose="020B0604020202020204" pitchFamily="34" charset="0"/>
              </a:rPr>
              <a:t>www.testingweek.eu</a:t>
            </a:r>
          </a:p>
          <a:p>
            <a:pPr algn="ctr" defTabSz="912370"/>
            <a:r>
              <a:rPr lang="et-EE" sz="1200" b="1" dirty="0">
                <a:solidFill>
                  <a:prstClr val="white"/>
                </a:solidFill>
                <a:latin typeface="Arial" panose="020B0604020202020204" pitchFamily="34" charset="0"/>
              </a:rPr>
              <a:t>www.hiveurope.eu </a:t>
            </a:r>
          </a:p>
        </p:txBody>
      </p:sp>
      <p:sp>
        <p:nvSpPr>
          <p:cNvPr id="12" name="Pladsholder til indhold 2"/>
          <p:cNvSpPr>
            <a:spLocks noGrp="1"/>
          </p:cNvSpPr>
          <p:nvPr>
            <p:ph idx="1"/>
          </p:nvPr>
        </p:nvSpPr>
        <p:spPr>
          <a:xfrm>
            <a:off x="1043608" y="1494699"/>
            <a:ext cx="6840000" cy="4196608"/>
          </a:xfrm>
        </p:spPr>
        <p:txBody>
          <a:bodyPr>
            <a:normAutofit lnSpcReduction="10000"/>
          </a:bodyPr>
          <a:lstStyle/>
          <a:p>
            <a:pPr marL="0" indent="0">
              <a:buNone/>
            </a:pPr>
            <a:r>
              <a:rPr lang="et-EE" sz="3000" dirty="0">
                <a:latin typeface="Calibri" pitchFamily="34" charset="0"/>
              </a:rPr>
              <a:t> </a:t>
            </a:r>
            <a:r>
              <a:rPr lang="et-EE" sz="3000" i="1" dirty="0">
                <a:latin typeface="Calibri" pitchFamily="34" charset="0"/>
              </a:rPr>
              <a:t>&lt;AASTAL&gt;</a:t>
            </a:r>
          </a:p>
          <a:p>
            <a:pPr marL="0" indent="0">
              <a:buNone/>
            </a:pPr>
            <a:r>
              <a:rPr lang="en-US" dirty="0"/>
              <a:t>	</a:t>
            </a:r>
          </a:p>
          <a:p>
            <a:pPr marL="0" indent="0">
              <a:buNone/>
            </a:pPr>
            <a:r>
              <a:rPr lang="en-US" dirty="0"/>
              <a:t>	</a:t>
            </a:r>
            <a:r>
              <a:rPr lang="et-EE" sz="3000" dirty="0">
                <a:latin typeface="Calibri" pitchFamily="34" charset="0"/>
              </a:rPr>
              <a:t>&lt;</a:t>
            </a:r>
            <a:r>
              <a:rPr lang="et-EE" sz="3000" i="1" dirty="0">
                <a:latin typeface="Calibri" pitchFamily="34" charset="0"/>
              </a:rPr>
              <a:t>X%&gt;</a:t>
            </a:r>
            <a:r>
              <a:rPr lang="et-EE" sz="3000" dirty="0">
                <a:latin typeface="Calibri" pitchFamily="34" charset="0"/>
              </a:rPr>
              <a:t> </a:t>
            </a:r>
            <a:r>
              <a:rPr lang="fi-FI" sz="3000" dirty="0" smtClean="0">
                <a:latin typeface="Calibri" pitchFamily="34" charset="0"/>
              </a:rPr>
              <a:t>Uutest </a:t>
            </a:r>
            <a:r>
              <a:rPr lang="fi-FI" sz="3000" dirty="0">
                <a:latin typeface="Calibri" pitchFamily="34" charset="0"/>
              </a:rPr>
              <a:t>HIV juhtudest avastati </a:t>
            </a:r>
            <a:r>
              <a:rPr lang="fi-FI" sz="3000" dirty="0" smtClean="0">
                <a:latin typeface="Calibri" pitchFamily="34" charset="0"/>
              </a:rPr>
              <a:t>	hilja </a:t>
            </a:r>
            <a:r>
              <a:rPr lang="et-EE" sz="3000" dirty="0" smtClean="0">
                <a:latin typeface="Calibri" pitchFamily="34" charset="0"/>
              </a:rPr>
              <a:t>(</a:t>
            </a:r>
            <a:r>
              <a:rPr lang="et-EE" sz="3000" dirty="0">
                <a:latin typeface="Calibri" pitchFamily="34" charset="0"/>
              </a:rPr>
              <a:t>CD4 arv &lt;350 </a:t>
            </a:r>
            <a:endParaRPr lang="en-GB" sz="3000" dirty="0">
              <a:latin typeface="Calibri" pitchFamily="34" charset="0"/>
            </a:endParaRPr>
          </a:p>
          <a:p>
            <a:pPr marL="0" indent="0">
              <a:buNone/>
            </a:pPr>
            <a:r>
              <a:rPr lang="en-GB" sz="3000" dirty="0">
                <a:latin typeface="Calibri" pitchFamily="34" charset="0"/>
              </a:rPr>
              <a:t>	</a:t>
            </a:r>
            <a:r>
              <a:rPr lang="et-EE" sz="3000" dirty="0">
                <a:latin typeface="Calibri" pitchFamily="34" charset="0"/>
              </a:rPr>
              <a:t>rakku/uL)</a:t>
            </a:r>
          </a:p>
          <a:p>
            <a:pPr marL="0" indent="0">
              <a:buNone/>
            </a:pPr>
            <a:r>
              <a:rPr lang="en-US" dirty="0"/>
              <a:t>	</a:t>
            </a:r>
          </a:p>
          <a:p>
            <a:pPr marL="0" indent="0">
              <a:buNone/>
            </a:pPr>
            <a:r>
              <a:rPr lang="en-US" dirty="0"/>
              <a:t>	</a:t>
            </a:r>
            <a:r>
              <a:rPr lang="et-EE" sz="3000" i="1" dirty="0">
                <a:latin typeface="Calibri" pitchFamily="34" charset="0"/>
              </a:rPr>
              <a:t>&lt;Y%&gt; </a:t>
            </a:r>
            <a:r>
              <a:rPr lang="et-EE" sz="3000" dirty="0">
                <a:latin typeface="Calibri" pitchFamily="34" charset="0"/>
              </a:rPr>
              <a:t>avastati väga hilja (CD4&lt; 200 </a:t>
            </a:r>
            <a:r>
              <a:rPr lang="en-US" sz="3000" dirty="0">
                <a:latin typeface="Calibri" pitchFamily="34" charset="0"/>
              </a:rPr>
              <a:t>	</a:t>
            </a:r>
            <a:r>
              <a:rPr lang="et-EE" sz="3000" dirty="0">
                <a:latin typeface="Calibri" pitchFamily="34" charset="0"/>
              </a:rPr>
              <a:t>rakku/uL)</a:t>
            </a:r>
          </a:p>
          <a:p>
            <a:pPr marL="0" indent="0">
              <a:buNone/>
            </a:pPr>
            <a:endParaRPr lang="et-EE" sz="3000" i="1" dirty="0">
              <a:latin typeface="Calibri" pitchFamily="34" charset="0"/>
              <a:cs typeface="Calibri" pitchFamily="34" charset="0"/>
            </a:endParaRPr>
          </a:p>
          <a:p>
            <a:pPr eaLnBrk="1" hangingPunct="1"/>
            <a:endParaRPr lang="et-EE" sz="2200" i="1" dirty="0">
              <a:latin typeface="Calibri" pitchFamily="34" charset="0"/>
              <a:cs typeface="Calibri" pitchFamily="34" charset="0"/>
            </a:endParaRPr>
          </a:p>
          <a:p>
            <a:pPr marL="0" indent="0" eaLnBrk="1" hangingPunct="1">
              <a:buNone/>
              <a:defRPr/>
            </a:pPr>
            <a:endParaRPr lang="et-EE" sz="2200" i="1" dirty="0">
              <a:solidFill>
                <a:srgbClr val="FF0000"/>
              </a:solidFill>
              <a:latin typeface="Calibri" pitchFamily="34" charset="0"/>
              <a:cs typeface="Calibri" pitchFamily="34" charset="0"/>
            </a:endParaRPr>
          </a:p>
          <a:p>
            <a:pPr marL="0" indent="0" eaLnBrk="1" hangingPunct="1">
              <a:buNone/>
              <a:defRPr/>
            </a:pPr>
            <a:endParaRPr lang="et-EE" sz="2200" i="1" dirty="0">
              <a:solidFill>
                <a:srgbClr val="FF0000"/>
              </a:solidFill>
              <a:latin typeface="Calibri" pitchFamily="34" charset="0"/>
              <a:cs typeface="Calibri" pitchFamily="34" charset="0"/>
            </a:endParaRPr>
          </a:p>
        </p:txBody>
      </p:sp>
      <p:sp>
        <p:nvSpPr>
          <p:cNvPr id="3" name="Rectangle 2"/>
          <p:cNvSpPr/>
          <p:nvPr/>
        </p:nvSpPr>
        <p:spPr>
          <a:xfrm>
            <a:off x="616149" y="476672"/>
            <a:ext cx="7416824" cy="584775"/>
          </a:xfrm>
          <a:prstGeom prst="rect">
            <a:avLst/>
          </a:prstGeom>
        </p:spPr>
        <p:txBody>
          <a:bodyPr wrap="square">
            <a:spAutoFit/>
          </a:bodyPr>
          <a:lstStyle/>
          <a:p>
            <a:pPr defTabSz="912370">
              <a:spcBef>
                <a:spcPts val="125"/>
              </a:spcBef>
              <a:defRPr/>
            </a:pPr>
            <a:r>
              <a:rPr lang="et-EE" altLang="en-US" sz="3200" b="1" dirty="0">
                <a:latin typeface="Calibri" pitchFamily="34" charset="0"/>
              </a:rPr>
              <a:t>Hiline HIVi diagnoos, </a:t>
            </a:r>
            <a:r>
              <a:rPr lang="et-EE" altLang="en-US" sz="3200" b="1" i="1" dirty="0">
                <a:latin typeface="Calibri" pitchFamily="34" charset="0"/>
              </a:rPr>
              <a:t>&lt;</a:t>
            </a:r>
            <a:r>
              <a:rPr lang="et-EE" altLang="en-US" sz="3200" i="1" dirty="0">
                <a:latin typeface="Calibri" pitchFamily="34" charset="0"/>
              </a:rPr>
              <a:t>RIIK, AASTA&gt; </a:t>
            </a:r>
          </a:p>
        </p:txBody>
      </p:sp>
      <p:sp>
        <p:nvSpPr>
          <p:cNvPr id="5" name="TextBox 4"/>
          <p:cNvSpPr txBox="1"/>
          <p:nvPr/>
        </p:nvSpPr>
        <p:spPr>
          <a:xfrm>
            <a:off x="6012160" y="1061447"/>
            <a:ext cx="2736304" cy="1200329"/>
          </a:xfrm>
          <a:prstGeom prst="rect">
            <a:avLst/>
          </a:prstGeom>
          <a:solidFill>
            <a:srgbClr val="E9EDF4"/>
          </a:solidFill>
        </p:spPr>
        <p:txBody>
          <a:bodyPr wrap="square" rtlCol="0">
            <a:spAutoFit/>
          </a:bodyPr>
          <a:lstStyle/>
          <a:p>
            <a:r>
              <a:rPr lang="et-EE" i="1" dirty="0"/>
              <a:t>Palun kasutage seda malli, kui teil puudub juurdepääs riigi tasandil andmete slaidile. Vt märkuseid</a:t>
            </a:r>
          </a:p>
        </p:txBody>
      </p:sp>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686363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07430814"/>
              </p:ext>
            </p:extLst>
          </p:nvPr>
        </p:nvGraphicFramePr>
        <p:xfrm>
          <a:off x="735051"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12337313"/>
              </p:ext>
            </p:extLst>
          </p:nvPr>
        </p:nvGraphicFramePr>
        <p:xfrm>
          <a:off x="611560"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09836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95536" y="332656"/>
            <a:ext cx="6840000" cy="1080000"/>
          </a:xfrm>
        </p:spPr>
        <p:txBody>
          <a:bodyPr anchor="t">
            <a:normAutofit/>
          </a:bodyPr>
          <a:lstStyle/>
          <a:p>
            <a:pPr algn="l"/>
            <a:r>
              <a:rPr lang="et-EE" sz="2400" dirty="0">
                <a:latin typeface="Calibri" pitchFamily="34" charset="0"/>
              </a:rPr>
              <a:t>Hilise diagnoosimise tagajärjed</a:t>
            </a:r>
          </a:p>
        </p:txBody>
      </p:sp>
      <p:sp>
        <p:nvSpPr>
          <p:cNvPr id="7" name="Title 1"/>
          <p:cNvSpPr txBox="1">
            <a:spLocks/>
          </p:cNvSpPr>
          <p:nvPr/>
        </p:nvSpPr>
        <p:spPr>
          <a:xfrm>
            <a:off x="971600" y="1844704"/>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t-EE" sz="2400" dirty="0">
                <a:latin typeface="Calibri" pitchFamily="34" charset="0"/>
              </a:rPr>
              <a:t>Suurenenud haigestumus ja suremus</a:t>
            </a:r>
          </a:p>
        </p:txBody>
      </p:sp>
      <p:sp>
        <p:nvSpPr>
          <p:cNvPr id="9" name="Title 1"/>
          <p:cNvSpPr txBox="1">
            <a:spLocks/>
          </p:cNvSpPr>
          <p:nvPr/>
        </p:nvSpPr>
        <p:spPr>
          <a:xfrm>
            <a:off x="987463" y="3645024"/>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t-EE" sz="2400" dirty="0">
                <a:latin typeface="Calibri" pitchFamily="34" charset="0"/>
              </a:rPr>
              <a:t>Suuremad tervishoiukulud</a:t>
            </a:r>
          </a:p>
        </p:txBody>
      </p:sp>
      <p:sp>
        <p:nvSpPr>
          <p:cNvPr id="11" name="Title 1"/>
          <p:cNvSpPr txBox="1">
            <a:spLocks/>
          </p:cNvSpPr>
          <p:nvPr/>
        </p:nvSpPr>
        <p:spPr>
          <a:xfrm>
            <a:off x="971600" y="2708920"/>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t-EE" sz="2400" dirty="0">
                <a:latin typeface="Calibri" pitchFamily="34" charset="0"/>
              </a:rPr>
              <a:t>Suurenenud edasine ülekandumine</a:t>
            </a:r>
          </a:p>
        </p:txBody>
      </p:sp>
      <p:grpSp>
        <p:nvGrpSpPr>
          <p:cNvPr id="13" name="Group 12"/>
          <p:cNvGrpSpPr/>
          <p:nvPr/>
        </p:nvGrpSpPr>
        <p:grpSpPr>
          <a:xfrm>
            <a:off x="179512" y="6381328"/>
            <a:ext cx="8888434" cy="372932"/>
            <a:chOff x="179512" y="6381328"/>
            <a:chExt cx="8888434" cy="372932"/>
          </a:xfrm>
        </p:grpSpPr>
        <p:pic>
          <p:nvPicPr>
            <p:cNvPr id="14"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9798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a:r>
              <a:rPr lang="et-EE" sz="1200" b="1" dirty="0">
                <a:solidFill>
                  <a:prstClr val="white"/>
                </a:solidFill>
                <a:latin typeface="Arial" panose="020B0604020202020204" pitchFamily="34" charset="0"/>
              </a:rPr>
              <a:t>www.testingweek.eu</a:t>
            </a:r>
          </a:p>
          <a:p>
            <a:pPr algn="ctr"/>
            <a:r>
              <a:rPr lang="et-EE" sz="1200" b="1" dirty="0">
                <a:solidFill>
                  <a:prstClr val="white"/>
                </a:solidFill>
                <a:latin typeface="Arial" panose="020B0604020202020204" pitchFamily="34" charset="0"/>
              </a:rPr>
              <a:t>www.hiveurope.eu </a:t>
            </a:r>
          </a:p>
        </p:txBody>
      </p:sp>
      <p:sp>
        <p:nvSpPr>
          <p:cNvPr id="12" name="Content Placeholder 2"/>
          <p:cNvSpPr>
            <a:spLocks noGrp="1"/>
          </p:cNvSpPr>
          <p:nvPr>
            <p:ph idx="1"/>
          </p:nvPr>
        </p:nvSpPr>
        <p:spPr>
          <a:xfrm>
            <a:off x="467544" y="883271"/>
            <a:ext cx="7344056" cy="4824000"/>
          </a:xfrm>
        </p:spPr>
        <p:txBody>
          <a:bodyPr rtlCol="0">
            <a:normAutofit/>
          </a:bodyPr>
          <a:lstStyle/>
          <a:p>
            <a:pPr marL="0" indent="0">
              <a:buNone/>
              <a:defRPr/>
            </a:pPr>
            <a:r>
              <a:rPr lang="et-EE"/>
              <a:t> </a:t>
            </a:r>
          </a:p>
        </p:txBody>
      </p:sp>
      <p:sp>
        <p:nvSpPr>
          <p:cNvPr id="18" name="Title 1"/>
          <p:cNvSpPr txBox="1">
            <a:spLocks/>
          </p:cNvSpPr>
          <p:nvPr/>
        </p:nvSpPr>
        <p:spPr>
          <a:xfrm>
            <a:off x="323528" y="260648"/>
            <a:ext cx="8568952" cy="720080"/>
          </a:xfrm>
          <a:prstGeom prst="rect">
            <a:avLst/>
          </a:prstGeom>
        </p:spPr>
        <p:txBody>
          <a:bodyPr vert="horz" lIns="91238" tIns="45619" rIns="91238" bIns="45619" rtlCol="0" anchor="t">
            <a:no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t-EE" sz="2400" dirty="0">
                <a:latin typeface="Calibri" panose="020F0502020204030204" pitchFamily="34" charset="0"/>
              </a:rPr>
              <a:t>Hilise diagnoosimisega seotud suurem suremus</a:t>
            </a:r>
          </a:p>
        </p:txBody>
      </p:sp>
      <p:graphicFrame>
        <p:nvGraphicFramePr>
          <p:cNvPr id="2" name="Chart 1"/>
          <p:cNvGraphicFramePr/>
          <p:nvPr>
            <p:extLst>
              <p:ext uri="{D42A27DB-BD31-4B8C-83A1-F6EECF244321}">
                <p14:modId xmlns:p14="http://schemas.microsoft.com/office/powerpoint/2010/main" val="3166122163"/>
              </p:ext>
            </p:extLst>
          </p:nvPr>
        </p:nvGraphicFramePr>
        <p:xfrm>
          <a:off x="899592" y="1124744"/>
          <a:ext cx="7200800" cy="468052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750077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a:r>
              <a:rPr lang="et-EE" sz="1200" b="1" dirty="0">
                <a:solidFill>
                  <a:prstClr val="white"/>
                </a:solidFill>
                <a:latin typeface="Arial" panose="020B0604020202020204" pitchFamily="34" charset="0"/>
              </a:rPr>
              <a:t>www.testingweek.eu</a:t>
            </a:r>
          </a:p>
          <a:p>
            <a:pPr algn="ctr"/>
            <a:r>
              <a:rPr lang="et-EE" sz="1200" b="1" dirty="0">
                <a:solidFill>
                  <a:prstClr val="white"/>
                </a:solidFill>
                <a:latin typeface="Arial" panose="020B0604020202020204" pitchFamily="34" charset="0"/>
              </a:rPr>
              <a:t>www.hiveurope.eu </a:t>
            </a:r>
          </a:p>
        </p:txBody>
      </p:sp>
      <p:sp>
        <p:nvSpPr>
          <p:cNvPr id="15" name="Content Placeholder 2"/>
          <p:cNvSpPr txBox="1">
            <a:spLocks/>
          </p:cNvSpPr>
          <p:nvPr/>
        </p:nvSpPr>
        <p:spPr>
          <a:xfrm>
            <a:off x="2160590" y="1439865"/>
            <a:ext cx="6838950" cy="4824412"/>
          </a:xfrm>
          <a:prstGeom prst="rect">
            <a:avLst/>
          </a:prstGeom>
        </p:spPr>
        <p:txBody>
          <a:bodyPr vert="horz" lIns="91238" tIns="45619" rIns="91238" bIns="45619"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en-GB" dirty="0">
              <a:solidFill>
                <a:prstClr val="black"/>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439865"/>
            <a:ext cx="7632848" cy="4769722"/>
          </a:xfrm>
          <a:prstGeom prst="rect">
            <a:avLst/>
          </a:prstGeom>
        </p:spPr>
      </p:pic>
      <p:sp>
        <p:nvSpPr>
          <p:cNvPr id="3" name="Title 2"/>
          <p:cNvSpPr>
            <a:spLocks noGrp="1"/>
          </p:cNvSpPr>
          <p:nvPr>
            <p:ph type="title"/>
          </p:nvPr>
        </p:nvSpPr>
        <p:spPr>
          <a:xfrm>
            <a:off x="251520" y="188640"/>
            <a:ext cx="8229600" cy="1143000"/>
          </a:xfrm>
        </p:spPr>
        <p:txBody>
          <a:bodyPr>
            <a:noAutofit/>
          </a:bodyPr>
          <a:lstStyle/>
          <a:p>
            <a:pPr algn="l"/>
            <a:r>
              <a:rPr lang="et-EE" sz="2400" dirty="0"/>
              <a:t>HIVi nakatunud inimeste surma kumulatiivne tõenäosus</a:t>
            </a:r>
            <a:r>
              <a:t/>
            </a:r>
            <a:br/>
            <a:r>
              <a:rPr lang="et-EE" sz="2400" dirty="0"/>
              <a:t>diagnoosimise õigeaegsuse järgi</a:t>
            </a:r>
            <a:r>
              <a:t/>
            </a:r>
            <a:br/>
            <a:r>
              <a:rPr lang="et-EE"/>
              <a:t> </a:t>
            </a:r>
          </a:p>
        </p:txBody>
      </p:sp>
      <p:grpSp>
        <p:nvGrpSpPr>
          <p:cNvPr id="9" name="Group 8"/>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20959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395536" y="1412776"/>
            <a:ext cx="7992888" cy="1008112"/>
          </a:xfrm>
        </p:spPr>
        <p:txBody>
          <a:bodyPr>
            <a:noAutofit/>
          </a:bodyPr>
          <a:lstStyle/>
          <a:p>
            <a:pPr marL="0" lvl="1" indent="0">
              <a:buNone/>
            </a:pPr>
            <a:r>
              <a:rPr lang="et-EE" sz="2200" dirty="0" smtClean="0">
                <a:latin typeface="Calibri" pitchFamily="34" charset="0"/>
              </a:rPr>
              <a:t>Uuringud </a:t>
            </a:r>
            <a:r>
              <a:rPr lang="et-EE" sz="2200" dirty="0">
                <a:latin typeface="Calibri" pitchFamily="34" charset="0"/>
              </a:rPr>
              <a:t>näitavad, et HIV </a:t>
            </a:r>
            <a:r>
              <a:rPr lang="et-EE" sz="2200" dirty="0" smtClean="0">
                <a:latin typeface="Calibri" pitchFamily="34" charset="0"/>
              </a:rPr>
              <a:t>diagnoosi</a:t>
            </a:r>
            <a:r>
              <a:rPr lang="da-DK" sz="2200" dirty="0" smtClean="0">
                <a:latin typeface="Calibri" pitchFamily="34" charset="0"/>
              </a:rPr>
              <a:t> </a:t>
            </a:r>
            <a:r>
              <a:rPr lang="et-EE" sz="2200" dirty="0" smtClean="0">
                <a:latin typeface="Calibri" pitchFamily="34" charset="0"/>
              </a:rPr>
              <a:t>saanud </a:t>
            </a:r>
            <a:r>
              <a:rPr lang="et-EE" sz="2200" dirty="0">
                <a:latin typeface="Calibri" pitchFamily="34" charset="0"/>
              </a:rPr>
              <a:t>isikud vähendavad oma riskikäitumist.</a:t>
            </a:r>
          </a:p>
          <a:p>
            <a:pPr marL="0" lvl="1" indent="0">
              <a:buNone/>
            </a:pPr>
            <a:endParaRPr lang="et-EE" sz="2200" dirty="0">
              <a:latin typeface="Calibri" pitchFamily="34" charset="0"/>
              <a:cs typeface="Calibri" pitchFamily="34" charset="0"/>
            </a:endParaRPr>
          </a:p>
          <a:p>
            <a:pPr marL="0" lvl="1" indent="0">
              <a:buNone/>
            </a:pPr>
            <a:endParaRPr lang="et-EE" sz="2200" dirty="0">
              <a:latin typeface="Calibri" pitchFamily="34" charset="0"/>
              <a:cs typeface="Calibri" pitchFamily="34" charset="0"/>
            </a:endParaRPr>
          </a:p>
          <a:p>
            <a:pPr marL="0" lvl="1" indent="0">
              <a:buNone/>
            </a:pPr>
            <a:endParaRPr lang="et-EE" sz="2200" dirty="0">
              <a:latin typeface="Calibri" pitchFamily="34" charset="0"/>
              <a:cs typeface="Calibri" pitchFamily="34" charset="0"/>
            </a:endParaRPr>
          </a:p>
          <a:p>
            <a:pPr marL="0" lvl="1" indent="0">
              <a:buNone/>
            </a:pPr>
            <a:endParaRPr lang="et-EE" sz="2400" dirty="0">
              <a:latin typeface="Calibri" pitchFamily="34" charset="0"/>
              <a:cs typeface="Calibri" pitchFamily="34" charset="0"/>
            </a:endParaRPr>
          </a:p>
          <a:p>
            <a:pPr marL="0" lvl="1" indent="0">
              <a:buNone/>
            </a:pPr>
            <a:endParaRPr lang="et-EE" sz="2400" dirty="0">
              <a:latin typeface="Calibri" pitchFamily="34" charset="0"/>
              <a:cs typeface="Calibri" pitchFamily="34" charset="0"/>
            </a:endParaRPr>
          </a:p>
          <a:p>
            <a:pPr marL="0" lvl="1" indent="0">
              <a:buNone/>
            </a:pPr>
            <a:endParaRPr lang="et-EE" sz="2400" dirty="0">
              <a:latin typeface="Calibri" pitchFamily="34" charset="0"/>
              <a:cs typeface="Calibri" pitchFamily="34" charset="0"/>
            </a:endParaRPr>
          </a:p>
          <a:p>
            <a:pPr lvl="1">
              <a:buNone/>
            </a:pPr>
            <a:r>
              <a:rPr lang="et-EE" dirty="0"/>
              <a:t> </a:t>
            </a:r>
          </a:p>
          <a:p>
            <a:pPr lvl="1" eaLnBrk="1" hangingPunct="1">
              <a:buNone/>
            </a:pPr>
            <a:endParaRPr lang="et-EE" dirty="0">
              <a:latin typeface="Calibri" pitchFamily="34" charset="0"/>
              <a:cs typeface="Calibri" pitchFamily="34" charset="0"/>
            </a:endParaRPr>
          </a:p>
          <a:p>
            <a:pPr eaLnBrk="1" hangingPunct="1"/>
            <a:endParaRPr lang="et-EE" sz="2400" dirty="0">
              <a:latin typeface="Corbel" panose="020B0503020204020204" pitchFamily="34" charset="0"/>
              <a:cs typeface="Arial" charset="0"/>
            </a:endParaRPr>
          </a:p>
        </p:txBody>
      </p:sp>
      <p:sp>
        <p:nvSpPr>
          <p:cNvPr id="16" name="Title 1"/>
          <p:cNvSpPr txBox="1">
            <a:spLocks/>
          </p:cNvSpPr>
          <p:nvPr/>
        </p:nvSpPr>
        <p:spPr>
          <a:xfrm>
            <a:off x="323528" y="270143"/>
            <a:ext cx="8085584" cy="778098"/>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t-EE" sz="2400" dirty="0">
                <a:latin typeface="Calibri" panose="020F0502020204030204" pitchFamily="34" charset="0"/>
              </a:rPr>
              <a:t>HIVi ülekandumise suurenenud risk</a:t>
            </a:r>
          </a:p>
        </p:txBody>
      </p:sp>
      <p:sp>
        <p:nvSpPr>
          <p:cNvPr id="6" name="Content Placeholder 2"/>
          <p:cNvSpPr txBox="1">
            <a:spLocks/>
          </p:cNvSpPr>
          <p:nvPr/>
        </p:nvSpPr>
        <p:spPr>
          <a:xfrm>
            <a:off x="465058" y="2852936"/>
            <a:ext cx="7802524" cy="1152237"/>
          </a:xfrm>
          <a:prstGeom prst="rect">
            <a:avLst/>
          </a:prstGeom>
        </p:spPr>
        <p:txBody>
          <a:bodyPr vert="horz" lIns="91238" tIns="45619" rIns="91238" bIns="45619" rtlCol="0">
            <a:no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t-EE" sz="2200" dirty="0">
                <a:latin typeface="Calibri" pitchFamily="34" charset="0"/>
              </a:rPr>
              <a:t>Efektiivset ravi saavad HIViga inimesed nakatavad teisi väiksema </a:t>
            </a:r>
            <a:r>
              <a:rPr lang="et-EE" sz="2200" dirty="0" smtClean="0">
                <a:latin typeface="Calibri" pitchFamily="34" charset="0"/>
              </a:rPr>
              <a:t>tõenäosusega</a:t>
            </a:r>
            <a:r>
              <a:rPr lang="da-DK" sz="2200" dirty="0" smtClean="0">
                <a:latin typeface="Calibri" pitchFamily="34" charset="0"/>
              </a:rPr>
              <a:t>.</a:t>
            </a:r>
            <a:endParaRPr lang="et-EE" sz="2400" dirty="0">
              <a:latin typeface="Corbel" panose="020B0503020204020204" pitchFamily="34" charset="0"/>
              <a:cs typeface="Arial" charset="0"/>
            </a:endParaRPr>
          </a:p>
        </p:txBody>
      </p:sp>
      <p:sp>
        <p:nvSpPr>
          <p:cNvPr id="8" name="Content Placeholder 2"/>
          <p:cNvSpPr txBox="1">
            <a:spLocks/>
          </p:cNvSpPr>
          <p:nvPr/>
        </p:nvSpPr>
        <p:spPr>
          <a:xfrm>
            <a:off x="413802" y="4149080"/>
            <a:ext cx="8174432" cy="1080120"/>
          </a:xfrm>
          <a:prstGeom prst="rect">
            <a:avLst/>
          </a:prstGeom>
        </p:spPr>
        <p:txBody>
          <a:bodyPr vert="horz" lIns="91238" tIns="45619" rIns="91238" bIns="45619" rtlCol="0">
            <a:no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400" dirty="0">
              <a:latin typeface="Corbel" panose="020B0503020204020204" pitchFamily="34" charset="0"/>
              <a:cs typeface="Arial" charset="0"/>
            </a:endParaRPr>
          </a:p>
        </p:txBody>
      </p:sp>
      <p:sp>
        <p:nvSpPr>
          <p:cNvPr id="3" name="TextBox 2"/>
          <p:cNvSpPr txBox="1"/>
          <p:nvPr/>
        </p:nvSpPr>
        <p:spPr>
          <a:xfrm>
            <a:off x="538309" y="4191370"/>
            <a:ext cx="7656022" cy="1046440"/>
          </a:xfrm>
          <a:prstGeom prst="rect">
            <a:avLst/>
          </a:prstGeom>
          <a:noFill/>
        </p:spPr>
        <p:txBody>
          <a:bodyPr wrap="square" rtlCol="0">
            <a:spAutoFit/>
          </a:bodyPr>
          <a:lstStyle/>
          <a:p>
            <a:pPr marL="0" lvl="1"/>
            <a:r>
              <a:rPr lang="et-EE" sz="2200" dirty="0">
                <a:latin typeface="Calibri" pitchFamily="34" charset="0"/>
              </a:rPr>
              <a:t>Diagnoosimata inimestel pole kumbagi neist kahest eelisest. </a:t>
            </a:r>
          </a:p>
          <a:p>
            <a:endParaRPr lang="et-EE" dirty="0"/>
          </a:p>
        </p:txBody>
      </p:sp>
      <p:grpSp>
        <p:nvGrpSpPr>
          <p:cNvPr id="10" name="Group 9"/>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1247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2125818" y="5727904"/>
            <a:ext cx="5001768" cy="314960"/>
          </a:xfrm>
          <a:prstGeom prst="rect">
            <a:avLst/>
          </a:prstGeom>
        </p:spPr>
        <p:txBody>
          <a:bodyPr vert="horz" wrap="square" lIns="0" tIns="0" rIns="0" bIns="0" rtlCol="0">
            <a:noAutofit/>
          </a:bodyPr>
          <a:lstStyle/>
          <a:p>
            <a:pPr marL="12675" algn="ctr"/>
            <a:r>
              <a:rPr lang="et-EE" sz="2000" b="1" dirty="0">
                <a:latin typeface="Arial" panose="020B0604020202020204" pitchFamily="34" charset="0"/>
              </a:rPr>
              <a:t>Kokku: 36,9 miljonit</a:t>
            </a:r>
            <a:endParaRPr lang="et-EE" sz="2000" b="1" spc="-10" dirty="0">
              <a:latin typeface="Arial" panose="020B0604020202020204" pitchFamily="34" charset="0"/>
              <a:cs typeface="Arial" panose="020B0604020202020204" pitchFamily="34" charset="0"/>
            </a:endParaRPr>
          </a:p>
          <a:p>
            <a:pPr marL="12675" algn="ctr"/>
            <a:r>
              <a:rPr lang="et-EE" dirty="0">
                <a:solidFill>
                  <a:srgbClr val="4D4D4D"/>
                </a:solidFill>
                <a:latin typeface="Arial" panose="020B0604020202020204" pitchFamily="34" charset="0"/>
              </a:rPr>
              <a:t>[34,3 miljonit – 41,4 miljonit]</a:t>
            </a:r>
            <a:endParaRPr lang="et-EE" dirty="0">
              <a:solidFill>
                <a:srgbClr val="4D4D4D"/>
              </a:solidFill>
              <a:latin typeface="Arial" panose="020B0604020202020204" pitchFamily="34" charset="0"/>
              <a:cs typeface="Arial" panose="020B0604020202020204" pitchFamily="34" charset="0"/>
            </a:endParaRPr>
          </a:p>
        </p:txBody>
      </p:sp>
      <p:sp>
        <p:nvSpPr>
          <p:cNvPr id="3" name="object 3"/>
          <p:cNvSpPr/>
          <p:nvPr/>
        </p:nvSpPr>
        <p:spPr>
          <a:xfrm>
            <a:off x="987778" y="1736725"/>
            <a:ext cx="6969534" cy="3587750"/>
          </a:xfrm>
          <a:custGeom>
            <a:avLst/>
            <a:gdLst/>
            <a:ahLst/>
            <a:cxnLst/>
            <a:rect l="l" t="t" r="r" b="b"/>
            <a:pathLst>
              <a:path w="7840726" h="3587750">
                <a:moveTo>
                  <a:pt x="5497576" y="0"/>
                </a:moveTo>
                <a:lnTo>
                  <a:pt x="2343150" y="0"/>
                </a:lnTo>
                <a:lnTo>
                  <a:pt x="2062226" y="90424"/>
                </a:lnTo>
                <a:lnTo>
                  <a:pt x="1930400" y="134874"/>
                </a:lnTo>
                <a:lnTo>
                  <a:pt x="1801876" y="182499"/>
                </a:lnTo>
                <a:lnTo>
                  <a:pt x="1676400" y="233299"/>
                </a:lnTo>
                <a:lnTo>
                  <a:pt x="1555750" y="280924"/>
                </a:lnTo>
                <a:lnTo>
                  <a:pt x="1439926" y="333375"/>
                </a:lnTo>
                <a:lnTo>
                  <a:pt x="1331976" y="384175"/>
                </a:lnTo>
                <a:lnTo>
                  <a:pt x="1222375" y="438150"/>
                </a:lnTo>
                <a:lnTo>
                  <a:pt x="1022350" y="547624"/>
                </a:lnTo>
                <a:lnTo>
                  <a:pt x="930275" y="603250"/>
                </a:lnTo>
                <a:lnTo>
                  <a:pt x="839851" y="661924"/>
                </a:lnTo>
                <a:lnTo>
                  <a:pt x="755650" y="717550"/>
                </a:lnTo>
                <a:lnTo>
                  <a:pt x="674751" y="777875"/>
                </a:lnTo>
                <a:lnTo>
                  <a:pt x="600075" y="836549"/>
                </a:lnTo>
                <a:lnTo>
                  <a:pt x="461899" y="957199"/>
                </a:lnTo>
                <a:lnTo>
                  <a:pt x="400050" y="1017524"/>
                </a:lnTo>
                <a:lnTo>
                  <a:pt x="341249" y="1079500"/>
                </a:lnTo>
                <a:lnTo>
                  <a:pt x="288925" y="1141349"/>
                </a:lnTo>
                <a:lnTo>
                  <a:pt x="241300" y="1206500"/>
                </a:lnTo>
                <a:lnTo>
                  <a:pt x="195199" y="1268349"/>
                </a:lnTo>
                <a:lnTo>
                  <a:pt x="157162" y="1331849"/>
                </a:lnTo>
                <a:lnTo>
                  <a:pt x="120650" y="1393825"/>
                </a:lnTo>
                <a:lnTo>
                  <a:pt x="88900" y="1458849"/>
                </a:lnTo>
                <a:lnTo>
                  <a:pt x="63500" y="1524000"/>
                </a:lnTo>
                <a:lnTo>
                  <a:pt x="41275" y="1587500"/>
                </a:lnTo>
                <a:lnTo>
                  <a:pt x="25400" y="1652524"/>
                </a:lnTo>
                <a:lnTo>
                  <a:pt x="11112" y="1717675"/>
                </a:lnTo>
                <a:lnTo>
                  <a:pt x="1587" y="1778000"/>
                </a:lnTo>
                <a:lnTo>
                  <a:pt x="0" y="1843024"/>
                </a:lnTo>
                <a:lnTo>
                  <a:pt x="0" y="1908175"/>
                </a:lnTo>
                <a:lnTo>
                  <a:pt x="4762" y="1971675"/>
                </a:lnTo>
                <a:lnTo>
                  <a:pt x="15875" y="2036699"/>
                </a:lnTo>
                <a:lnTo>
                  <a:pt x="30162" y="2098675"/>
                </a:lnTo>
                <a:lnTo>
                  <a:pt x="49212" y="2163699"/>
                </a:lnTo>
                <a:lnTo>
                  <a:pt x="73025" y="2224024"/>
                </a:lnTo>
                <a:lnTo>
                  <a:pt x="100012" y="2289175"/>
                </a:lnTo>
                <a:lnTo>
                  <a:pt x="133350" y="2351024"/>
                </a:lnTo>
                <a:lnTo>
                  <a:pt x="169799" y="2413000"/>
                </a:lnTo>
                <a:lnTo>
                  <a:pt x="212725" y="2474849"/>
                </a:lnTo>
                <a:lnTo>
                  <a:pt x="257175" y="2533650"/>
                </a:lnTo>
                <a:lnTo>
                  <a:pt x="307975" y="2595499"/>
                </a:lnTo>
                <a:lnTo>
                  <a:pt x="363474" y="2654300"/>
                </a:lnTo>
                <a:lnTo>
                  <a:pt x="422275" y="2712974"/>
                </a:lnTo>
                <a:lnTo>
                  <a:pt x="487299" y="2768600"/>
                </a:lnTo>
                <a:lnTo>
                  <a:pt x="557276" y="2825750"/>
                </a:lnTo>
                <a:lnTo>
                  <a:pt x="630301" y="2881249"/>
                </a:lnTo>
                <a:lnTo>
                  <a:pt x="708025" y="2936875"/>
                </a:lnTo>
                <a:lnTo>
                  <a:pt x="792226" y="2990850"/>
                </a:lnTo>
                <a:lnTo>
                  <a:pt x="879475" y="3043174"/>
                </a:lnTo>
                <a:lnTo>
                  <a:pt x="971550" y="3097149"/>
                </a:lnTo>
                <a:lnTo>
                  <a:pt x="1068451" y="3147949"/>
                </a:lnTo>
                <a:lnTo>
                  <a:pt x="1168400" y="3198749"/>
                </a:lnTo>
                <a:lnTo>
                  <a:pt x="1274826" y="3246374"/>
                </a:lnTo>
                <a:lnTo>
                  <a:pt x="1501775" y="3341624"/>
                </a:lnTo>
                <a:lnTo>
                  <a:pt x="1619250" y="3386074"/>
                </a:lnTo>
                <a:lnTo>
                  <a:pt x="1746250" y="3429000"/>
                </a:lnTo>
                <a:lnTo>
                  <a:pt x="2006600" y="3513074"/>
                </a:lnTo>
                <a:lnTo>
                  <a:pt x="2144776" y="3551174"/>
                </a:lnTo>
                <a:lnTo>
                  <a:pt x="2287651" y="3587750"/>
                </a:lnTo>
                <a:lnTo>
                  <a:pt x="5549900" y="3587750"/>
                </a:lnTo>
                <a:lnTo>
                  <a:pt x="5694426" y="3551174"/>
                </a:lnTo>
                <a:lnTo>
                  <a:pt x="5830951" y="3513074"/>
                </a:lnTo>
                <a:lnTo>
                  <a:pt x="6094476" y="3429000"/>
                </a:lnTo>
                <a:lnTo>
                  <a:pt x="6218301" y="3386074"/>
                </a:lnTo>
                <a:lnTo>
                  <a:pt x="6338951" y="3341624"/>
                </a:lnTo>
                <a:lnTo>
                  <a:pt x="6565900" y="3246374"/>
                </a:lnTo>
                <a:lnTo>
                  <a:pt x="6669151" y="3198749"/>
                </a:lnTo>
                <a:lnTo>
                  <a:pt x="6770751" y="3147949"/>
                </a:lnTo>
                <a:lnTo>
                  <a:pt x="6869176" y="3097149"/>
                </a:lnTo>
                <a:lnTo>
                  <a:pt x="6961251" y="3043174"/>
                </a:lnTo>
                <a:lnTo>
                  <a:pt x="7048500" y="2990850"/>
                </a:lnTo>
                <a:lnTo>
                  <a:pt x="7132701" y="2936875"/>
                </a:lnTo>
                <a:lnTo>
                  <a:pt x="7207250" y="2881249"/>
                </a:lnTo>
                <a:lnTo>
                  <a:pt x="7283450" y="2825750"/>
                </a:lnTo>
                <a:lnTo>
                  <a:pt x="7415276" y="2712974"/>
                </a:lnTo>
                <a:lnTo>
                  <a:pt x="7477125" y="2654300"/>
                </a:lnTo>
                <a:lnTo>
                  <a:pt x="7532751" y="2595499"/>
                </a:lnTo>
                <a:lnTo>
                  <a:pt x="7583551" y="2533650"/>
                </a:lnTo>
                <a:lnTo>
                  <a:pt x="7628001" y="2474849"/>
                </a:lnTo>
                <a:lnTo>
                  <a:pt x="7670800" y="2413000"/>
                </a:lnTo>
                <a:lnTo>
                  <a:pt x="7707376" y="2351024"/>
                </a:lnTo>
                <a:lnTo>
                  <a:pt x="7740650" y="2289175"/>
                </a:lnTo>
                <a:lnTo>
                  <a:pt x="7767701" y="2224024"/>
                </a:lnTo>
                <a:lnTo>
                  <a:pt x="7791450" y="2163699"/>
                </a:lnTo>
                <a:lnTo>
                  <a:pt x="7810500" y="2098675"/>
                </a:lnTo>
                <a:lnTo>
                  <a:pt x="7824851" y="2036699"/>
                </a:lnTo>
                <a:lnTo>
                  <a:pt x="7835900" y="1971675"/>
                </a:lnTo>
                <a:lnTo>
                  <a:pt x="7840726" y="1908175"/>
                </a:lnTo>
                <a:lnTo>
                  <a:pt x="7840726" y="1843024"/>
                </a:lnTo>
                <a:lnTo>
                  <a:pt x="7839075" y="1778000"/>
                </a:lnTo>
                <a:lnTo>
                  <a:pt x="7829550" y="1717675"/>
                </a:lnTo>
                <a:lnTo>
                  <a:pt x="7815326" y="1652524"/>
                </a:lnTo>
                <a:lnTo>
                  <a:pt x="7799451" y="1587500"/>
                </a:lnTo>
                <a:lnTo>
                  <a:pt x="7777226" y="1524000"/>
                </a:lnTo>
                <a:lnTo>
                  <a:pt x="7751826" y="1458849"/>
                </a:lnTo>
                <a:lnTo>
                  <a:pt x="7720076" y="1393825"/>
                </a:lnTo>
                <a:lnTo>
                  <a:pt x="7683500" y="1331849"/>
                </a:lnTo>
                <a:lnTo>
                  <a:pt x="7645400" y="1268349"/>
                </a:lnTo>
                <a:lnTo>
                  <a:pt x="7599426" y="1206500"/>
                </a:lnTo>
                <a:lnTo>
                  <a:pt x="7551801" y="1141349"/>
                </a:lnTo>
                <a:lnTo>
                  <a:pt x="7499350" y="1079500"/>
                </a:lnTo>
                <a:lnTo>
                  <a:pt x="7440676" y="1017524"/>
                </a:lnTo>
                <a:lnTo>
                  <a:pt x="7378700" y="957199"/>
                </a:lnTo>
                <a:lnTo>
                  <a:pt x="7312025" y="898525"/>
                </a:lnTo>
                <a:lnTo>
                  <a:pt x="7240651" y="836549"/>
                </a:lnTo>
                <a:lnTo>
                  <a:pt x="7165975" y="777875"/>
                </a:lnTo>
                <a:lnTo>
                  <a:pt x="7085076" y="717550"/>
                </a:lnTo>
                <a:lnTo>
                  <a:pt x="7000875" y="661924"/>
                </a:lnTo>
                <a:lnTo>
                  <a:pt x="6910451" y="603250"/>
                </a:lnTo>
                <a:lnTo>
                  <a:pt x="6818376" y="547624"/>
                </a:lnTo>
                <a:lnTo>
                  <a:pt x="6618351" y="438150"/>
                </a:lnTo>
                <a:lnTo>
                  <a:pt x="6508750" y="384175"/>
                </a:lnTo>
                <a:lnTo>
                  <a:pt x="6400800" y="333375"/>
                </a:lnTo>
                <a:lnTo>
                  <a:pt x="6281801" y="280924"/>
                </a:lnTo>
                <a:lnTo>
                  <a:pt x="6038850" y="182499"/>
                </a:lnTo>
                <a:lnTo>
                  <a:pt x="5910326" y="134874"/>
                </a:lnTo>
                <a:lnTo>
                  <a:pt x="5778500" y="90424"/>
                </a:lnTo>
                <a:lnTo>
                  <a:pt x="5497576" y="0"/>
                </a:lnTo>
                <a:close/>
              </a:path>
            </a:pathLst>
          </a:custGeom>
          <a:solidFill>
            <a:srgbClr val="C6EAFA"/>
          </a:solidFill>
        </p:spPr>
        <p:txBody>
          <a:bodyPr wrap="square" lIns="0" tIns="0" rIns="0" bIns="0" rtlCol="0">
            <a:noAutofit/>
          </a:bodyPr>
          <a:lstStyle/>
          <a:p>
            <a:endParaRPr dirty="0"/>
          </a:p>
        </p:txBody>
      </p:sp>
      <p:sp>
        <p:nvSpPr>
          <p:cNvPr id="4" name="object 4"/>
          <p:cNvSpPr/>
          <p:nvPr/>
        </p:nvSpPr>
        <p:spPr>
          <a:xfrm>
            <a:off x="987778" y="1736725"/>
            <a:ext cx="6969534" cy="3587750"/>
          </a:xfrm>
          <a:custGeom>
            <a:avLst/>
            <a:gdLst/>
            <a:ahLst/>
            <a:cxnLst/>
            <a:rect l="l" t="t" r="r" b="b"/>
            <a:pathLst>
              <a:path w="7840726" h="3587750">
                <a:moveTo>
                  <a:pt x="2287651" y="3587750"/>
                </a:moveTo>
                <a:lnTo>
                  <a:pt x="2144776" y="3551174"/>
                </a:lnTo>
                <a:lnTo>
                  <a:pt x="2006600" y="3513074"/>
                </a:lnTo>
                <a:lnTo>
                  <a:pt x="1874901" y="3470275"/>
                </a:lnTo>
                <a:lnTo>
                  <a:pt x="1746250" y="3429000"/>
                </a:lnTo>
                <a:lnTo>
                  <a:pt x="1619250" y="3386074"/>
                </a:lnTo>
                <a:lnTo>
                  <a:pt x="1501775" y="3341624"/>
                </a:lnTo>
                <a:lnTo>
                  <a:pt x="1387475" y="3293999"/>
                </a:lnTo>
                <a:lnTo>
                  <a:pt x="1274826" y="3246374"/>
                </a:lnTo>
                <a:lnTo>
                  <a:pt x="1168400" y="3198749"/>
                </a:lnTo>
                <a:lnTo>
                  <a:pt x="1068451" y="3147949"/>
                </a:lnTo>
                <a:lnTo>
                  <a:pt x="971550" y="3097149"/>
                </a:lnTo>
                <a:lnTo>
                  <a:pt x="879475" y="3043174"/>
                </a:lnTo>
                <a:lnTo>
                  <a:pt x="792226" y="2990850"/>
                </a:lnTo>
                <a:lnTo>
                  <a:pt x="708025" y="2936875"/>
                </a:lnTo>
                <a:lnTo>
                  <a:pt x="630301" y="2881249"/>
                </a:lnTo>
                <a:lnTo>
                  <a:pt x="557276" y="2825750"/>
                </a:lnTo>
                <a:lnTo>
                  <a:pt x="487299" y="2768600"/>
                </a:lnTo>
                <a:lnTo>
                  <a:pt x="422275" y="2712974"/>
                </a:lnTo>
                <a:lnTo>
                  <a:pt x="363474" y="2654300"/>
                </a:lnTo>
                <a:lnTo>
                  <a:pt x="307975" y="2595499"/>
                </a:lnTo>
                <a:lnTo>
                  <a:pt x="257175" y="2533650"/>
                </a:lnTo>
                <a:lnTo>
                  <a:pt x="212725" y="2474849"/>
                </a:lnTo>
                <a:lnTo>
                  <a:pt x="169799" y="2413000"/>
                </a:lnTo>
                <a:lnTo>
                  <a:pt x="133350" y="2351024"/>
                </a:lnTo>
                <a:lnTo>
                  <a:pt x="100012" y="2289175"/>
                </a:lnTo>
                <a:lnTo>
                  <a:pt x="73025" y="2224024"/>
                </a:lnTo>
                <a:lnTo>
                  <a:pt x="49212" y="2163699"/>
                </a:lnTo>
                <a:lnTo>
                  <a:pt x="30162" y="2098675"/>
                </a:lnTo>
                <a:lnTo>
                  <a:pt x="15875" y="2036699"/>
                </a:lnTo>
                <a:lnTo>
                  <a:pt x="4762" y="1971675"/>
                </a:lnTo>
                <a:lnTo>
                  <a:pt x="0" y="1908175"/>
                </a:lnTo>
                <a:lnTo>
                  <a:pt x="0" y="1843024"/>
                </a:lnTo>
                <a:lnTo>
                  <a:pt x="1587" y="1778000"/>
                </a:lnTo>
                <a:lnTo>
                  <a:pt x="11112" y="1717675"/>
                </a:lnTo>
                <a:lnTo>
                  <a:pt x="25400" y="1652524"/>
                </a:lnTo>
                <a:lnTo>
                  <a:pt x="41275" y="1587500"/>
                </a:lnTo>
                <a:lnTo>
                  <a:pt x="63500" y="1524000"/>
                </a:lnTo>
                <a:lnTo>
                  <a:pt x="88900" y="1458849"/>
                </a:lnTo>
                <a:lnTo>
                  <a:pt x="120650" y="1393825"/>
                </a:lnTo>
                <a:lnTo>
                  <a:pt x="157162" y="1331849"/>
                </a:lnTo>
                <a:lnTo>
                  <a:pt x="195199" y="1268349"/>
                </a:lnTo>
                <a:lnTo>
                  <a:pt x="241300" y="1206500"/>
                </a:lnTo>
                <a:lnTo>
                  <a:pt x="288925" y="1141349"/>
                </a:lnTo>
                <a:lnTo>
                  <a:pt x="341249" y="1079500"/>
                </a:lnTo>
                <a:lnTo>
                  <a:pt x="400050" y="1017524"/>
                </a:lnTo>
                <a:lnTo>
                  <a:pt x="461899" y="957199"/>
                </a:lnTo>
                <a:lnTo>
                  <a:pt x="528701" y="898525"/>
                </a:lnTo>
                <a:lnTo>
                  <a:pt x="600075" y="836549"/>
                </a:lnTo>
                <a:lnTo>
                  <a:pt x="674751" y="777875"/>
                </a:lnTo>
                <a:lnTo>
                  <a:pt x="755650" y="717550"/>
                </a:lnTo>
                <a:lnTo>
                  <a:pt x="839851" y="661924"/>
                </a:lnTo>
                <a:lnTo>
                  <a:pt x="930275" y="603250"/>
                </a:lnTo>
                <a:lnTo>
                  <a:pt x="1022350" y="547624"/>
                </a:lnTo>
                <a:lnTo>
                  <a:pt x="1120775" y="493649"/>
                </a:lnTo>
                <a:lnTo>
                  <a:pt x="1222375" y="438150"/>
                </a:lnTo>
                <a:lnTo>
                  <a:pt x="1331976" y="384175"/>
                </a:lnTo>
                <a:lnTo>
                  <a:pt x="1439926" y="333375"/>
                </a:lnTo>
                <a:lnTo>
                  <a:pt x="1555750" y="280924"/>
                </a:lnTo>
                <a:lnTo>
                  <a:pt x="1676400" y="233299"/>
                </a:lnTo>
                <a:lnTo>
                  <a:pt x="1801876" y="182499"/>
                </a:lnTo>
                <a:lnTo>
                  <a:pt x="1930400" y="134874"/>
                </a:lnTo>
                <a:lnTo>
                  <a:pt x="2062226" y="90424"/>
                </a:lnTo>
                <a:lnTo>
                  <a:pt x="2203450" y="44450"/>
                </a:lnTo>
                <a:lnTo>
                  <a:pt x="2343150" y="0"/>
                </a:lnTo>
                <a:lnTo>
                  <a:pt x="5497576" y="0"/>
                </a:lnTo>
                <a:lnTo>
                  <a:pt x="5637276" y="44450"/>
                </a:lnTo>
                <a:lnTo>
                  <a:pt x="5778500" y="90424"/>
                </a:lnTo>
                <a:lnTo>
                  <a:pt x="5910326" y="134874"/>
                </a:lnTo>
                <a:lnTo>
                  <a:pt x="6038850" y="182499"/>
                </a:lnTo>
                <a:lnTo>
                  <a:pt x="6164326" y="233299"/>
                </a:lnTo>
                <a:lnTo>
                  <a:pt x="6281801" y="280924"/>
                </a:lnTo>
                <a:lnTo>
                  <a:pt x="6400800" y="333375"/>
                </a:lnTo>
                <a:lnTo>
                  <a:pt x="6508750" y="384175"/>
                </a:lnTo>
                <a:lnTo>
                  <a:pt x="6618351" y="438150"/>
                </a:lnTo>
                <a:lnTo>
                  <a:pt x="6719951" y="493649"/>
                </a:lnTo>
                <a:lnTo>
                  <a:pt x="6818376" y="547624"/>
                </a:lnTo>
                <a:lnTo>
                  <a:pt x="6910451" y="603250"/>
                </a:lnTo>
                <a:lnTo>
                  <a:pt x="7000875" y="661924"/>
                </a:lnTo>
                <a:lnTo>
                  <a:pt x="7085076" y="717550"/>
                </a:lnTo>
                <a:lnTo>
                  <a:pt x="7165975" y="777875"/>
                </a:lnTo>
                <a:lnTo>
                  <a:pt x="7240651" y="836549"/>
                </a:lnTo>
                <a:lnTo>
                  <a:pt x="7312025" y="898525"/>
                </a:lnTo>
                <a:lnTo>
                  <a:pt x="7378700" y="957199"/>
                </a:lnTo>
                <a:lnTo>
                  <a:pt x="7440676" y="1017524"/>
                </a:lnTo>
                <a:lnTo>
                  <a:pt x="7499350" y="1079500"/>
                </a:lnTo>
                <a:lnTo>
                  <a:pt x="7551801" y="1141349"/>
                </a:lnTo>
                <a:lnTo>
                  <a:pt x="7599426" y="1206500"/>
                </a:lnTo>
                <a:lnTo>
                  <a:pt x="7645400" y="1268349"/>
                </a:lnTo>
                <a:lnTo>
                  <a:pt x="7683500" y="1331849"/>
                </a:lnTo>
                <a:lnTo>
                  <a:pt x="7720076" y="1393825"/>
                </a:lnTo>
                <a:lnTo>
                  <a:pt x="7751826" y="1458849"/>
                </a:lnTo>
                <a:lnTo>
                  <a:pt x="7777226" y="1524000"/>
                </a:lnTo>
                <a:lnTo>
                  <a:pt x="7799451" y="1587500"/>
                </a:lnTo>
                <a:lnTo>
                  <a:pt x="7815326" y="1652524"/>
                </a:lnTo>
                <a:lnTo>
                  <a:pt x="7829550" y="1717675"/>
                </a:lnTo>
                <a:lnTo>
                  <a:pt x="7839075" y="1778000"/>
                </a:lnTo>
                <a:lnTo>
                  <a:pt x="7840726" y="1843024"/>
                </a:lnTo>
                <a:lnTo>
                  <a:pt x="7840726" y="1908175"/>
                </a:lnTo>
                <a:lnTo>
                  <a:pt x="7835900" y="1971675"/>
                </a:lnTo>
                <a:lnTo>
                  <a:pt x="7824851" y="2036699"/>
                </a:lnTo>
                <a:lnTo>
                  <a:pt x="7810500" y="2098675"/>
                </a:lnTo>
                <a:lnTo>
                  <a:pt x="7791450" y="2163699"/>
                </a:lnTo>
                <a:lnTo>
                  <a:pt x="7767701" y="2224024"/>
                </a:lnTo>
                <a:lnTo>
                  <a:pt x="7740650" y="2289175"/>
                </a:lnTo>
                <a:lnTo>
                  <a:pt x="7707376" y="2351024"/>
                </a:lnTo>
                <a:lnTo>
                  <a:pt x="7670800" y="2413000"/>
                </a:lnTo>
                <a:lnTo>
                  <a:pt x="7628001" y="2474849"/>
                </a:lnTo>
                <a:lnTo>
                  <a:pt x="7583551" y="2533650"/>
                </a:lnTo>
                <a:lnTo>
                  <a:pt x="7532751" y="2595499"/>
                </a:lnTo>
                <a:lnTo>
                  <a:pt x="7477125" y="2654300"/>
                </a:lnTo>
                <a:lnTo>
                  <a:pt x="7415276" y="2712974"/>
                </a:lnTo>
                <a:lnTo>
                  <a:pt x="7350125" y="2768600"/>
                </a:lnTo>
                <a:lnTo>
                  <a:pt x="7283450" y="2825750"/>
                </a:lnTo>
                <a:lnTo>
                  <a:pt x="7207250" y="2881249"/>
                </a:lnTo>
                <a:lnTo>
                  <a:pt x="7132701" y="2936875"/>
                </a:lnTo>
                <a:lnTo>
                  <a:pt x="7048500" y="2990850"/>
                </a:lnTo>
                <a:lnTo>
                  <a:pt x="6961251" y="3043174"/>
                </a:lnTo>
                <a:lnTo>
                  <a:pt x="6869176" y="3097149"/>
                </a:lnTo>
                <a:lnTo>
                  <a:pt x="6770751" y="3147949"/>
                </a:lnTo>
                <a:lnTo>
                  <a:pt x="6669151" y="3198749"/>
                </a:lnTo>
                <a:lnTo>
                  <a:pt x="6565900" y="3246374"/>
                </a:lnTo>
                <a:lnTo>
                  <a:pt x="6453251" y="3293999"/>
                </a:lnTo>
                <a:lnTo>
                  <a:pt x="6338951" y="3341624"/>
                </a:lnTo>
                <a:lnTo>
                  <a:pt x="6218301" y="3386074"/>
                </a:lnTo>
                <a:lnTo>
                  <a:pt x="6094476" y="3429000"/>
                </a:lnTo>
                <a:lnTo>
                  <a:pt x="5965825" y="3470275"/>
                </a:lnTo>
                <a:lnTo>
                  <a:pt x="5830951" y="3513074"/>
                </a:lnTo>
                <a:lnTo>
                  <a:pt x="5694426" y="3551174"/>
                </a:lnTo>
                <a:lnTo>
                  <a:pt x="5549900" y="3587750"/>
                </a:lnTo>
                <a:lnTo>
                  <a:pt x="2287651" y="3587750"/>
                </a:lnTo>
              </a:path>
            </a:pathLst>
          </a:custGeom>
          <a:ln w="3175">
            <a:solidFill>
              <a:srgbClr val="999999"/>
            </a:solidFill>
          </a:ln>
        </p:spPr>
        <p:txBody>
          <a:bodyPr wrap="square" lIns="0" tIns="0" rIns="0" bIns="0" rtlCol="0">
            <a:noAutofit/>
          </a:bodyPr>
          <a:lstStyle/>
          <a:p>
            <a:endParaRPr dirty="0"/>
          </a:p>
        </p:txBody>
      </p:sp>
      <p:sp>
        <p:nvSpPr>
          <p:cNvPr id="5" name="object 5"/>
          <p:cNvSpPr/>
          <p:nvPr/>
        </p:nvSpPr>
        <p:spPr>
          <a:xfrm>
            <a:off x="1732960" y="1876425"/>
            <a:ext cx="5714890" cy="3452752"/>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6"/>
          <p:cNvSpPr/>
          <p:nvPr/>
        </p:nvSpPr>
        <p:spPr>
          <a:xfrm>
            <a:off x="1128896" y="1743080"/>
            <a:ext cx="6691489" cy="3584575"/>
          </a:xfrm>
          <a:custGeom>
            <a:avLst/>
            <a:gdLst/>
            <a:ahLst/>
            <a:cxnLst/>
            <a:rect l="l" t="t" r="r" b="b"/>
            <a:pathLst>
              <a:path w="7527925" h="3584575">
                <a:moveTo>
                  <a:pt x="2198624" y="3584575"/>
                </a:moveTo>
                <a:lnTo>
                  <a:pt x="2060575" y="3547999"/>
                </a:lnTo>
                <a:lnTo>
                  <a:pt x="1928749" y="3508375"/>
                </a:lnTo>
                <a:lnTo>
                  <a:pt x="1800225" y="3467100"/>
                </a:lnTo>
                <a:lnTo>
                  <a:pt x="1676400" y="3424174"/>
                </a:lnTo>
                <a:lnTo>
                  <a:pt x="1555750" y="3382899"/>
                </a:lnTo>
                <a:lnTo>
                  <a:pt x="1441450" y="3336925"/>
                </a:lnTo>
                <a:lnTo>
                  <a:pt x="1331849" y="3289300"/>
                </a:lnTo>
                <a:lnTo>
                  <a:pt x="1225550" y="3241675"/>
                </a:lnTo>
                <a:lnTo>
                  <a:pt x="1123950" y="3194050"/>
                </a:lnTo>
                <a:lnTo>
                  <a:pt x="1027049" y="3144774"/>
                </a:lnTo>
                <a:lnTo>
                  <a:pt x="933450" y="3093974"/>
                </a:lnTo>
                <a:lnTo>
                  <a:pt x="844550" y="3043174"/>
                </a:lnTo>
                <a:lnTo>
                  <a:pt x="760349" y="2989199"/>
                </a:lnTo>
                <a:lnTo>
                  <a:pt x="680974" y="2933700"/>
                </a:lnTo>
                <a:lnTo>
                  <a:pt x="606425" y="2879725"/>
                </a:lnTo>
                <a:lnTo>
                  <a:pt x="536575" y="2824099"/>
                </a:lnTo>
                <a:lnTo>
                  <a:pt x="468249" y="2765425"/>
                </a:lnTo>
                <a:lnTo>
                  <a:pt x="406400" y="2709799"/>
                </a:lnTo>
                <a:lnTo>
                  <a:pt x="350774" y="2651125"/>
                </a:lnTo>
                <a:lnTo>
                  <a:pt x="298450" y="2590800"/>
                </a:lnTo>
                <a:lnTo>
                  <a:pt x="247650" y="2531999"/>
                </a:lnTo>
                <a:lnTo>
                  <a:pt x="201549" y="2470150"/>
                </a:lnTo>
                <a:lnTo>
                  <a:pt x="163449" y="2409825"/>
                </a:lnTo>
                <a:lnTo>
                  <a:pt x="127000" y="2347849"/>
                </a:lnTo>
                <a:lnTo>
                  <a:pt x="95250" y="2286000"/>
                </a:lnTo>
                <a:lnTo>
                  <a:pt x="69850" y="2224024"/>
                </a:lnTo>
                <a:lnTo>
                  <a:pt x="47625" y="2159000"/>
                </a:lnTo>
                <a:lnTo>
                  <a:pt x="28575" y="2097024"/>
                </a:lnTo>
                <a:lnTo>
                  <a:pt x="14224" y="2033524"/>
                </a:lnTo>
                <a:lnTo>
                  <a:pt x="6350" y="1968500"/>
                </a:lnTo>
                <a:lnTo>
                  <a:pt x="0" y="1906524"/>
                </a:lnTo>
                <a:lnTo>
                  <a:pt x="0" y="1843024"/>
                </a:lnTo>
                <a:lnTo>
                  <a:pt x="3175" y="1778000"/>
                </a:lnTo>
                <a:lnTo>
                  <a:pt x="11049" y="1712849"/>
                </a:lnTo>
                <a:lnTo>
                  <a:pt x="22225" y="1649349"/>
                </a:lnTo>
                <a:lnTo>
                  <a:pt x="39624" y="1584325"/>
                </a:lnTo>
                <a:lnTo>
                  <a:pt x="61849" y="1519174"/>
                </a:lnTo>
                <a:lnTo>
                  <a:pt x="87249" y="1455674"/>
                </a:lnTo>
                <a:lnTo>
                  <a:pt x="115824" y="1393825"/>
                </a:lnTo>
                <a:lnTo>
                  <a:pt x="149225" y="1328674"/>
                </a:lnTo>
                <a:lnTo>
                  <a:pt x="188849" y="1265174"/>
                </a:lnTo>
                <a:lnTo>
                  <a:pt x="230124" y="1203325"/>
                </a:lnTo>
                <a:lnTo>
                  <a:pt x="277749" y="1141349"/>
                </a:lnTo>
                <a:lnTo>
                  <a:pt x="328549" y="1079500"/>
                </a:lnTo>
                <a:lnTo>
                  <a:pt x="384175" y="1017524"/>
                </a:lnTo>
                <a:lnTo>
                  <a:pt x="442849" y="955675"/>
                </a:lnTo>
                <a:lnTo>
                  <a:pt x="508000" y="893699"/>
                </a:lnTo>
                <a:lnTo>
                  <a:pt x="574675" y="835025"/>
                </a:lnTo>
                <a:lnTo>
                  <a:pt x="647700" y="776224"/>
                </a:lnTo>
                <a:lnTo>
                  <a:pt x="727075" y="717550"/>
                </a:lnTo>
                <a:lnTo>
                  <a:pt x="807974" y="658749"/>
                </a:lnTo>
                <a:lnTo>
                  <a:pt x="892175" y="601599"/>
                </a:lnTo>
                <a:lnTo>
                  <a:pt x="981075" y="546100"/>
                </a:lnTo>
                <a:lnTo>
                  <a:pt x="1076325" y="490474"/>
                </a:lnTo>
                <a:lnTo>
                  <a:pt x="1174750" y="436499"/>
                </a:lnTo>
                <a:lnTo>
                  <a:pt x="1279525" y="384175"/>
                </a:lnTo>
                <a:lnTo>
                  <a:pt x="1385824" y="330200"/>
                </a:lnTo>
                <a:lnTo>
                  <a:pt x="1495425" y="279400"/>
                </a:lnTo>
                <a:lnTo>
                  <a:pt x="1609725" y="228600"/>
                </a:lnTo>
                <a:lnTo>
                  <a:pt x="1730375" y="180975"/>
                </a:lnTo>
                <a:lnTo>
                  <a:pt x="1854200" y="133350"/>
                </a:lnTo>
                <a:lnTo>
                  <a:pt x="1982724" y="85725"/>
                </a:lnTo>
                <a:lnTo>
                  <a:pt x="2114550" y="41275"/>
                </a:lnTo>
                <a:lnTo>
                  <a:pt x="2251075" y="0"/>
                </a:lnTo>
                <a:lnTo>
                  <a:pt x="5276850" y="0"/>
                </a:lnTo>
                <a:lnTo>
                  <a:pt x="5414899" y="41275"/>
                </a:lnTo>
                <a:lnTo>
                  <a:pt x="5546725" y="85725"/>
                </a:lnTo>
                <a:lnTo>
                  <a:pt x="5672074" y="133350"/>
                </a:lnTo>
                <a:lnTo>
                  <a:pt x="5799074" y="180975"/>
                </a:lnTo>
                <a:lnTo>
                  <a:pt x="5916549" y="228600"/>
                </a:lnTo>
                <a:lnTo>
                  <a:pt x="6034024" y="279400"/>
                </a:lnTo>
                <a:lnTo>
                  <a:pt x="6143625" y="330200"/>
                </a:lnTo>
                <a:lnTo>
                  <a:pt x="6249924" y="384175"/>
                </a:lnTo>
                <a:lnTo>
                  <a:pt x="6353175" y="436499"/>
                </a:lnTo>
                <a:lnTo>
                  <a:pt x="6451600" y="490474"/>
                </a:lnTo>
                <a:lnTo>
                  <a:pt x="6546850" y="546100"/>
                </a:lnTo>
                <a:lnTo>
                  <a:pt x="6637274" y="601599"/>
                </a:lnTo>
                <a:lnTo>
                  <a:pt x="6721475" y="658749"/>
                </a:lnTo>
                <a:lnTo>
                  <a:pt x="6802374" y="717550"/>
                </a:lnTo>
                <a:lnTo>
                  <a:pt x="6880225" y="776224"/>
                </a:lnTo>
                <a:lnTo>
                  <a:pt x="6950075" y="835025"/>
                </a:lnTo>
                <a:lnTo>
                  <a:pt x="7021449" y="893699"/>
                </a:lnTo>
                <a:lnTo>
                  <a:pt x="7084949" y="955675"/>
                </a:lnTo>
                <a:lnTo>
                  <a:pt x="7143750" y="1017524"/>
                </a:lnTo>
                <a:lnTo>
                  <a:pt x="7200900" y="1079500"/>
                </a:lnTo>
                <a:lnTo>
                  <a:pt x="7250049" y="1141349"/>
                </a:lnTo>
                <a:lnTo>
                  <a:pt x="7297674" y="1203325"/>
                </a:lnTo>
                <a:lnTo>
                  <a:pt x="7340600" y="1265174"/>
                </a:lnTo>
                <a:lnTo>
                  <a:pt x="7380224" y="1328674"/>
                </a:lnTo>
                <a:lnTo>
                  <a:pt x="7413625" y="1393825"/>
                </a:lnTo>
                <a:lnTo>
                  <a:pt x="7440549" y="1455674"/>
                </a:lnTo>
                <a:lnTo>
                  <a:pt x="7465949" y="1519174"/>
                </a:lnTo>
                <a:lnTo>
                  <a:pt x="7489825" y="1584325"/>
                </a:lnTo>
                <a:lnTo>
                  <a:pt x="7505700" y="1649349"/>
                </a:lnTo>
                <a:lnTo>
                  <a:pt x="7516749" y="1712849"/>
                </a:lnTo>
                <a:lnTo>
                  <a:pt x="7524750" y="1778000"/>
                </a:lnTo>
                <a:lnTo>
                  <a:pt x="7527925" y="1843024"/>
                </a:lnTo>
                <a:lnTo>
                  <a:pt x="7527925" y="1906524"/>
                </a:lnTo>
                <a:lnTo>
                  <a:pt x="7523099" y="1968500"/>
                </a:lnTo>
                <a:lnTo>
                  <a:pt x="7513574" y="2033524"/>
                </a:lnTo>
                <a:lnTo>
                  <a:pt x="7500874" y="2097024"/>
                </a:lnTo>
                <a:lnTo>
                  <a:pt x="7480300" y="2159000"/>
                </a:lnTo>
                <a:lnTo>
                  <a:pt x="7458075" y="2224024"/>
                </a:lnTo>
                <a:lnTo>
                  <a:pt x="7432675" y="2286000"/>
                </a:lnTo>
                <a:lnTo>
                  <a:pt x="7399274" y="2347849"/>
                </a:lnTo>
                <a:lnTo>
                  <a:pt x="7366000" y="2409825"/>
                </a:lnTo>
                <a:lnTo>
                  <a:pt x="7323074" y="2470150"/>
                </a:lnTo>
                <a:lnTo>
                  <a:pt x="7281799" y="2531999"/>
                </a:lnTo>
                <a:lnTo>
                  <a:pt x="7230999" y="2590800"/>
                </a:lnTo>
                <a:lnTo>
                  <a:pt x="7177024" y="2651125"/>
                </a:lnTo>
                <a:lnTo>
                  <a:pt x="7121525" y="2709799"/>
                </a:lnTo>
                <a:lnTo>
                  <a:pt x="7059549" y="2765425"/>
                </a:lnTo>
                <a:lnTo>
                  <a:pt x="6992874" y="2824099"/>
                </a:lnTo>
                <a:lnTo>
                  <a:pt x="6923024" y="2879725"/>
                </a:lnTo>
                <a:lnTo>
                  <a:pt x="6846824" y="2933700"/>
                </a:lnTo>
                <a:lnTo>
                  <a:pt x="6765925" y="2989199"/>
                </a:lnTo>
                <a:lnTo>
                  <a:pt x="6681724" y="3043174"/>
                </a:lnTo>
                <a:lnTo>
                  <a:pt x="6594475" y="3093974"/>
                </a:lnTo>
                <a:lnTo>
                  <a:pt x="6502400" y="3144774"/>
                </a:lnTo>
                <a:lnTo>
                  <a:pt x="6403975" y="3194050"/>
                </a:lnTo>
                <a:lnTo>
                  <a:pt x="6302375" y="3241675"/>
                </a:lnTo>
                <a:lnTo>
                  <a:pt x="6195949" y="3289300"/>
                </a:lnTo>
                <a:lnTo>
                  <a:pt x="6086475" y="3336925"/>
                </a:lnTo>
                <a:lnTo>
                  <a:pt x="5972175" y="3382899"/>
                </a:lnTo>
                <a:lnTo>
                  <a:pt x="5851525" y="3424174"/>
                </a:lnTo>
                <a:lnTo>
                  <a:pt x="5727700" y="3467100"/>
                </a:lnTo>
                <a:lnTo>
                  <a:pt x="5599049" y="3508375"/>
                </a:lnTo>
                <a:lnTo>
                  <a:pt x="5467350" y="3547999"/>
                </a:lnTo>
                <a:lnTo>
                  <a:pt x="5330825" y="3584575"/>
                </a:lnTo>
                <a:lnTo>
                  <a:pt x="2198624" y="3584575"/>
                </a:lnTo>
              </a:path>
            </a:pathLst>
          </a:custGeom>
          <a:ln w="3175">
            <a:solidFill>
              <a:srgbClr val="999999"/>
            </a:solidFill>
          </a:ln>
        </p:spPr>
        <p:txBody>
          <a:bodyPr wrap="square" lIns="0" tIns="0" rIns="0" bIns="0" rtlCol="0">
            <a:noAutofit/>
          </a:bodyPr>
          <a:lstStyle/>
          <a:p>
            <a:endParaRPr dirty="0"/>
          </a:p>
        </p:txBody>
      </p:sp>
      <p:sp>
        <p:nvSpPr>
          <p:cNvPr id="7" name="object 7"/>
          <p:cNvSpPr/>
          <p:nvPr/>
        </p:nvSpPr>
        <p:spPr>
          <a:xfrm>
            <a:off x="1294064" y="1743080"/>
            <a:ext cx="6356999" cy="3584575"/>
          </a:xfrm>
          <a:custGeom>
            <a:avLst/>
            <a:gdLst/>
            <a:ahLst/>
            <a:cxnLst/>
            <a:rect l="l" t="t" r="r" b="b"/>
            <a:pathLst>
              <a:path w="7151624" h="3584575">
                <a:moveTo>
                  <a:pt x="2089150" y="3584575"/>
                </a:moveTo>
                <a:lnTo>
                  <a:pt x="1957324" y="3547999"/>
                </a:lnTo>
                <a:lnTo>
                  <a:pt x="1830324" y="3508375"/>
                </a:lnTo>
                <a:lnTo>
                  <a:pt x="1709674" y="3467100"/>
                </a:lnTo>
                <a:lnTo>
                  <a:pt x="1592199" y="3424174"/>
                </a:lnTo>
                <a:lnTo>
                  <a:pt x="1477899" y="3382899"/>
                </a:lnTo>
                <a:lnTo>
                  <a:pt x="1368425" y="3336925"/>
                </a:lnTo>
                <a:lnTo>
                  <a:pt x="1263650" y="3289300"/>
                </a:lnTo>
                <a:lnTo>
                  <a:pt x="1163574" y="3241675"/>
                </a:lnTo>
                <a:lnTo>
                  <a:pt x="1068324" y="3194050"/>
                </a:lnTo>
                <a:lnTo>
                  <a:pt x="974725" y="3144774"/>
                </a:lnTo>
                <a:lnTo>
                  <a:pt x="885825" y="3093974"/>
                </a:lnTo>
                <a:lnTo>
                  <a:pt x="801624" y="3043174"/>
                </a:lnTo>
                <a:lnTo>
                  <a:pt x="723900" y="2989199"/>
                </a:lnTo>
                <a:lnTo>
                  <a:pt x="647700" y="2933700"/>
                </a:lnTo>
                <a:lnTo>
                  <a:pt x="574675" y="2879725"/>
                </a:lnTo>
                <a:lnTo>
                  <a:pt x="508000" y="2824099"/>
                </a:lnTo>
                <a:lnTo>
                  <a:pt x="446024" y="2765425"/>
                </a:lnTo>
                <a:lnTo>
                  <a:pt x="387350" y="2709799"/>
                </a:lnTo>
                <a:lnTo>
                  <a:pt x="330200" y="2651125"/>
                </a:lnTo>
                <a:lnTo>
                  <a:pt x="279400" y="2590800"/>
                </a:lnTo>
                <a:lnTo>
                  <a:pt x="234950" y="2531999"/>
                </a:lnTo>
                <a:lnTo>
                  <a:pt x="193675" y="2470150"/>
                </a:lnTo>
                <a:lnTo>
                  <a:pt x="153924" y="2409825"/>
                </a:lnTo>
                <a:lnTo>
                  <a:pt x="120650" y="2347849"/>
                </a:lnTo>
                <a:lnTo>
                  <a:pt x="88900" y="2286000"/>
                </a:lnTo>
                <a:lnTo>
                  <a:pt x="63500" y="2224024"/>
                </a:lnTo>
                <a:lnTo>
                  <a:pt x="44450" y="2159000"/>
                </a:lnTo>
                <a:lnTo>
                  <a:pt x="28575" y="2097024"/>
                </a:lnTo>
                <a:lnTo>
                  <a:pt x="14224" y="2033524"/>
                </a:lnTo>
                <a:lnTo>
                  <a:pt x="4699" y="1968500"/>
                </a:lnTo>
                <a:lnTo>
                  <a:pt x="0" y="1906524"/>
                </a:lnTo>
                <a:lnTo>
                  <a:pt x="0" y="1843024"/>
                </a:lnTo>
                <a:lnTo>
                  <a:pt x="3175" y="1778000"/>
                </a:lnTo>
                <a:lnTo>
                  <a:pt x="11049" y="1712849"/>
                </a:lnTo>
                <a:lnTo>
                  <a:pt x="22225" y="1649349"/>
                </a:lnTo>
                <a:lnTo>
                  <a:pt x="36449" y="1584325"/>
                </a:lnTo>
                <a:lnTo>
                  <a:pt x="55499" y="1519174"/>
                </a:lnTo>
                <a:lnTo>
                  <a:pt x="80899" y="1455674"/>
                </a:lnTo>
                <a:lnTo>
                  <a:pt x="109474" y="1393825"/>
                </a:lnTo>
                <a:lnTo>
                  <a:pt x="139700" y="1328674"/>
                </a:lnTo>
                <a:lnTo>
                  <a:pt x="176149" y="1265174"/>
                </a:lnTo>
                <a:lnTo>
                  <a:pt x="219075" y="1203325"/>
                </a:lnTo>
                <a:lnTo>
                  <a:pt x="263525" y="1141349"/>
                </a:lnTo>
                <a:lnTo>
                  <a:pt x="311150" y="1079500"/>
                </a:lnTo>
                <a:lnTo>
                  <a:pt x="363474" y="1017524"/>
                </a:lnTo>
                <a:lnTo>
                  <a:pt x="420624" y="955675"/>
                </a:lnTo>
                <a:lnTo>
                  <a:pt x="482600" y="893699"/>
                </a:lnTo>
                <a:lnTo>
                  <a:pt x="546100" y="835025"/>
                </a:lnTo>
                <a:lnTo>
                  <a:pt x="615950" y="776224"/>
                </a:lnTo>
                <a:lnTo>
                  <a:pt x="688975" y="717550"/>
                </a:lnTo>
                <a:lnTo>
                  <a:pt x="765175" y="658749"/>
                </a:lnTo>
                <a:lnTo>
                  <a:pt x="846074" y="601599"/>
                </a:lnTo>
                <a:lnTo>
                  <a:pt x="933450" y="546100"/>
                </a:lnTo>
                <a:lnTo>
                  <a:pt x="1020699" y="490474"/>
                </a:lnTo>
                <a:lnTo>
                  <a:pt x="1115949" y="436499"/>
                </a:lnTo>
                <a:lnTo>
                  <a:pt x="1211199" y="384175"/>
                </a:lnTo>
                <a:lnTo>
                  <a:pt x="1314450" y="330200"/>
                </a:lnTo>
                <a:lnTo>
                  <a:pt x="1417574" y="279400"/>
                </a:lnTo>
                <a:lnTo>
                  <a:pt x="1527175" y="228600"/>
                </a:lnTo>
                <a:lnTo>
                  <a:pt x="1642999" y="180975"/>
                </a:lnTo>
                <a:lnTo>
                  <a:pt x="1760474" y="133350"/>
                </a:lnTo>
                <a:lnTo>
                  <a:pt x="1881124" y="85725"/>
                </a:lnTo>
                <a:lnTo>
                  <a:pt x="2006600" y="41275"/>
                </a:lnTo>
                <a:lnTo>
                  <a:pt x="2136775" y="0"/>
                </a:lnTo>
                <a:lnTo>
                  <a:pt x="5013198" y="0"/>
                </a:lnTo>
                <a:lnTo>
                  <a:pt x="5141849" y="41275"/>
                </a:lnTo>
                <a:lnTo>
                  <a:pt x="5267198" y="85725"/>
                </a:lnTo>
                <a:lnTo>
                  <a:pt x="5387848" y="133350"/>
                </a:lnTo>
                <a:lnTo>
                  <a:pt x="5505323" y="180975"/>
                </a:lnTo>
                <a:lnTo>
                  <a:pt x="5621274" y="228600"/>
                </a:lnTo>
                <a:lnTo>
                  <a:pt x="5730748" y="279400"/>
                </a:lnTo>
                <a:lnTo>
                  <a:pt x="5837174" y="330200"/>
                </a:lnTo>
                <a:lnTo>
                  <a:pt x="5937123" y="384175"/>
                </a:lnTo>
                <a:lnTo>
                  <a:pt x="6035548" y="436499"/>
                </a:lnTo>
                <a:lnTo>
                  <a:pt x="6129274" y="490474"/>
                </a:lnTo>
                <a:lnTo>
                  <a:pt x="6218174" y="546100"/>
                </a:lnTo>
                <a:lnTo>
                  <a:pt x="6302248" y="601599"/>
                </a:lnTo>
                <a:lnTo>
                  <a:pt x="6383274" y="658749"/>
                </a:lnTo>
                <a:lnTo>
                  <a:pt x="6462649" y="717550"/>
                </a:lnTo>
                <a:lnTo>
                  <a:pt x="6535674" y="776224"/>
                </a:lnTo>
                <a:lnTo>
                  <a:pt x="6602349" y="835025"/>
                </a:lnTo>
                <a:lnTo>
                  <a:pt x="6669024" y="893699"/>
                </a:lnTo>
                <a:lnTo>
                  <a:pt x="6727698" y="955675"/>
                </a:lnTo>
                <a:lnTo>
                  <a:pt x="6788023" y="1017524"/>
                </a:lnTo>
                <a:lnTo>
                  <a:pt x="6837299" y="1079500"/>
                </a:lnTo>
                <a:lnTo>
                  <a:pt x="6888099" y="1141349"/>
                </a:lnTo>
                <a:lnTo>
                  <a:pt x="6932549" y="1203325"/>
                </a:lnTo>
                <a:lnTo>
                  <a:pt x="6972173" y="1265174"/>
                </a:lnTo>
                <a:lnTo>
                  <a:pt x="7008749" y="1328674"/>
                </a:lnTo>
                <a:lnTo>
                  <a:pt x="7038848" y="1393825"/>
                </a:lnTo>
                <a:lnTo>
                  <a:pt x="7070598" y="1455674"/>
                </a:lnTo>
                <a:lnTo>
                  <a:pt x="7092823" y="1519174"/>
                </a:lnTo>
                <a:lnTo>
                  <a:pt x="7111873" y="1584325"/>
                </a:lnTo>
                <a:lnTo>
                  <a:pt x="7129399" y="1649349"/>
                </a:lnTo>
                <a:lnTo>
                  <a:pt x="7140448" y="1712849"/>
                </a:lnTo>
                <a:lnTo>
                  <a:pt x="7148449" y="1778000"/>
                </a:lnTo>
                <a:lnTo>
                  <a:pt x="7151624" y="1843024"/>
                </a:lnTo>
                <a:lnTo>
                  <a:pt x="7151624" y="1906524"/>
                </a:lnTo>
                <a:lnTo>
                  <a:pt x="7146798" y="1968500"/>
                </a:lnTo>
                <a:lnTo>
                  <a:pt x="7137273" y="2033524"/>
                </a:lnTo>
                <a:lnTo>
                  <a:pt x="7123049" y="2097024"/>
                </a:lnTo>
                <a:lnTo>
                  <a:pt x="7107174" y="2159000"/>
                </a:lnTo>
                <a:lnTo>
                  <a:pt x="7084949" y="2224024"/>
                </a:lnTo>
                <a:lnTo>
                  <a:pt x="7059549" y="2286000"/>
                </a:lnTo>
                <a:lnTo>
                  <a:pt x="7027799" y="2347849"/>
                </a:lnTo>
                <a:lnTo>
                  <a:pt x="6994398" y="2409825"/>
                </a:lnTo>
                <a:lnTo>
                  <a:pt x="6957949" y="2470150"/>
                </a:lnTo>
                <a:lnTo>
                  <a:pt x="6916674" y="2531999"/>
                </a:lnTo>
                <a:lnTo>
                  <a:pt x="6869049" y="2590800"/>
                </a:lnTo>
                <a:lnTo>
                  <a:pt x="6818249" y="2651125"/>
                </a:lnTo>
                <a:lnTo>
                  <a:pt x="6764274" y="2709799"/>
                </a:lnTo>
                <a:lnTo>
                  <a:pt x="6705473" y="2765425"/>
                </a:lnTo>
                <a:lnTo>
                  <a:pt x="6641973" y="2824099"/>
                </a:lnTo>
                <a:lnTo>
                  <a:pt x="6573774" y="2879725"/>
                </a:lnTo>
                <a:lnTo>
                  <a:pt x="6503924" y="2933700"/>
                </a:lnTo>
                <a:lnTo>
                  <a:pt x="6427724" y="2989199"/>
                </a:lnTo>
                <a:lnTo>
                  <a:pt x="6346698" y="3043174"/>
                </a:lnTo>
                <a:lnTo>
                  <a:pt x="6262624" y="3093974"/>
                </a:lnTo>
                <a:lnTo>
                  <a:pt x="6176899" y="3144774"/>
                </a:lnTo>
                <a:lnTo>
                  <a:pt x="6083173" y="3194050"/>
                </a:lnTo>
                <a:lnTo>
                  <a:pt x="5987923" y="3241675"/>
                </a:lnTo>
                <a:lnTo>
                  <a:pt x="5887974" y="3289300"/>
                </a:lnTo>
                <a:lnTo>
                  <a:pt x="5781548" y="3336925"/>
                </a:lnTo>
                <a:lnTo>
                  <a:pt x="5672074" y="3382899"/>
                </a:lnTo>
                <a:lnTo>
                  <a:pt x="5559298" y="3424174"/>
                </a:lnTo>
                <a:lnTo>
                  <a:pt x="5441823" y="3467100"/>
                </a:lnTo>
                <a:lnTo>
                  <a:pt x="5317998" y="3508375"/>
                </a:lnTo>
                <a:lnTo>
                  <a:pt x="5192649" y="3547999"/>
                </a:lnTo>
                <a:lnTo>
                  <a:pt x="5062474" y="3584575"/>
                </a:lnTo>
                <a:lnTo>
                  <a:pt x="2089150" y="3584575"/>
                </a:lnTo>
              </a:path>
            </a:pathLst>
          </a:custGeom>
          <a:ln w="3175">
            <a:solidFill>
              <a:srgbClr val="999999"/>
            </a:solidFill>
          </a:ln>
        </p:spPr>
        <p:txBody>
          <a:bodyPr wrap="square" lIns="0" tIns="0" rIns="0" bIns="0" rtlCol="0">
            <a:noAutofit/>
          </a:bodyPr>
          <a:lstStyle/>
          <a:p>
            <a:endParaRPr dirty="0"/>
          </a:p>
        </p:txBody>
      </p:sp>
      <p:sp>
        <p:nvSpPr>
          <p:cNvPr id="8" name="object 8"/>
          <p:cNvSpPr/>
          <p:nvPr/>
        </p:nvSpPr>
        <p:spPr>
          <a:xfrm>
            <a:off x="1563511" y="1743080"/>
            <a:ext cx="5820890" cy="3584575"/>
          </a:xfrm>
          <a:custGeom>
            <a:avLst/>
            <a:gdLst/>
            <a:ahLst/>
            <a:cxnLst/>
            <a:rect l="l" t="t" r="r" b="b"/>
            <a:pathLst>
              <a:path w="6548501" h="3584575">
                <a:moveTo>
                  <a:pt x="1911350" y="3584575"/>
                </a:moveTo>
                <a:lnTo>
                  <a:pt x="1790700" y="3547999"/>
                </a:lnTo>
                <a:lnTo>
                  <a:pt x="1676400" y="3508375"/>
                </a:lnTo>
                <a:lnTo>
                  <a:pt x="1563751" y="3467100"/>
                </a:lnTo>
                <a:lnTo>
                  <a:pt x="1457325" y="3424174"/>
                </a:lnTo>
                <a:lnTo>
                  <a:pt x="1354074" y="3382899"/>
                </a:lnTo>
                <a:lnTo>
                  <a:pt x="1252474" y="3336925"/>
                </a:lnTo>
                <a:lnTo>
                  <a:pt x="1157224" y="3289300"/>
                </a:lnTo>
                <a:lnTo>
                  <a:pt x="1065149" y="3241675"/>
                </a:lnTo>
                <a:lnTo>
                  <a:pt x="974725" y="3194050"/>
                </a:lnTo>
                <a:lnTo>
                  <a:pt x="890524" y="3144774"/>
                </a:lnTo>
                <a:lnTo>
                  <a:pt x="809625" y="3093974"/>
                </a:lnTo>
                <a:lnTo>
                  <a:pt x="733425" y="3043174"/>
                </a:lnTo>
                <a:lnTo>
                  <a:pt x="660400" y="2989199"/>
                </a:lnTo>
                <a:lnTo>
                  <a:pt x="590550" y="2933700"/>
                </a:lnTo>
                <a:lnTo>
                  <a:pt x="527050" y="2879725"/>
                </a:lnTo>
                <a:lnTo>
                  <a:pt x="465074" y="2824099"/>
                </a:lnTo>
                <a:lnTo>
                  <a:pt x="406400" y="2765425"/>
                </a:lnTo>
                <a:lnTo>
                  <a:pt x="352425" y="2709799"/>
                </a:lnTo>
                <a:lnTo>
                  <a:pt x="301625" y="2651125"/>
                </a:lnTo>
                <a:lnTo>
                  <a:pt x="257175" y="2590800"/>
                </a:lnTo>
                <a:lnTo>
                  <a:pt x="215900" y="2531999"/>
                </a:lnTo>
                <a:lnTo>
                  <a:pt x="176149" y="2470150"/>
                </a:lnTo>
                <a:lnTo>
                  <a:pt x="139700" y="2409825"/>
                </a:lnTo>
                <a:lnTo>
                  <a:pt x="107950" y="2347849"/>
                </a:lnTo>
                <a:lnTo>
                  <a:pt x="84074" y="2286000"/>
                </a:lnTo>
                <a:lnTo>
                  <a:pt x="58674" y="2224024"/>
                </a:lnTo>
                <a:lnTo>
                  <a:pt x="38100" y="2159000"/>
                </a:lnTo>
                <a:lnTo>
                  <a:pt x="23749" y="2097024"/>
                </a:lnTo>
                <a:lnTo>
                  <a:pt x="11049" y="2033524"/>
                </a:lnTo>
                <a:lnTo>
                  <a:pt x="1524" y="1968500"/>
                </a:lnTo>
                <a:lnTo>
                  <a:pt x="0" y="1906524"/>
                </a:lnTo>
                <a:lnTo>
                  <a:pt x="0" y="1843024"/>
                </a:lnTo>
                <a:lnTo>
                  <a:pt x="1524" y="1778000"/>
                </a:lnTo>
                <a:lnTo>
                  <a:pt x="7874" y="1712849"/>
                </a:lnTo>
                <a:lnTo>
                  <a:pt x="19050" y="1649349"/>
                </a:lnTo>
                <a:lnTo>
                  <a:pt x="33274" y="1584325"/>
                </a:lnTo>
                <a:lnTo>
                  <a:pt x="52324" y="1519174"/>
                </a:lnTo>
                <a:lnTo>
                  <a:pt x="73025" y="1455674"/>
                </a:lnTo>
                <a:lnTo>
                  <a:pt x="99949" y="1393825"/>
                </a:lnTo>
                <a:lnTo>
                  <a:pt x="128524" y="1328674"/>
                </a:lnTo>
                <a:lnTo>
                  <a:pt x="161925" y="1265174"/>
                </a:lnTo>
                <a:lnTo>
                  <a:pt x="198374" y="1203325"/>
                </a:lnTo>
                <a:lnTo>
                  <a:pt x="239649" y="1141349"/>
                </a:lnTo>
                <a:lnTo>
                  <a:pt x="285750" y="1079500"/>
                </a:lnTo>
                <a:lnTo>
                  <a:pt x="333375" y="1017524"/>
                </a:lnTo>
                <a:lnTo>
                  <a:pt x="384175" y="955675"/>
                </a:lnTo>
                <a:lnTo>
                  <a:pt x="439674" y="893699"/>
                </a:lnTo>
                <a:lnTo>
                  <a:pt x="501650" y="835025"/>
                </a:lnTo>
                <a:lnTo>
                  <a:pt x="563499" y="776224"/>
                </a:lnTo>
                <a:lnTo>
                  <a:pt x="630174" y="717550"/>
                </a:lnTo>
                <a:lnTo>
                  <a:pt x="700024" y="658749"/>
                </a:lnTo>
                <a:lnTo>
                  <a:pt x="776224" y="601599"/>
                </a:lnTo>
                <a:lnTo>
                  <a:pt x="854075" y="546100"/>
                </a:lnTo>
                <a:lnTo>
                  <a:pt x="934974" y="490474"/>
                </a:lnTo>
                <a:lnTo>
                  <a:pt x="1019175" y="436499"/>
                </a:lnTo>
                <a:lnTo>
                  <a:pt x="1109599" y="384175"/>
                </a:lnTo>
                <a:lnTo>
                  <a:pt x="1201674" y="330200"/>
                </a:lnTo>
                <a:lnTo>
                  <a:pt x="1300099" y="279400"/>
                </a:lnTo>
                <a:lnTo>
                  <a:pt x="1401699" y="228600"/>
                </a:lnTo>
                <a:lnTo>
                  <a:pt x="1504950" y="180975"/>
                </a:lnTo>
                <a:lnTo>
                  <a:pt x="1611249" y="133350"/>
                </a:lnTo>
                <a:lnTo>
                  <a:pt x="1724025" y="85725"/>
                </a:lnTo>
                <a:lnTo>
                  <a:pt x="1838325" y="41275"/>
                </a:lnTo>
                <a:lnTo>
                  <a:pt x="1958975" y="0"/>
                </a:lnTo>
                <a:lnTo>
                  <a:pt x="4589526" y="0"/>
                </a:lnTo>
                <a:lnTo>
                  <a:pt x="4707001" y="41275"/>
                </a:lnTo>
                <a:lnTo>
                  <a:pt x="4821301" y="85725"/>
                </a:lnTo>
                <a:lnTo>
                  <a:pt x="4933950" y="133350"/>
                </a:lnTo>
                <a:lnTo>
                  <a:pt x="5043551" y="180975"/>
                </a:lnTo>
                <a:lnTo>
                  <a:pt x="5146675" y="228600"/>
                </a:lnTo>
                <a:lnTo>
                  <a:pt x="5248275" y="279400"/>
                </a:lnTo>
                <a:lnTo>
                  <a:pt x="5343525" y="330200"/>
                </a:lnTo>
                <a:lnTo>
                  <a:pt x="5435600" y="384175"/>
                </a:lnTo>
                <a:lnTo>
                  <a:pt x="5526151" y="436499"/>
                </a:lnTo>
                <a:lnTo>
                  <a:pt x="5611876" y="490474"/>
                </a:lnTo>
                <a:lnTo>
                  <a:pt x="5694426" y="546100"/>
                </a:lnTo>
                <a:lnTo>
                  <a:pt x="5772150" y="601599"/>
                </a:lnTo>
                <a:lnTo>
                  <a:pt x="5845175" y="658749"/>
                </a:lnTo>
                <a:lnTo>
                  <a:pt x="5915025" y="717550"/>
                </a:lnTo>
                <a:lnTo>
                  <a:pt x="5981700" y="776224"/>
                </a:lnTo>
                <a:lnTo>
                  <a:pt x="6046851" y="835025"/>
                </a:lnTo>
                <a:lnTo>
                  <a:pt x="6105525" y="893699"/>
                </a:lnTo>
                <a:lnTo>
                  <a:pt x="6161151" y="955675"/>
                </a:lnTo>
                <a:lnTo>
                  <a:pt x="6211951" y="1017524"/>
                </a:lnTo>
                <a:lnTo>
                  <a:pt x="6262751" y="1079500"/>
                </a:lnTo>
                <a:lnTo>
                  <a:pt x="6307201" y="1141349"/>
                </a:lnTo>
                <a:lnTo>
                  <a:pt x="6346825" y="1203325"/>
                </a:lnTo>
                <a:lnTo>
                  <a:pt x="6383401" y="1265174"/>
                </a:lnTo>
                <a:lnTo>
                  <a:pt x="6416675" y="1328674"/>
                </a:lnTo>
                <a:lnTo>
                  <a:pt x="6448425" y="1393825"/>
                </a:lnTo>
                <a:lnTo>
                  <a:pt x="6472301" y="1455674"/>
                </a:lnTo>
                <a:lnTo>
                  <a:pt x="6496050" y="1519174"/>
                </a:lnTo>
                <a:lnTo>
                  <a:pt x="6511925" y="1584325"/>
                </a:lnTo>
                <a:lnTo>
                  <a:pt x="6526276" y="1649349"/>
                </a:lnTo>
                <a:lnTo>
                  <a:pt x="6537325" y="1712849"/>
                </a:lnTo>
                <a:lnTo>
                  <a:pt x="6545326" y="1778000"/>
                </a:lnTo>
                <a:lnTo>
                  <a:pt x="6548501" y="1843024"/>
                </a:lnTo>
                <a:lnTo>
                  <a:pt x="6545326" y="1906524"/>
                </a:lnTo>
                <a:lnTo>
                  <a:pt x="6543675" y="1968500"/>
                </a:lnTo>
                <a:lnTo>
                  <a:pt x="6534150" y="2033524"/>
                </a:lnTo>
                <a:lnTo>
                  <a:pt x="6523101" y="2097024"/>
                </a:lnTo>
                <a:lnTo>
                  <a:pt x="6507226" y="2159000"/>
                </a:lnTo>
                <a:lnTo>
                  <a:pt x="6486525" y="2224024"/>
                </a:lnTo>
                <a:lnTo>
                  <a:pt x="6464300" y="2286000"/>
                </a:lnTo>
                <a:lnTo>
                  <a:pt x="6437376" y="2347849"/>
                </a:lnTo>
                <a:lnTo>
                  <a:pt x="6405626" y="2409825"/>
                </a:lnTo>
                <a:lnTo>
                  <a:pt x="6369050" y="2470150"/>
                </a:lnTo>
                <a:lnTo>
                  <a:pt x="6332601" y="2531999"/>
                </a:lnTo>
                <a:lnTo>
                  <a:pt x="6288151" y="2590800"/>
                </a:lnTo>
                <a:lnTo>
                  <a:pt x="6243701" y="2651125"/>
                </a:lnTo>
                <a:lnTo>
                  <a:pt x="6192901" y="2709799"/>
                </a:lnTo>
                <a:lnTo>
                  <a:pt x="6138926" y="2765425"/>
                </a:lnTo>
                <a:lnTo>
                  <a:pt x="6080125" y="2824099"/>
                </a:lnTo>
                <a:lnTo>
                  <a:pt x="6018276" y="2879725"/>
                </a:lnTo>
                <a:lnTo>
                  <a:pt x="5954776" y="2933700"/>
                </a:lnTo>
                <a:lnTo>
                  <a:pt x="5884926" y="2989199"/>
                </a:lnTo>
                <a:lnTo>
                  <a:pt x="5811901" y="3043174"/>
                </a:lnTo>
                <a:lnTo>
                  <a:pt x="5735701" y="3093974"/>
                </a:lnTo>
                <a:lnTo>
                  <a:pt x="5654675" y="3144774"/>
                </a:lnTo>
                <a:lnTo>
                  <a:pt x="5570601" y="3194050"/>
                </a:lnTo>
                <a:lnTo>
                  <a:pt x="5480050" y="3241675"/>
                </a:lnTo>
                <a:lnTo>
                  <a:pt x="5387975" y="3289300"/>
                </a:lnTo>
                <a:lnTo>
                  <a:pt x="5292725" y="3336925"/>
                </a:lnTo>
                <a:lnTo>
                  <a:pt x="5191125" y="3382899"/>
                </a:lnTo>
                <a:lnTo>
                  <a:pt x="5088001" y="3424174"/>
                </a:lnTo>
                <a:lnTo>
                  <a:pt x="4981575" y="3467100"/>
                </a:lnTo>
                <a:lnTo>
                  <a:pt x="4868926" y="3508375"/>
                </a:lnTo>
                <a:lnTo>
                  <a:pt x="4754626" y="3547999"/>
                </a:lnTo>
                <a:lnTo>
                  <a:pt x="4633976" y="3584575"/>
                </a:lnTo>
                <a:lnTo>
                  <a:pt x="1911350" y="3584575"/>
                </a:lnTo>
              </a:path>
            </a:pathLst>
          </a:custGeom>
          <a:ln w="3175">
            <a:solidFill>
              <a:srgbClr val="999999"/>
            </a:solidFill>
          </a:ln>
        </p:spPr>
        <p:txBody>
          <a:bodyPr wrap="square" lIns="0" tIns="0" rIns="0" bIns="0" rtlCol="0">
            <a:noAutofit/>
          </a:bodyPr>
          <a:lstStyle/>
          <a:p>
            <a:endParaRPr dirty="0"/>
          </a:p>
        </p:txBody>
      </p:sp>
      <p:sp>
        <p:nvSpPr>
          <p:cNvPr id="9" name="object 9"/>
          <p:cNvSpPr/>
          <p:nvPr/>
        </p:nvSpPr>
        <p:spPr>
          <a:xfrm>
            <a:off x="1837267" y="1743080"/>
            <a:ext cx="5270556" cy="3584575"/>
          </a:xfrm>
          <a:custGeom>
            <a:avLst/>
            <a:gdLst/>
            <a:ahLst/>
            <a:cxnLst/>
            <a:rect l="l" t="t" r="r" b="b"/>
            <a:pathLst>
              <a:path w="5929376" h="3584575">
                <a:moveTo>
                  <a:pt x="1731899" y="3584575"/>
                </a:moveTo>
                <a:lnTo>
                  <a:pt x="1625600" y="3547999"/>
                </a:lnTo>
                <a:lnTo>
                  <a:pt x="1519301" y="3508375"/>
                </a:lnTo>
                <a:lnTo>
                  <a:pt x="1419225" y="3467100"/>
                </a:lnTo>
                <a:lnTo>
                  <a:pt x="1320800" y="3424174"/>
                </a:lnTo>
                <a:lnTo>
                  <a:pt x="1227201" y="3382899"/>
                </a:lnTo>
                <a:lnTo>
                  <a:pt x="1138174" y="3336925"/>
                </a:lnTo>
                <a:lnTo>
                  <a:pt x="1050925" y="3289300"/>
                </a:lnTo>
                <a:lnTo>
                  <a:pt x="966724" y="3241675"/>
                </a:lnTo>
                <a:lnTo>
                  <a:pt x="885825" y="3194050"/>
                </a:lnTo>
                <a:lnTo>
                  <a:pt x="809625" y="3144774"/>
                </a:lnTo>
                <a:lnTo>
                  <a:pt x="736600" y="3093974"/>
                </a:lnTo>
                <a:lnTo>
                  <a:pt x="666750" y="3043174"/>
                </a:lnTo>
                <a:lnTo>
                  <a:pt x="600075" y="2989199"/>
                </a:lnTo>
                <a:lnTo>
                  <a:pt x="538099" y="2933700"/>
                </a:lnTo>
                <a:lnTo>
                  <a:pt x="479425" y="2879725"/>
                </a:lnTo>
                <a:lnTo>
                  <a:pt x="423799" y="2824099"/>
                </a:lnTo>
                <a:lnTo>
                  <a:pt x="369824" y="2765425"/>
                </a:lnTo>
                <a:lnTo>
                  <a:pt x="322199" y="2709799"/>
                </a:lnTo>
                <a:lnTo>
                  <a:pt x="277749" y="2651125"/>
                </a:lnTo>
                <a:lnTo>
                  <a:pt x="234950" y="2590800"/>
                </a:lnTo>
                <a:lnTo>
                  <a:pt x="195199" y="2531999"/>
                </a:lnTo>
                <a:lnTo>
                  <a:pt x="161925" y="2470150"/>
                </a:lnTo>
                <a:lnTo>
                  <a:pt x="128524" y="2409825"/>
                </a:lnTo>
                <a:lnTo>
                  <a:pt x="99949" y="2347849"/>
                </a:lnTo>
                <a:lnTo>
                  <a:pt x="77724" y="2286000"/>
                </a:lnTo>
                <a:lnTo>
                  <a:pt x="55499" y="2224024"/>
                </a:lnTo>
                <a:lnTo>
                  <a:pt x="39624" y="2159000"/>
                </a:lnTo>
                <a:lnTo>
                  <a:pt x="22225" y="2097024"/>
                </a:lnTo>
                <a:lnTo>
                  <a:pt x="14224" y="2033524"/>
                </a:lnTo>
                <a:lnTo>
                  <a:pt x="4699" y="1968500"/>
                </a:lnTo>
                <a:lnTo>
                  <a:pt x="0" y="1906524"/>
                </a:lnTo>
                <a:lnTo>
                  <a:pt x="0" y="1843024"/>
                </a:lnTo>
                <a:lnTo>
                  <a:pt x="3175" y="1778000"/>
                </a:lnTo>
                <a:lnTo>
                  <a:pt x="7874" y="1712849"/>
                </a:lnTo>
                <a:lnTo>
                  <a:pt x="19050" y="1649349"/>
                </a:lnTo>
                <a:lnTo>
                  <a:pt x="33274" y="1584325"/>
                </a:lnTo>
                <a:lnTo>
                  <a:pt x="47625" y="1519174"/>
                </a:lnTo>
                <a:lnTo>
                  <a:pt x="69850" y="1455674"/>
                </a:lnTo>
                <a:lnTo>
                  <a:pt x="92075" y="1393825"/>
                </a:lnTo>
                <a:lnTo>
                  <a:pt x="117475" y="1328674"/>
                </a:lnTo>
                <a:lnTo>
                  <a:pt x="147574" y="1265174"/>
                </a:lnTo>
                <a:lnTo>
                  <a:pt x="182499" y="1203325"/>
                </a:lnTo>
                <a:lnTo>
                  <a:pt x="219075" y="1141349"/>
                </a:lnTo>
                <a:lnTo>
                  <a:pt x="260350" y="1079500"/>
                </a:lnTo>
                <a:lnTo>
                  <a:pt x="303149" y="1017524"/>
                </a:lnTo>
                <a:lnTo>
                  <a:pt x="350774" y="955675"/>
                </a:lnTo>
                <a:lnTo>
                  <a:pt x="400050" y="893699"/>
                </a:lnTo>
                <a:lnTo>
                  <a:pt x="454025" y="835025"/>
                </a:lnTo>
                <a:lnTo>
                  <a:pt x="512699" y="776224"/>
                </a:lnTo>
                <a:lnTo>
                  <a:pt x="571500" y="717550"/>
                </a:lnTo>
                <a:lnTo>
                  <a:pt x="636524" y="658749"/>
                </a:lnTo>
                <a:lnTo>
                  <a:pt x="703199" y="601599"/>
                </a:lnTo>
                <a:lnTo>
                  <a:pt x="773049" y="546100"/>
                </a:lnTo>
                <a:lnTo>
                  <a:pt x="849249" y="490474"/>
                </a:lnTo>
                <a:lnTo>
                  <a:pt x="925449" y="436499"/>
                </a:lnTo>
                <a:lnTo>
                  <a:pt x="1006475" y="384175"/>
                </a:lnTo>
                <a:lnTo>
                  <a:pt x="1090549" y="330200"/>
                </a:lnTo>
                <a:lnTo>
                  <a:pt x="1177925" y="279400"/>
                </a:lnTo>
                <a:lnTo>
                  <a:pt x="1270000" y="228600"/>
                </a:lnTo>
                <a:lnTo>
                  <a:pt x="1362075" y="180975"/>
                </a:lnTo>
                <a:lnTo>
                  <a:pt x="1460500" y="133350"/>
                </a:lnTo>
                <a:lnTo>
                  <a:pt x="1562100" y="85725"/>
                </a:lnTo>
                <a:lnTo>
                  <a:pt x="1665224" y="41275"/>
                </a:lnTo>
                <a:lnTo>
                  <a:pt x="1774825" y="0"/>
                </a:lnTo>
                <a:lnTo>
                  <a:pt x="4154424" y="0"/>
                </a:lnTo>
                <a:lnTo>
                  <a:pt x="4264025" y="41275"/>
                </a:lnTo>
                <a:lnTo>
                  <a:pt x="4367276" y="85725"/>
                </a:lnTo>
                <a:lnTo>
                  <a:pt x="4468876" y="133350"/>
                </a:lnTo>
                <a:lnTo>
                  <a:pt x="4567301" y="180975"/>
                </a:lnTo>
                <a:lnTo>
                  <a:pt x="4659376" y="228600"/>
                </a:lnTo>
                <a:lnTo>
                  <a:pt x="4751451" y="279400"/>
                </a:lnTo>
                <a:lnTo>
                  <a:pt x="4838700" y="330200"/>
                </a:lnTo>
                <a:lnTo>
                  <a:pt x="4922901" y="384175"/>
                </a:lnTo>
                <a:lnTo>
                  <a:pt x="5003800" y="436499"/>
                </a:lnTo>
                <a:lnTo>
                  <a:pt x="5080000" y="490474"/>
                </a:lnTo>
                <a:lnTo>
                  <a:pt x="5156200" y="546100"/>
                </a:lnTo>
                <a:lnTo>
                  <a:pt x="5226050" y="601599"/>
                </a:lnTo>
                <a:lnTo>
                  <a:pt x="5292725" y="658749"/>
                </a:lnTo>
                <a:lnTo>
                  <a:pt x="5357876" y="717550"/>
                </a:lnTo>
                <a:lnTo>
                  <a:pt x="5416550" y="776224"/>
                </a:lnTo>
                <a:lnTo>
                  <a:pt x="5475351" y="835025"/>
                </a:lnTo>
                <a:lnTo>
                  <a:pt x="5529326" y="893699"/>
                </a:lnTo>
                <a:lnTo>
                  <a:pt x="5578475" y="955675"/>
                </a:lnTo>
                <a:lnTo>
                  <a:pt x="5626100" y="1017524"/>
                </a:lnTo>
                <a:lnTo>
                  <a:pt x="5669026" y="1079500"/>
                </a:lnTo>
                <a:lnTo>
                  <a:pt x="5710301" y="1141349"/>
                </a:lnTo>
                <a:lnTo>
                  <a:pt x="5746750" y="1203325"/>
                </a:lnTo>
                <a:lnTo>
                  <a:pt x="5781675" y="1265174"/>
                </a:lnTo>
                <a:lnTo>
                  <a:pt x="5811901" y="1328674"/>
                </a:lnTo>
                <a:lnTo>
                  <a:pt x="5837301" y="1393825"/>
                </a:lnTo>
                <a:lnTo>
                  <a:pt x="5859526" y="1455674"/>
                </a:lnTo>
                <a:lnTo>
                  <a:pt x="5881751" y="1519174"/>
                </a:lnTo>
                <a:lnTo>
                  <a:pt x="5895975" y="1584325"/>
                </a:lnTo>
                <a:lnTo>
                  <a:pt x="5910326" y="1649349"/>
                </a:lnTo>
                <a:lnTo>
                  <a:pt x="5921375" y="1712849"/>
                </a:lnTo>
                <a:lnTo>
                  <a:pt x="5926201" y="1778000"/>
                </a:lnTo>
                <a:lnTo>
                  <a:pt x="5929376" y="1843024"/>
                </a:lnTo>
                <a:lnTo>
                  <a:pt x="5926201" y="1906524"/>
                </a:lnTo>
                <a:lnTo>
                  <a:pt x="5924550" y="1968500"/>
                </a:lnTo>
                <a:lnTo>
                  <a:pt x="5915025" y="2033524"/>
                </a:lnTo>
                <a:lnTo>
                  <a:pt x="5903976" y="2097024"/>
                </a:lnTo>
                <a:lnTo>
                  <a:pt x="5889625" y="2159000"/>
                </a:lnTo>
                <a:lnTo>
                  <a:pt x="5873750" y="2224024"/>
                </a:lnTo>
                <a:lnTo>
                  <a:pt x="5851525" y="2286000"/>
                </a:lnTo>
                <a:lnTo>
                  <a:pt x="5829300" y="2347849"/>
                </a:lnTo>
                <a:lnTo>
                  <a:pt x="5800725" y="2409825"/>
                </a:lnTo>
                <a:lnTo>
                  <a:pt x="5767451" y="2470150"/>
                </a:lnTo>
                <a:lnTo>
                  <a:pt x="5734050" y="2531999"/>
                </a:lnTo>
                <a:lnTo>
                  <a:pt x="5694426" y="2590800"/>
                </a:lnTo>
                <a:lnTo>
                  <a:pt x="5651500" y="2651125"/>
                </a:lnTo>
                <a:lnTo>
                  <a:pt x="5607050" y="2709799"/>
                </a:lnTo>
                <a:lnTo>
                  <a:pt x="5559425" y="2765425"/>
                </a:lnTo>
                <a:lnTo>
                  <a:pt x="5505450" y="2824099"/>
                </a:lnTo>
                <a:lnTo>
                  <a:pt x="5449951" y="2879725"/>
                </a:lnTo>
                <a:lnTo>
                  <a:pt x="5391150" y="2933700"/>
                </a:lnTo>
                <a:lnTo>
                  <a:pt x="5329301" y="2989199"/>
                </a:lnTo>
                <a:lnTo>
                  <a:pt x="5262626" y="3043174"/>
                </a:lnTo>
                <a:lnTo>
                  <a:pt x="5192776" y="3093974"/>
                </a:lnTo>
                <a:lnTo>
                  <a:pt x="5119751" y="3144774"/>
                </a:lnTo>
                <a:lnTo>
                  <a:pt x="5043551" y="3194050"/>
                </a:lnTo>
                <a:lnTo>
                  <a:pt x="4962525" y="3241675"/>
                </a:lnTo>
                <a:lnTo>
                  <a:pt x="4878451" y="3289300"/>
                </a:lnTo>
                <a:lnTo>
                  <a:pt x="4791075" y="3336925"/>
                </a:lnTo>
                <a:lnTo>
                  <a:pt x="4702175" y="3382899"/>
                </a:lnTo>
                <a:lnTo>
                  <a:pt x="4608576" y="3424174"/>
                </a:lnTo>
                <a:lnTo>
                  <a:pt x="4510151" y="3467100"/>
                </a:lnTo>
                <a:lnTo>
                  <a:pt x="4410075" y="3508375"/>
                </a:lnTo>
                <a:lnTo>
                  <a:pt x="4303776" y="3547999"/>
                </a:lnTo>
                <a:lnTo>
                  <a:pt x="4197350" y="3584575"/>
                </a:lnTo>
                <a:lnTo>
                  <a:pt x="1731899" y="3584575"/>
                </a:lnTo>
              </a:path>
            </a:pathLst>
          </a:custGeom>
          <a:ln w="3175">
            <a:solidFill>
              <a:srgbClr val="999999"/>
            </a:solidFill>
          </a:ln>
        </p:spPr>
        <p:txBody>
          <a:bodyPr wrap="square" lIns="0" tIns="0" rIns="0" bIns="0" rtlCol="0">
            <a:noAutofit/>
          </a:bodyPr>
          <a:lstStyle/>
          <a:p>
            <a:endParaRPr dirty="0"/>
          </a:p>
        </p:txBody>
      </p:sp>
      <p:sp>
        <p:nvSpPr>
          <p:cNvPr id="10" name="object 10"/>
          <p:cNvSpPr/>
          <p:nvPr/>
        </p:nvSpPr>
        <p:spPr>
          <a:xfrm>
            <a:off x="2156178" y="1743080"/>
            <a:ext cx="4632734" cy="3584575"/>
          </a:xfrm>
          <a:custGeom>
            <a:avLst/>
            <a:gdLst/>
            <a:ahLst/>
            <a:cxnLst/>
            <a:rect l="l" t="t" r="r" b="b"/>
            <a:pathLst>
              <a:path w="5211826" h="3584575">
                <a:moveTo>
                  <a:pt x="1522476" y="3584575"/>
                </a:moveTo>
                <a:lnTo>
                  <a:pt x="1427226" y="3547999"/>
                </a:lnTo>
                <a:lnTo>
                  <a:pt x="1335151" y="3508375"/>
                </a:lnTo>
                <a:lnTo>
                  <a:pt x="1247775" y="3467100"/>
                </a:lnTo>
                <a:lnTo>
                  <a:pt x="1160526" y="3424174"/>
                </a:lnTo>
                <a:lnTo>
                  <a:pt x="1076325" y="3382899"/>
                </a:lnTo>
                <a:lnTo>
                  <a:pt x="998474" y="3336925"/>
                </a:lnTo>
                <a:lnTo>
                  <a:pt x="922274" y="3289300"/>
                </a:lnTo>
                <a:lnTo>
                  <a:pt x="849249" y="3241675"/>
                </a:lnTo>
                <a:lnTo>
                  <a:pt x="776224" y="3194050"/>
                </a:lnTo>
                <a:lnTo>
                  <a:pt x="709549" y="3144774"/>
                </a:lnTo>
                <a:lnTo>
                  <a:pt x="644525" y="3093974"/>
                </a:lnTo>
                <a:lnTo>
                  <a:pt x="585724" y="3043174"/>
                </a:lnTo>
                <a:lnTo>
                  <a:pt x="527050" y="2989199"/>
                </a:lnTo>
                <a:lnTo>
                  <a:pt x="471424" y="2933700"/>
                </a:lnTo>
                <a:lnTo>
                  <a:pt x="420624" y="2879725"/>
                </a:lnTo>
                <a:lnTo>
                  <a:pt x="369824" y="2824099"/>
                </a:lnTo>
                <a:lnTo>
                  <a:pt x="325374" y="2765425"/>
                </a:lnTo>
                <a:lnTo>
                  <a:pt x="282575" y="2709799"/>
                </a:lnTo>
                <a:lnTo>
                  <a:pt x="241300" y="2651125"/>
                </a:lnTo>
                <a:lnTo>
                  <a:pt x="204724" y="2590800"/>
                </a:lnTo>
                <a:lnTo>
                  <a:pt x="171450" y="2531999"/>
                </a:lnTo>
                <a:lnTo>
                  <a:pt x="139700" y="2470150"/>
                </a:lnTo>
                <a:lnTo>
                  <a:pt x="112649" y="2409825"/>
                </a:lnTo>
                <a:lnTo>
                  <a:pt x="87249" y="2347849"/>
                </a:lnTo>
                <a:lnTo>
                  <a:pt x="66675" y="2286000"/>
                </a:lnTo>
                <a:lnTo>
                  <a:pt x="47625" y="2224024"/>
                </a:lnTo>
                <a:lnTo>
                  <a:pt x="33274" y="2159000"/>
                </a:lnTo>
                <a:lnTo>
                  <a:pt x="19050" y="2097024"/>
                </a:lnTo>
                <a:lnTo>
                  <a:pt x="11049" y="2033524"/>
                </a:lnTo>
                <a:lnTo>
                  <a:pt x="3175" y="1968500"/>
                </a:lnTo>
                <a:lnTo>
                  <a:pt x="0" y="1906524"/>
                </a:lnTo>
                <a:lnTo>
                  <a:pt x="0" y="1843024"/>
                </a:lnTo>
                <a:lnTo>
                  <a:pt x="3175" y="1778000"/>
                </a:lnTo>
                <a:lnTo>
                  <a:pt x="7874" y="1712849"/>
                </a:lnTo>
                <a:lnTo>
                  <a:pt x="17399" y="1649349"/>
                </a:lnTo>
                <a:lnTo>
                  <a:pt x="28575" y="1584325"/>
                </a:lnTo>
                <a:lnTo>
                  <a:pt x="41275" y="1519174"/>
                </a:lnTo>
                <a:lnTo>
                  <a:pt x="58674" y="1455674"/>
                </a:lnTo>
                <a:lnTo>
                  <a:pt x="80899" y="1393825"/>
                </a:lnTo>
                <a:lnTo>
                  <a:pt x="103124" y="1328674"/>
                </a:lnTo>
                <a:lnTo>
                  <a:pt x="128524" y="1265174"/>
                </a:lnTo>
                <a:lnTo>
                  <a:pt x="160274" y="1203325"/>
                </a:lnTo>
                <a:lnTo>
                  <a:pt x="190500" y="1141349"/>
                </a:lnTo>
                <a:lnTo>
                  <a:pt x="226949" y="1079500"/>
                </a:lnTo>
                <a:lnTo>
                  <a:pt x="266700" y="1017524"/>
                </a:lnTo>
                <a:lnTo>
                  <a:pt x="307975" y="955675"/>
                </a:lnTo>
                <a:lnTo>
                  <a:pt x="350774" y="893699"/>
                </a:lnTo>
                <a:lnTo>
                  <a:pt x="398399" y="835025"/>
                </a:lnTo>
                <a:lnTo>
                  <a:pt x="447675" y="776224"/>
                </a:lnTo>
                <a:lnTo>
                  <a:pt x="501650" y="717550"/>
                </a:lnTo>
                <a:lnTo>
                  <a:pt x="557149" y="658749"/>
                </a:lnTo>
                <a:lnTo>
                  <a:pt x="615950" y="601599"/>
                </a:lnTo>
                <a:lnTo>
                  <a:pt x="680974" y="546100"/>
                </a:lnTo>
                <a:lnTo>
                  <a:pt x="746125" y="490474"/>
                </a:lnTo>
                <a:lnTo>
                  <a:pt x="812800" y="436499"/>
                </a:lnTo>
                <a:lnTo>
                  <a:pt x="882650" y="384175"/>
                </a:lnTo>
                <a:lnTo>
                  <a:pt x="958850" y="330200"/>
                </a:lnTo>
                <a:lnTo>
                  <a:pt x="1035050" y="279400"/>
                </a:lnTo>
                <a:lnTo>
                  <a:pt x="1116076" y="228600"/>
                </a:lnTo>
                <a:lnTo>
                  <a:pt x="1196975" y="180975"/>
                </a:lnTo>
                <a:lnTo>
                  <a:pt x="1284351" y="133350"/>
                </a:lnTo>
                <a:lnTo>
                  <a:pt x="1373251" y="85725"/>
                </a:lnTo>
                <a:lnTo>
                  <a:pt x="1463675" y="41275"/>
                </a:lnTo>
                <a:lnTo>
                  <a:pt x="1558925" y="0"/>
                </a:lnTo>
                <a:lnTo>
                  <a:pt x="3652774" y="0"/>
                </a:lnTo>
                <a:lnTo>
                  <a:pt x="3748024" y="41275"/>
                </a:lnTo>
                <a:lnTo>
                  <a:pt x="3838575" y="85725"/>
                </a:lnTo>
                <a:lnTo>
                  <a:pt x="3927475" y="133350"/>
                </a:lnTo>
                <a:lnTo>
                  <a:pt x="4014724" y="180975"/>
                </a:lnTo>
                <a:lnTo>
                  <a:pt x="4095750" y="228600"/>
                </a:lnTo>
                <a:lnTo>
                  <a:pt x="4176776" y="279400"/>
                </a:lnTo>
                <a:lnTo>
                  <a:pt x="4252976" y="330200"/>
                </a:lnTo>
                <a:lnTo>
                  <a:pt x="4329176" y="384175"/>
                </a:lnTo>
                <a:lnTo>
                  <a:pt x="4399026" y="436499"/>
                </a:lnTo>
                <a:lnTo>
                  <a:pt x="4465701" y="490474"/>
                </a:lnTo>
                <a:lnTo>
                  <a:pt x="4533900" y="546100"/>
                </a:lnTo>
                <a:lnTo>
                  <a:pt x="4595876" y="601599"/>
                </a:lnTo>
                <a:lnTo>
                  <a:pt x="4654550" y="658749"/>
                </a:lnTo>
                <a:lnTo>
                  <a:pt x="4710176" y="717550"/>
                </a:lnTo>
                <a:lnTo>
                  <a:pt x="4764151" y="776224"/>
                </a:lnTo>
                <a:lnTo>
                  <a:pt x="4813300" y="835025"/>
                </a:lnTo>
                <a:lnTo>
                  <a:pt x="4860925" y="893699"/>
                </a:lnTo>
                <a:lnTo>
                  <a:pt x="4907026" y="955675"/>
                </a:lnTo>
                <a:lnTo>
                  <a:pt x="4945126" y="1017524"/>
                </a:lnTo>
                <a:lnTo>
                  <a:pt x="4984750" y="1079500"/>
                </a:lnTo>
                <a:lnTo>
                  <a:pt x="5021326" y="1141349"/>
                </a:lnTo>
                <a:lnTo>
                  <a:pt x="5051425" y="1203325"/>
                </a:lnTo>
                <a:lnTo>
                  <a:pt x="5083175" y="1265174"/>
                </a:lnTo>
                <a:lnTo>
                  <a:pt x="5108575" y="1328674"/>
                </a:lnTo>
                <a:lnTo>
                  <a:pt x="5133975" y="1393825"/>
                </a:lnTo>
                <a:lnTo>
                  <a:pt x="5153025" y="1455674"/>
                </a:lnTo>
                <a:lnTo>
                  <a:pt x="5170551" y="1519174"/>
                </a:lnTo>
                <a:lnTo>
                  <a:pt x="5183251" y="1584325"/>
                </a:lnTo>
                <a:lnTo>
                  <a:pt x="5194300" y="1649349"/>
                </a:lnTo>
                <a:lnTo>
                  <a:pt x="5203825" y="1712849"/>
                </a:lnTo>
                <a:lnTo>
                  <a:pt x="5208651" y="1778000"/>
                </a:lnTo>
                <a:lnTo>
                  <a:pt x="5211826" y="1843024"/>
                </a:lnTo>
                <a:lnTo>
                  <a:pt x="5211826" y="1906524"/>
                </a:lnTo>
                <a:lnTo>
                  <a:pt x="5208651" y="1968500"/>
                </a:lnTo>
                <a:lnTo>
                  <a:pt x="5203825" y="2033524"/>
                </a:lnTo>
                <a:lnTo>
                  <a:pt x="5192776" y="2097024"/>
                </a:lnTo>
                <a:lnTo>
                  <a:pt x="5181600" y="2159000"/>
                </a:lnTo>
                <a:lnTo>
                  <a:pt x="5164201" y="2224024"/>
                </a:lnTo>
                <a:lnTo>
                  <a:pt x="5145151" y="2286000"/>
                </a:lnTo>
                <a:lnTo>
                  <a:pt x="5124450" y="2347849"/>
                </a:lnTo>
                <a:lnTo>
                  <a:pt x="5099050" y="2409825"/>
                </a:lnTo>
                <a:lnTo>
                  <a:pt x="5072126" y="2470150"/>
                </a:lnTo>
                <a:lnTo>
                  <a:pt x="5040376" y="2531999"/>
                </a:lnTo>
                <a:lnTo>
                  <a:pt x="5006975" y="2590800"/>
                </a:lnTo>
                <a:lnTo>
                  <a:pt x="4970526" y="2651125"/>
                </a:lnTo>
                <a:lnTo>
                  <a:pt x="4930775" y="2709799"/>
                </a:lnTo>
                <a:lnTo>
                  <a:pt x="4886325" y="2765425"/>
                </a:lnTo>
                <a:lnTo>
                  <a:pt x="4841875" y="2824099"/>
                </a:lnTo>
                <a:lnTo>
                  <a:pt x="4791075" y="2879725"/>
                </a:lnTo>
                <a:lnTo>
                  <a:pt x="4740275" y="2933700"/>
                </a:lnTo>
                <a:lnTo>
                  <a:pt x="4684776" y="2989199"/>
                </a:lnTo>
                <a:lnTo>
                  <a:pt x="4625975" y="3043174"/>
                </a:lnTo>
                <a:lnTo>
                  <a:pt x="4567301" y="3093974"/>
                </a:lnTo>
                <a:lnTo>
                  <a:pt x="4502150" y="3144774"/>
                </a:lnTo>
                <a:lnTo>
                  <a:pt x="4435475" y="3194050"/>
                </a:lnTo>
                <a:lnTo>
                  <a:pt x="4362450" y="3241675"/>
                </a:lnTo>
                <a:lnTo>
                  <a:pt x="4289425" y="3289300"/>
                </a:lnTo>
                <a:lnTo>
                  <a:pt x="4213225" y="3336925"/>
                </a:lnTo>
                <a:lnTo>
                  <a:pt x="4135501" y="3382899"/>
                </a:lnTo>
                <a:lnTo>
                  <a:pt x="4051300" y="3424174"/>
                </a:lnTo>
                <a:lnTo>
                  <a:pt x="3963924" y="3467100"/>
                </a:lnTo>
                <a:lnTo>
                  <a:pt x="3876675" y="3508375"/>
                </a:lnTo>
                <a:lnTo>
                  <a:pt x="3784600" y="3547999"/>
                </a:lnTo>
                <a:lnTo>
                  <a:pt x="3689350" y="3584575"/>
                </a:lnTo>
                <a:lnTo>
                  <a:pt x="1522476" y="3584575"/>
                </a:lnTo>
              </a:path>
            </a:pathLst>
          </a:custGeom>
          <a:ln w="3175">
            <a:solidFill>
              <a:srgbClr val="999999"/>
            </a:solidFill>
          </a:ln>
        </p:spPr>
        <p:txBody>
          <a:bodyPr wrap="square" lIns="0" tIns="0" rIns="0" bIns="0" rtlCol="0">
            <a:noAutofit/>
          </a:bodyPr>
          <a:lstStyle/>
          <a:p>
            <a:endParaRPr dirty="0"/>
          </a:p>
        </p:txBody>
      </p:sp>
      <p:sp>
        <p:nvSpPr>
          <p:cNvPr id="11" name="object 11"/>
          <p:cNvSpPr/>
          <p:nvPr/>
        </p:nvSpPr>
        <p:spPr>
          <a:xfrm>
            <a:off x="2569690" y="1743080"/>
            <a:ext cx="3805710" cy="3584575"/>
          </a:xfrm>
          <a:custGeom>
            <a:avLst/>
            <a:gdLst/>
            <a:ahLst/>
            <a:cxnLst/>
            <a:rect l="l" t="t" r="r" b="b"/>
            <a:pathLst>
              <a:path w="4281424" h="3584575">
                <a:moveTo>
                  <a:pt x="1250950" y="3584575"/>
                </a:moveTo>
                <a:lnTo>
                  <a:pt x="1171575" y="3547999"/>
                </a:lnTo>
                <a:lnTo>
                  <a:pt x="1096899" y="3508375"/>
                </a:lnTo>
                <a:lnTo>
                  <a:pt x="1023874" y="3467100"/>
                </a:lnTo>
                <a:lnTo>
                  <a:pt x="954024" y="3424174"/>
                </a:lnTo>
                <a:lnTo>
                  <a:pt x="885825" y="3382899"/>
                </a:lnTo>
                <a:lnTo>
                  <a:pt x="822325" y="3336925"/>
                </a:lnTo>
                <a:lnTo>
                  <a:pt x="757174" y="3289300"/>
                </a:lnTo>
                <a:lnTo>
                  <a:pt x="698500" y="3241675"/>
                </a:lnTo>
                <a:lnTo>
                  <a:pt x="639699" y="3194050"/>
                </a:lnTo>
                <a:lnTo>
                  <a:pt x="582549" y="3144774"/>
                </a:lnTo>
                <a:lnTo>
                  <a:pt x="530225" y="3093974"/>
                </a:lnTo>
                <a:lnTo>
                  <a:pt x="479425" y="3043174"/>
                </a:lnTo>
                <a:lnTo>
                  <a:pt x="431800" y="2989199"/>
                </a:lnTo>
                <a:lnTo>
                  <a:pt x="387350" y="2933700"/>
                </a:lnTo>
                <a:lnTo>
                  <a:pt x="344424" y="2879725"/>
                </a:lnTo>
                <a:lnTo>
                  <a:pt x="306324" y="2824099"/>
                </a:lnTo>
                <a:lnTo>
                  <a:pt x="266700" y="2765425"/>
                </a:lnTo>
                <a:lnTo>
                  <a:pt x="233299" y="2709799"/>
                </a:lnTo>
                <a:lnTo>
                  <a:pt x="198374" y="2651125"/>
                </a:lnTo>
                <a:lnTo>
                  <a:pt x="168275" y="2590800"/>
                </a:lnTo>
                <a:lnTo>
                  <a:pt x="139700" y="2531999"/>
                </a:lnTo>
                <a:lnTo>
                  <a:pt x="115824" y="2470150"/>
                </a:lnTo>
                <a:lnTo>
                  <a:pt x="92075" y="2409825"/>
                </a:lnTo>
                <a:lnTo>
                  <a:pt x="73025" y="2347849"/>
                </a:lnTo>
                <a:lnTo>
                  <a:pt x="55499" y="2286000"/>
                </a:lnTo>
                <a:lnTo>
                  <a:pt x="39624" y="2224024"/>
                </a:lnTo>
                <a:lnTo>
                  <a:pt x="28575" y="2159000"/>
                </a:lnTo>
                <a:lnTo>
                  <a:pt x="17399" y="2097024"/>
                </a:lnTo>
                <a:lnTo>
                  <a:pt x="7874" y="2033524"/>
                </a:lnTo>
                <a:lnTo>
                  <a:pt x="3175" y="1968500"/>
                </a:lnTo>
                <a:lnTo>
                  <a:pt x="0" y="1906524"/>
                </a:lnTo>
                <a:lnTo>
                  <a:pt x="0" y="1843024"/>
                </a:lnTo>
                <a:lnTo>
                  <a:pt x="3175" y="1778000"/>
                </a:lnTo>
                <a:lnTo>
                  <a:pt x="6350" y="1712849"/>
                </a:lnTo>
                <a:lnTo>
                  <a:pt x="14224" y="1649349"/>
                </a:lnTo>
                <a:lnTo>
                  <a:pt x="22225" y="1584325"/>
                </a:lnTo>
                <a:lnTo>
                  <a:pt x="33274" y="1519174"/>
                </a:lnTo>
                <a:lnTo>
                  <a:pt x="50800" y="1455674"/>
                </a:lnTo>
                <a:lnTo>
                  <a:pt x="66675" y="1393825"/>
                </a:lnTo>
                <a:lnTo>
                  <a:pt x="84074" y="1328674"/>
                </a:lnTo>
                <a:lnTo>
                  <a:pt x="106299" y="1265174"/>
                </a:lnTo>
                <a:lnTo>
                  <a:pt x="131699" y="1203325"/>
                </a:lnTo>
                <a:lnTo>
                  <a:pt x="157099" y="1141349"/>
                </a:lnTo>
                <a:lnTo>
                  <a:pt x="187325" y="1079500"/>
                </a:lnTo>
                <a:lnTo>
                  <a:pt x="219075" y="1017524"/>
                </a:lnTo>
                <a:lnTo>
                  <a:pt x="252349" y="955675"/>
                </a:lnTo>
                <a:lnTo>
                  <a:pt x="288925" y="893699"/>
                </a:lnTo>
                <a:lnTo>
                  <a:pt x="328549" y="835025"/>
                </a:lnTo>
                <a:lnTo>
                  <a:pt x="369824" y="776224"/>
                </a:lnTo>
                <a:lnTo>
                  <a:pt x="412750" y="717550"/>
                </a:lnTo>
                <a:lnTo>
                  <a:pt x="460375" y="658749"/>
                </a:lnTo>
                <a:lnTo>
                  <a:pt x="508000" y="601599"/>
                </a:lnTo>
                <a:lnTo>
                  <a:pt x="558800" y="546100"/>
                </a:lnTo>
                <a:lnTo>
                  <a:pt x="611124" y="490474"/>
                </a:lnTo>
                <a:lnTo>
                  <a:pt x="666750" y="436499"/>
                </a:lnTo>
                <a:lnTo>
                  <a:pt x="727075" y="384175"/>
                </a:lnTo>
                <a:lnTo>
                  <a:pt x="787400" y="330200"/>
                </a:lnTo>
                <a:lnTo>
                  <a:pt x="849249" y="279400"/>
                </a:lnTo>
                <a:lnTo>
                  <a:pt x="917575" y="228600"/>
                </a:lnTo>
                <a:lnTo>
                  <a:pt x="984250" y="180975"/>
                </a:lnTo>
                <a:lnTo>
                  <a:pt x="1054100" y="133350"/>
                </a:lnTo>
                <a:lnTo>
                  <a:pt x="1127125" y="85725"/>
                </a:lnTo>
                <a:lnTo>
                  <a:pt x="1203325" y="41275"/>
                </a:lnTo>
                <a:lnTo>
                  <a:pt x="1281049" y="0"/>
                </a:lnTo>
                <a:lnTo>
                  <a:pt x="3003423" y="0"/>
                </a:lnTo>
                <a:lnTo>
                  <a:pt x="3078099" y="41275"/>
                </a:lnTo>
                <a:lnTo>
                  <a:pt x="3154299" y="85725"/>
                </a:lnTo>
                <a:lnTo>
                  <a:pt x="3227324" y="133350"/>
                </a:lnTo>
                <a:lnTo>
                  <a:pt x="3297174" y="180975"/>
                </a:lnTo>
                <a:lnTo>
                  <a:pt x="3367024" y="228600"/>
                </a:lnTo>
                <a:lnTo>
                  <a:pt x="3432048" y="279400"/>
                </a:lnTo>
                <a:lnTo>
                  <a:pt x="3495548" y="330200"/>
                </a:lnTo>
                <a:lnTo>
                  <a:pt x="3554349" y="384175"/>
                </a:lnTo>
                <a:lnTo>
                  <a:pt x="3614674" y="436499"/>
                </a:lnTo>
                <a:lnTo>
                  <a:pt x="3670173" y="490474"/>
                </a:lnTo>
                <a:lnTo>
                  <a:pt x="3722624" y="546100"/>
                </a:lnTo>
                <a:lnTo>
                  <a:pt x="3773424" y="601599"/>
                </a:lnTo>
                <a:lnTo>
                  <a:pt x="3824224" y="658749"/>
                </a:lnTo>
                <a:lnTo>
                  <a:pt x="3868674" y="717550"/>
                </a:lnTo>
                <a:lnTo>
                  <a:pt x="3914648" y="776224"/>
                </a:lnTo>
                <a:lnTo>
                  <a:pt x="3955923" y="835025"/>
                </a:lnTo>
                <a:lnTo>
                  <a:pt x="3992499" y="893699"/>
                </a:lnTo>
                <a:lnTo>
                  <a:pt x="4028948" y="955675"/>
                </a:lnTo>
                <a:lnTo>
                  <a:pt x="4065524" y="1017524"/>
                </a:lnTo>
                <a:lnTo>
                  <a:pt x="4095623" y="1079500"/>
                </a:lnTo>
                <a:lnTo>
                  <a:pt x="4124198" y="1141349"/>
                </a:lnTo>
                <a:lnTo>
                  <a:pt x="4152773" y="1203325"/>
                </a:lnTo>
                <a:lnTo>
                  <a:pt x="4174998" y="1265174"/>
                </a:lnTo>
                <a:lnTo>
                  <a:pt x="4197223" y="1328674"/>
                </a:lnTo>
                <a:lnTo>
                  <a:pt x="4216273" y="1393825"/>
                </a:lnTo>
                <a:lnTo>
                  <a:pt x="4233799" y="1455674"/>
                </a:lnTo>
                <a:lnTo>
                  <a:pt x="4248023" y="1519174"/>
                </a:lnTo>
                <a:lnTo>
                  <a:pt x="4259199" y="1584325"/>
                </a:lnTo>
                <a:lnTo>
                  <a:pt x="4270248" y="1649349"/>
                </a:lnTo>
                <a:lnTo>
                  <a:pt x="4275074" y="1712849"/>
                </a:lnTo>
                <a:lnTo>
                  <a:pt x="4281424" y="1778000"/>
                </a:lnTo>
                <a:lnTo>
                  <a:pt x="4281424" y="1843024"/>
                </a:lnTo>
                <a:lnTo>
                  <a:pt x="4281424" y="1906524"/>
                </a:lnTo>
                <a:lnTo>
                  <a:pt x="4278249" y="1968500"/>
                </a:lnTo>
                <a:lnTo>
                  <a:pt x="4273423" y="2033524"/>
                </a:lnTo>
                <a:lnTo>
                  <a:pt x="4263898" y="2097024"/>
                </a:lnTo>
                <a:lnTo>
                  <a:pt x="4256024" y="2159000"/>
                </a:lnTo>
                <a:lnTo>
                  <a:pt x="4241673" y="2224024"/>
                </a:lnTo>
                <a:lnTo>
                  <a:pt x="4227449" y="2286000"/>
                </a:lnTo>
                <a:lnTo>
                  <a:pt x="4208399" y="2347849"/>
                </a:lnTo>
                <a:lnTo>
                  <a:pt x="4189349" y="2409825"/>
                </a:lnTo>
                <a:lnTo>
                  <a:pt x="4165473" y="2470150"/>
                </a:lnTo>
                <a:lnTo>
                  <a:pt x="4141724" y="2531999"/>
                </a:lnTo>
                <a:lnTo>
                  <a:pt x="4113149" y="2590800"/>
                </a:lnTo>
                <a:lnTo>
                  <a:pt x="4082923" y="2651125"/>
                </a:lnTo>
                <a:lnTo>
                  <a:pt x="4047998" y="2709799"/>
                </a:lnTo>
                <a:lnTo>
                  <a:pt x="4014724" y="2765425"/>
                </a:lnTo>
                <a:lnTo>
                  <a:pt x="3974973" y="2824099"/>
                </a:lnTo>
                <a:lnTo>
                  <a:pt x="3936873" y="2879725"/>
                </a:lnTo>
                <a:lnTo>
                  <a:pt x="3894074" y="2933700"/>
                </a:lnTo>
                <a:lnTo>
                  <a:pt x="3849624" y="2989199"/>
                </a:lnTo>
                <a:lnTo>
                  <a:pt x="3801999" y="3043174"/>
                </a:lnTo>
                <a:lnTo>
                  <a:pt x="3751199" y="3093974"/>
                </a:lnTo>
                <a:lnTo>
                  <a:pt x="3698748" y="3144774"/>
                </a:lnTo>
                <a:lnTo>
                  <a:pt x="3641598" y="3194050"/>
                </a:lnTo>
                <a:lnTo>
                  <a:pt x="3582924" y="3241675"/>
                </a:lnTo>
                <a:lnTo>
                  <a:pt x="3524123" y="3289300"/>
                </a:lnTo>
                <a:lnTo>
                  <a:pt x="3459099" y="3336925"/>
                </a:lnTo>
                <a:lnTo>
                  <a:pt x="3395599" y="3382899"/>
                </a:lnTo>
                <a:lnTo>
                  <a:pt x="3327273" y="3424174"/>
                </a:lnTo>
                <a:lnTo>
                  <a:pt x="3257423" y="3467100"/>
                </a:lnTo>
                <a:lnTo>
                  <a:pt x="3184398" y="3508375"/>
                </a:lnTo>
                <a:lnTo>
                  <a:pt x="3109849" y="3547999"/>
                </a:lnTo>
                <a:lnTo>
                  <a:pt x="3030474" y="3584575"/>
                </a:lnTo>
                <a:lnTo>
                  <a:pt x="1250950" y="3584575"/>
                </a:lnTo>
              </a:path>
            </a:pathLst>
          </a:custGeom>
          <a:ln w="3175">
            <a:solidFill>
              <a:srgbClr val="999999"/>
            </a:solidFill>
          </a:ln>
        </p:spPr>
        <p:txBody>
          <a:bodyPr wrap="square" lIns="0" tIns="0" rIns="0" bIns="0" rtlCol="0">
            <a:noAutofit/>
          </a:bodyPr>
          <a:lstStyle/>
          <a:p>
            <a:endParaRPr dirty="0"/>
          </a:p>
        </p:txBody>
      </p:sp>
      <p:sp>
        <p:nvSpPr>
          <p:cNvPr id="12" name="object 12"/>
          <p:cNvSpPr/>
          <p:nvPr/>
        </p:nvSpPr>
        <p:spPr>
          <a:xfrm>
            <a:off x="3112914" y="1743080"/>
            <a:ext cx="2719268" cy="3584575"/>
          </a:xfrm>
          <a:custGeom>
            <a:avLst/>
            <a:gdLst/>
            <a:ahLst/>
            <a:cxnLst/>
            <a:rect l="l" t="t" r="r" b="b"/>
            <a:pathLst>
              <a:path w="3059176" h="3584575">
                <a:moveTo>
                  <a:pt x="893826" y="3584575"/>
                </a:moveTo>
                <a:lnTo>
                  <a:pt x="838200" y="3547999"/>
                </a:lnTo>
                <a:lnTo>
                  <a:pt x="785876" y="3508375"/>
                </a:lnTo>
                <a:lnTo>
                  <a:pt x="731901" y="3467100"/>
                </a:lnTo>
                <a:lnTo>
                  <a:pt x="681101" y="3424174"/>
                </a:lnTo>
                <a:lnTo>
                  <a:pt x="633476" y="3382899"/>
                </a:lnTo>
                <a:lnTo>
                  <a:pt x="585851" y="3336925"/>
                </a:lnTo>
                <a:lnTo>
                  <a:pt x="541401" y="3289300"/>
                </a:lnTo>
                <a:lnTo>
                  <a:pt x="498475" y="3241675"/>
                </a:lnTo>
                <a:lnTo>
                  <a:pt x="457200" y="3194050"/>
                </a:lnTo>
                <a:lnTo>
                  <a:pt x="417575" y="3144774"/>
                </a:lnTo>
                <a:lnTo>
                  <a:pt x="379475" y="3093974"/>
                </a:lnTo>
                <a:lnTo>
                  <a:pt x="344550" y="3043174"/>
                </a:lnTo>
                <a:lnTo>
                  <a:pt x="307975" y="2989199"/>
                </a:lnTo>
                <a:lnTo>
                  <a:pt x="277875" y="2933700"/>
                </a:lnTo>
                <a:lnTo>
                  <a:pt x="247650" y="2879725"/>
                </a:lnTo>
                <a:lnTo>
                  <a:pt x="219075" y="2824099"/>
                </a:lnTo>
                <a:lnTo>
                  <a:pt x="190500" y="2765425"/>
                </a:lnTo>
                <a:lnTo>
                  <a:pt x="165100" y="2709799"/>
                </a:lnTo>
                <a:lnTo>
                  <a:pt x="142875" y="2651125"/>
                </a:lnTo>
                <a:lnTo>
                  <a:pt x="120650" y="2590800"/>
                </a:lnTo>
                <a:lnTo>
                  <a:pt x="101600" y="2531999"/>
                </a:lnTo>
                <a:lnTo>
                  <a:pt x="81025" y="2470150"/>
                </a:lnTo>
                <a:lnTo>
                  <a:pt x="66675" y="2409825"/>
                </a:lnTo>
                <a:lnTo>
                  <a:pt x="50800" y="2347849"/>
                </a:lnTo>
                <a:lnTo>
                  <a:pt x="39750" y="2286000"/>
                </a:lnTo>
                <a:lnTo>
                  <a:pt x="28575" y="2224024"/>
                </a:lnTo>
                <a:lnTo>
                  <a:pt x="19050" y="2159000"/>
                </a:lnTo>
                <a:lnTo>
                  <a:pt x="11175" y="2097024"/>
                </a:lnTo>
                <a:lnTo>
                  <a:pt x="6350" y="2033524"/>
                </a:lnTo>
                <a:lnTo>
                  <a:pt x="3175" y="1968500"/>
                </a:lnTo>
                <a:lnTo>
                  <a:pt x="0" y="1906524"/>
                </a:lnTo>
                <a:lnTo>
                  <a:pt x="0" y="1843024"/>
                </a:lnTo>
                <a:lnTo>
                  <a:pt x="0" y="1778000"/>
                </a:lnTo>
                <a:lnTo>
                  <a:pt x="6350" y="1712849"/>
                </a:lnTo>
                <a:lnTo>
                  <a:pt x="8000" y="1649349"/>
                </a:lnTo>
                <a:lnTo>
                  <a:pt x="17525" y="1584325"/>
                </a:lnTo>
                <a:lnTo>
                  <a:pt x="25400" y="1519174"/>
                </a:lnTo>
                <a:lnTo>
                  <a:pt x="33400" y="1455674"/>
                </a:lnTo>
                <a:lnTo>
                  <a:pt x="47625" y="1393825"/>
                </a:lnTo>
                <a:lnTo>
                  <a:pt x="61975" y="1328674"/>
                </a:lnTo>
                <a:lnTo>
                  <a:pt x="76200" y="1265174"/>
                </a:lnTo>
                <a:lnTo>
                  <a:pt x="92075" y="1203325"/>
                </a:lnTo>
                <a:lnTo>
                  <a:pt x="112775" y="1141349"/>
                </a:lnTo>
                <a:lnTo>
                  <a:pt x="135000" y="1079500"/>
                </a:lnTo>
                <a:lnTo>
                  <a:pt x="157225" y="1017524"/>
                </a:lnTo>
                <a:lnTo>
                  <a:pt x="179450" y="955675"/>
                </a:lnTo>
                <a:lnTo>
                  <a:pt x="208025" y="893699"/>
                </a:lnTo>
                <a:lnTo>
                  <a:pt x="233425" y="835025"/>
                </a:lnTo>
                <a:lnTo>
                  <a:pt x="263525" y="776224"/>
                </a:lnTo>
                <a:lnTo>
                  <a:pt x="295275" y="717550"/>
                </a:lnTo>
                <a:lnTo>
                  <a:pt x="328675" y="658749"/>
                </a:lnTo>
                <a:lnTo>
                  <a:pt x="361950" y="601599"/>
                </a:lnTo>
                <a:lnTo>
                  <a:pt x="398525" y="546100"/>
                </a:lnTo>
                <a:lnTo>
                  <a:pt x="438150" y="490474"/>
                </a:lnTo>
                <a:lnTo>
                  <a:pt x="476250" y="436499"/>
                </a:lnTo>
                <a:lnTo>
                  <a:pt x="519175" y="384175"/>
                </a:lnTo>
                <a:lnTo>
                  <a:pt x="563626" y="330200"/>
                </a:lnTo>
                <a:lnTo>
                  <a:pt x="608076" y="279400"/>
                </a:lnTo>
                <a:lnTo>
                  <a:pt x="655701" y="228600"/>
                </a:lnTo>
                <a:lnTo>
                  <a:pt x="703326" y="180975"/>
                </a:lnTo>
                <a:lnTo>
                  <a:pt x="754126" y="133350"/>
                </a:lnTo>
                <a:lnTo>
                  <a:pt x="808101" y="85725"/>
                </a:lnTo>
                <a:lnTo>
                  <a:pt x="860425" y="41275"/>
                </a:lnTo>
                <a:lnTo>
                  <a:pt x="917575" y="0"/>
                </a:lnTo>
                <a:lnTo>
                  <a:pt x="2144776" y="0"/>
                </a:lnTo>
                <a:lnTo>
                  <a:pt x="2200275" y="41275"/>
                </a:lnTo>
                <a:lnTo>
                  <a:pt x="2254250" y="85725"/>
                </a:lnTo>
                <a:lnTo>
                  <a:pt x="2305050" y="133350"/>
                </a:lnTo>
                <a:lnTo>
                  <a:pt x="2355850" y="180975"/>
                </a:lnTo>
                <a:lnTo>
                  <a:pt x="2405126" y="228600"/>
                </a:lnTo>
                <a:lnTo>
                  <a:pt x="2451100" y="279400"/>
                </a:lnTo>
                <a:lnTo>
                  <a:pt x="2498725" y="330200"/>
                </a:lnTo>
                <a:lnTo>
                  <a:pt x="2540000" y="384175"/>
                </a:lnTo>
                <a:lnTo>
                  <a:pt x="2582926" y="436499"/>
                </a:lnTo>
                <a:lnTo>
                  <a:pt x="2621026" y="490474"/>
                </a:lnTo>
                <a:lnTo>
                  <a:pt x="2660650" y="546100"/>
                </a:lnTo>
                <a:lnTo>
                  <a:pt x="2697226" y="601599"/>
                </a:lnTo>
                <a:lnTo>
                  <a:pt x="2730500" y="658749"/>
                </a:lnTo>
                <a:lnTo>
                  <a:pt x="2763901" y="717550"/>
                </a:lnTo>
                <a:lnTo>
                  <a:pt x="2795651" y="776224"/>
                </a:lnTo>
                <a:lnTo>
                  <a:pt x="2825750" y="835025"/>
                </a:lnTo>
                <a:lnTo>
                  <a:pt x="2854325" y="893699"/>
                </a:lnTo>
                <a:lnTo>
                  <a:pt x="2879725" y="955675"/>
                </a:lnTo>
                <a:lnTo>
                  <a:pt x="2905125" y="1017524"/>
                </a:lnTo>
                <a:lnTo>
                  <a:pt x="2927350" y="1079500"/>
                </a:lnTo>
                <a:lnTo>
                  <a:pt x="2946400" y="1141349"/>
                </a:lnTo>
                <a:lnTo>
                  <a:pt x="2967101" y="1203325"/>
                </a:lnTo>
                <a:lnTo>
                  <a:pt x="2982976" y="1265174"/>
                </a:lnTo>
                <a:lnTo>
                  <a:pt x="3000375" y="1328674"/>
                </a:lnTo>
                <a:lnTo>
                  <a:pt x="3011551" y="1393825"/>
                </a:lnTo>
                <a:lnTo>
                  <a:pt x="3025775" y="1455674"/>
                </a:lnTo>
                <a:lnTo>
                  <a:pt x="3033776" y="1519174"/>
                </a:lnTo>
                <a:lnTo>
                  <a:pt x="3041650" y="1584325"/>
                </a:lnTo>
                <a:lnTo>
                  <a:pt x="3051175" y="1649349"/>
                </a:lnTo>
                <a:lnTo>
                  <a:pt x="3056001" y="1712849"/>
                </a:lnTo>
                <a:lnTo>
                  <a:pt x="3059176" y="1778000"/>
                </a:lnTo>
                <a:lnTo>
                  <a:pt x="3059176" y="1843024"/>
                </a:lnTo>
                <a:lnTo>
                  <a:pt x="3059176" y="1906524"/>
                </a:lnTo>
                <a:lnTo>
                  <a:pt x="3056001" y="1968500"/>
                </a:lnTo>
                <a:lnTo>
                  <a:pt x="3052826" y="2033524"/>
                </a:lnTo>
                <a:lnTo>
                  <a:pt x="3048000" y="2097024"/>
                </a:lnTo>
                <a:lnTo>
                  <a:pt x="3040126" y="2159000"/>
                </a:lnTo>
                <a:lnTo>
                  <a:pt x="3030601" y="2224024"/>
                </a:lnTo>
                <a:lnTo>
                  <a:pt x="3019425" y="2286000"/>
                </a:lnTo>
                <a:lnTo>
                  <a:pt x="3008376" y="2347849"/>
                </a:lnTo>
                <a:lnTo>
                  <a:pt x="2992501" y="2409825"/>
                </a:lnTo>
                <a:lnTo>
                  <a:pt x="2978150" y="2470150"/>
                </a:lnTo>
                <a:lnTo>
                  <a:pt x="2957576" y="2531999"/>
                </a:lnTo>
                <a:lnTo>
                  <a:pt x="2938526" y="2590800"/>
                </a:lnTo>
                <a:lnTo>
                  <a:pt x="2916301" y="2651125"/>
                </a:lnTo>
                <a:lnTo>
                  <a:pt x="2894076" y="2709799"/>
                </a:lnTo>
                <a:lnTo>
                  <a:pt x="2868676" y="2765425"/>
                </a:lnTo>
                <a:lnTo>
                  <a:pt x="2843276" y="2824099"/>
                </a:lnTo>
                <a:lnTo>
                  <a:pt x="2811526" y="2879725"/>
                </a:lnTo>
                <a:lnTo>
                  <a:pt x="2781300" y="2933700"/>
                </a:lnTo>
                <a:lnTo>
                  <a:pt x="2751201" y="2989199"/>
                </a:lnTo>
                <a:lnTo>
                  <a:pt x="2716276" y="3043174"/>
                </a:lnTo>
                <a:lnTo>
                  <a:pt x="2679700" y="3093974"/>
                </a:lnTo>
                <a:lnTo>
                  <a:pt x="2641600" y="3144774"/>
                </a:lnTo>
                <a:lnTo>
                  <a:pt x="2601976" y="3194050"/>
                </a:lnTo>
                <a:lnTo>
                  <a:pt x="2562225" y="3241675"/>
                </a:lnTo>
                <a:lnTo>
                  <a:pt x="2517775" y="3289300"/>
                </a:lnTo>
                <a:lnTo>
                  <a:pt x="2473325" y="3336925"/>
                </a:lnTo>
                <a:lnTo>
                  <a:pt x="2428875" y="3382899"/>
                </a:lnTo>
                <a:lnTo>
                  <a:pt x="2378075" y="3424174"/>
                </a:lnTo>
                <a:lnTo>
                  <a:pt x="2327275" y="3467100"/>
                </a:lnTo>
                <a:lnTo>
                  <a:pt x="2276475" y="3508375"/>
                </a:lnTo>
                <a:lnTo>
                  <a:pt x="2220976" y="3547999"/>
                </a:lnTo>
                <a:lnTo>
                  <a:pt x="2167001" y="3584575"/>
                </a:lnTo>
                <a:lnTo>
                  <a:pt x="893826" y="3584575"/>
                </a:lnTo>
              </a:path>
            </a:pathLst>
          </a:custGeom>
          <a:ln w="3175">
            <a:solidFill>
              <a:srgbClr val="999999"/>
            </a:solidFill>
          </a:ln>
        </p:spPr>
        <p:txBody>
          <a:bodyPr wrap="square" lIns="0" tIns="0" rIns="0" bIns="0" rtlCol="0">
            <a:noAutofit/>
          </a:bodyPr>
          <a:lstStyle/>
          <a:p>
            <a:endParaRPr dirty="0"/>
          </a:p>
        </p:txBody>
      </p:sp>
      <p:sp>
        <p:nvSpPr>
          <p:cNvPr id="13" name="object 13"/>
          <p:cNvSpPr/>
          <p:nvPr/>
        </p:nvSpPr>
        <p:spPr>
          <a:xfrm>
            <a:off x="3743734" y="1743080"/>
            <a:ext cx="1460444" cy="3584575"/>
          </a:xfrm>
          <a:custGeom>
            <a:avLst/>
            <a:gdLst/>
            <a:ahLst/>
            <a:cxnLst/>
            <a:rect l="l" t="t" r="r" b="b"/>
            <a:pathLst>
              <a:path w="1642999" h="3584575">
                <a:moveTo>
                  <a:pt x="479425" y="3584575"/>
                </a:moveTo>
                <a:lnTo>
                  <a:pt x="450850" y="3547999"/>
                </a:lnTo>
                <a:lnTo>
                  <a:pt x="420624" y="3508375"/>
                </a:lnTo>
                <a:lnTo>
                  <a:pt x="392049" y="3467100"/>
                </a:lnTo>
                <a:lnTo>
                  <a:pt x="366649" y="3424174"/>
                </a:lnTo>
                <a:lnTo>
                  <a:pt x="339725" y="3382899"/>
                </a:lnTo>
                <a:lnTo>
                  <a:pt x="314325" y="3336925"/>
                </a:lnTo>
                <a:lnTo>
                  <a:pt x="292100" y="3289300"/>
                </a:lnTo>
                <a:lnTo>
                  <a:pt x="266700" y="3241675"/>
                </a:lnTo>
                <a:lnTo>
                  <a:pt x="223774" y="3144774"/>
                </a:lnTo>
                <a:lnTo>
                  <a:pt x="184150" y="3043174"/>
                </a:lnTo>
                <a:lnTo>
                  <a:pt x="149225" y="2933700"/>
                </a:lnTo>
                <a:lnTo>
                  <a:pt x="117475" y="2824099"/>
                </a:lnTo>
                <a:lnTo>
                  <a:pt x="88900" y="2709799"/>
                </a:lnTo>
                <a:lnTo>
                  <a:pt x="65024" y="2590800"/>
                </a:lnTo>
                <a:lnTo>
                  <a:pt x="44450" y="2470150"/>
                </a:lnTo>
                <a:lnTo>
                  <a:pt x="28575" y="2347849"/>
                </a:lnTo>
                <a:lnTo>
                  <a:pt x="14224" y="2224024"/>
                </a:lnTo>
                <a:lnTo>
                  <a:pt x="4699" y="2097024"/>
                </a:lnTo>
                <a:lnTo>
                  <a:pt x="0" y="1968500"/>
                </a:lnTo>
                <a:lnTo>
                  <a:pt x="0" y="1843024"/>
                </a:lnTo>
                <a:lnTo>
                  <a:pt x="3175" y="1712849"/>
                </a:lnTo>
                <a:lnTo>
                  <a:pt x="7874" y="1584325"/>
                </a:lnTo>
                <a:lnTo>
                  <a:pt x="19050" y="1455674"/>
                </a:lnTo>
                <a:lnTo>
                  <a:pt x="33274" y="1328674"/>
                </a:lnTo>
                <a:lnTo>
                  <a:pt x="50800" y="1203325"/>
                </a:lnTo>
                <a:lnTo>
                  <a:pt x="69850" y="1079500"/>
                </a:lnTo>
                <a:lnTo>
                  <a:pt x="95250" y="955675"/>
                </a:lnTo>
                <a:lnTo>
                  <a:pt x="125349" y="835025"/>
                </a:lnTo>
                <a:lnTo>
                  <a:pt x="157099" y="717550"/>
                </a:lnTo>
                <a:lnTo>
                  <a:pt x="193675" y="601599"/>
                </a:lnTo>
                <a:lnTo>
                  <a:pt x="234950" y="490474"/>
                </a:lnTo>
                <a:lnTo>
                  <a:pt x="277749" y="384175"/>
                </a:lnTo>
                <a:lnTo>
                  <a:pt x="325374" y="279400"/>
                </a:lnTo>
                <a:lnTo>
                  <a:pt x="377825" y="180975"/>
                </a:lnTo>
                <a:lnTo>
                  <a:pt x="403225" y="133350"/>
                </a:lnTo>
                <a:lnTo>
                  <a:pt x="431800" y="85725"/>
                </a:lnTo>
                <a:lnTo>
                  <a:pt x="461899" y="41275"/>
                </a:lnTo>
                <a:lnTo>
                  <a:pt x="490474" y="0"/>
                </a:lnTo>
                <a:lnTo>
                  <a:pt x="1152525" y="0"/>
                </a:lnTo>
                <a:lnTo>
                  <a:pt x="1182624" y="41275"/>
                </a:lnTo>
                <a:lnTo>
                  <a:pt x="1211199" y="85725"/>
                </a:lnTo>
                <a:lnTo>
                  <a:pt x="1239774" y="133350"/>
                </a:lnTo>
                <a:lnTo>
                  <a:pt x="1263650" y="180975"/>
                </a:lnTo>
                <a:lnTo>
                  <a:pt x="1317625" y="279400"/>
                </a:lnTo>
                <a:lnTo>
                  <a:pt x="1365250" y="384175"/>
                </a:lnTo>
                <a:lnTo>
                  <a:pt x="1406525" y="490474"/>
                </a:lnTo>
                <a:lnTo>
                  <a:pt x="1449324" y="601599"/>
                </a:lnTo>
                <a:lnTo>
                  <a:pt x="1485773" y="717550"/>
                </a:lnTo>
                <a:lnTo>
                  <a:pt x="1515999" y="835025"/>
                </a:lnTo>
                <a:lnTo>
                  <a:pt x="1547749" y="955675"/>
                </a:lnTo>
                <a:lnTo>
                  <a:pt x="1573149" y="1079500"/>
                </a:lnTo>
                <a:lnTo>
                  <a:pt x="1592199" y="1203325"/>
                </a:lnTo>
                <a:lnTo>
                  <a:pt x="1609598" y="1328674"/>
                </a:lnTo>
                <a:lnTo>
                  <a:pt x="1622298" y="1455674"/>
                </a:lnTo>
                <a:lnTo>
                  <a:pt x="1634998" y="1584325"/>
                </a:lnTo>
                <a:lnTo>
                  <a:pt x="1639824" y="1712849"/>
                </a:lnTo>
                <a:lnTo>
                  <a:pt x="1642999" y="1843024"/>
                </a:lnTo>
                <a:lnTo>
                  <a:pt x="1642999" y="1968500"/>
                </a:lnTo>
                <a:lnTo>
                  <a:pt x="1636649" y="2097024"/>
                </a:lnTo>
                <a:lnTo>
                  <a:pt x="1628648" y="2224024"/>
                </a:lnTo>
                <a:lnTo>
                  <a:pt x="1614424" y="2347849"/>
                </a:lnTo>
                <a:lnTo>
                  <a:pt x="1598549" y="2470150"/>
                </a:lnTo>
                <a:lnTo>
                  <a:pt x="1577848" y="2590800"/>
                </a:lnTo>
                <a:lnTo>
                  <a:pt x="1552448" y="2709799"/>
                </a:lnTo>
                <a:lnTo>
                  <a:pt x="1525524" y="2824099"/>
                </a:lnTo>
                <a:lnTo>
                  <a:pt x="1493774" y="2933700"/>
                </a:lnTo>
                <a:lnTo>
                  <a:pt x="1457198" y="3043174"/>
                </a:lnTo>
                <a:lnTo>
                  <a:pt x="1419225" y="3144774"/>
                </a:lnTo>
                <a:lnTo>
                  <a:pt x="1373124" y="3241675"/>
                </a:lnTo>
                <a:lnTo>
                  <a:pt x="1350899" y="3289300"/>
                </a:lnTo>
                <a:lnTo>
                  <a:pt x="1328674" y="3336925"/>
                </a:lnTo>
                <a:lnTo>
                  <a:pt x="1303274" y="3382899"/>
                </a:lnTo>
                <a:lnTo>
                  <a:pt x="1274699" y="3424174"/>
                </a:lnTo>
                <a:lnTo>
                  <a:pt x="1250950" y="3467100"/>
                </a:lnTo>
                <a:lnTo>
                  <a:pt x="1222375" y="3508375"/>
                </a:lnTo>
                <a:lnTo>
                  <a:pt x="1192149" y="3547999"/>
                </a:lnTo>
                <a:lnTo>
                  <a:pt x="1163574" y="3584575"/>
                </a:lnTo>
                <a:lnTo>
                  <a:pt x="479425" y="3584575"/>
                </a:lnTo>
              </a:path>
            </a:pathLst>
          </a:custGeom>
          <a:ln w="3175">
            <a:solidFill>
              <a:srgbClr val="999999"/>
            </a:solidFill>
          </a:ln>
        </p:spPr>
        <p:txBody>
          <a:bodyPr wrap="square" lIns="0" tIns="0" rIns="0" bIns="0" rtlCol="0">
            <a:noAutofit/>
          </a:bodyPr>
          <a:lstStyle/>
          <a:p>
            <a:endParaRPr dirty="0"/>
          </a:p>
        </p:txBody>
      </p:sp>
      <p:sp>
        <p:nvSpPr>
          <p:cNvPr id="14" name="object 14"/>
          <p:cNvSpPr/>
          <p:nvPr/>
        </p:nvSpPr>
        <p:spPr>
          <a:xfrm>
            <a:off x="4469071" y="1743075"/>
            <a:ext cx="4177" cy="3581400"/>
          </a:xfrm>
          <a:custGeom>
            <a:avLst/>
            <a:gdLst/>
            <a:ahLst/>
            <a:cxnLst/>
            <a:rect l="l" t="t" r="r" b="b"/>
            <a:pathLst>
              <a:path w="4699" h="3581400">
                <a:moveTo>
                  <a:pt x="4699" y="3581400"/>
                </a:moveTo>
                <a:lnTo>
                  <a:pt x="0" y="0"/>
                </a:lnTo>
              </a:path>
            </a:pathLst>
          </a:custGeom>
          <a:ln w="3175">
            <a:solidFill>
              <a:srgbClr val="999999"/>
            </a:solidFill>
          </a:ln>
        </p:spPr>
        <p:txBody>
          <a:bodyPr wrap="square" lIns="0" tIns="0" rIns="0" bIns="0" rtlCol="0">
            <a:noAutofit/>
          </a:bodyPr>
          <a:lstStyle/>
          <a:p>
            <a:endParaRPr dirty="0"/>
          </a:p>
        </p:txBody>
      </p:sp>
      <p:sp>
        <p:nvSpPr>
          <p:cNvPr id="15" name="object 15"/>
          <p:cNvSpPr/>
          <p:nvPr/>
        </p:nvSpPr>
        <p:spPr>
          <a:xfrm>
            <a:off x="2712167" y="1874902"/>
            <a:ext cx="3513667" cy="1524"/>
          </a:xfrm>
          <a:custGeom>
            <a:avLst/>
            <a:gdLst/>
            <a:ahLst/>
            <a:cxnLst/>
            <a:rect l="l" t="t" r="r" b="b"/>
            <a:pathLst>
              <a:path w="3952875" h="1524">
                <a:moveTo>
                  <a:pt x="0" y="0"/>
                </a:moveTo>
                <a:lnTo>
                  <a:pt x="3952875" y="1524"/>
                </a:lnTo>
              </a:path>
            </a:pathLst>
          </a:custGeom>
          <a:ln w="3175">
            <a:solidFill>
              <a:srgbClr val="999999"/>
            </a:solidFill>
          </a:ln>
        </p:spPr>
        <p:txBody>
          <a:bodyPr wrap="square" lIns="0" tIns="0" rIns="0" bIns="0" rtlCol="0">
            <a:noAutofit/>
          </a:bodyPr>
          <a:lstStyle/>
          <a:p>
            <a:endParaRPr dirty="0"/>
          </a:p>
        </p:txBody>
      </p:sp>
      <p:sp>
        <p:nvSpPr>
          <p:cNvPr id="16" name="object 16"/>
          <p:cNvSpPr/>
          <p:nvPr/>
        </p:nvSpPr>
        <p:spPr>
          <a:xfrm>
            <a:off x="2233864" y="2090804"/>
            <a:ext cx="4477399" cy="1524"/>
          </a:xfrm>
          <a:custGeom>
            <a:avLst/>
            <a:gdLst/>
            <a:ahLst/>
            <a:cxnLst/>
            <a:rect l="l" t="t" r="r" b="b"/>
            <a:pathLst>
              <a:path w="5037074" h="1524">
                <a:moveTo>
                  <a:pt x="0" y="0"/>
                </a:moveTo>
                <a:lnTo>
                  <a:pt x="5037074" y="1524"/>
                </a:lnTo>
              </a:path>
            </a:pathLst>
          </a:custGeom>
          <a:ln w="3175">
            <a:solidFill>
              <a:srgbClr val="999999"/>
            </a:solidFill>
          </a:ln>
        </p:spPr>
        <p:txBody>
          <a:bodyPr wrap="square" lIns="0" tIns="0" rIns="0" bIns="0" rtlCol="0">
            <a:noAutofit/>
          </a:bodyPr>
          <a:lstStyle/>
          <a:p>
            <a:endParaRPr dirty="0"/>
          </a:p>
        </p:txBody>
      </p:sp>
      <p:sp>
        <p:nvSpPr>
          <p:cNvPr id="17" name="object 17"/>
          <p:cNvSpPr/>
          <p:nvPr/>
        </p:nvSpPr>
        <p:spPr>
          <a:xfrm>
            <a:off x="1732845" y="2401968"/>
            <a:ext cx="5475111" cy="3175"/>
          </a:xfrm>
          <a:custGeom>
            <a:avLst/>
            <a:gdLst/>
            <a:ahLst/>
            <a:cxnLst/>
            <a:rect l="l" t="t" r="r" b="b"/>
            <a:pathLst>
              <a:path w="6159500" h="3175">
                <a:moveTo>
                  <a:pt x="0" y="3175"/>
                </a:moveTo>
                <a:lnTo>
                  <a:pt x="6159500" y="0"/>
                </a:lnTo>
              </a:path>
            </a:pathLst>
          </a:custGeom>
          <a:ln w="3175">
            <a:solidFill>
              <a:srgbClr val="999999"/>
            </a:solidFill>
          </a:ln>
        </p:spPr>
        <p:txBody>
          <a:bodyPr wrap="square" lIns="0" tIns="0" rIns="0" bIns="0" rtlCol="0">
            <a:noAutofit/>
          </a:bodyPr>
          <a:lstStyle/>
          <a:p>
            <a:endParaRPr dirty="0"/>
          </a:p>
        </p:txBody>
      </p:sp>
      <p:sp>
        <p:nvSpPr>
          <p:cNvPr id="18" name="object 18"/>
          <p:cNvSpPr/>
          <p:nvPr/>
        </p:nvSpPr>
        <p:spPr>
          <a:xfrm>
            <a:off x="1343380" y="2757554"/>
            <a:ext cx="6252690" cy="1524"/>
          </a:xfrm>
          <a:custGeom>
            <a:avLst/>
            <a:gdLst/>
            <a:ahLst/>
            <a:cxnLst/>
            <a:rect l="l" t="t" r="r" b="b"/>
            <a:pathLst>
              <a:path w="7034276" h="1524">
                <a:moveTo>
                  <a:pt x="0" y="0"/>
                </a:moveTo>
                <a:lnTo>
                  <a:pt x="7034276" y="1524"/>
                </a:lnTo>
              </a:path>
            </a:pathLst>
          </a:custGeom>
          <a:ln w="3175">
            <a:solidFill>
              <a:srgbClr val="999999"/>
            </a:solidFill>
          </a:ln>
        </p:spPr>
        <p:txBody>
          <a:bodyPr wrap="square" lIns="0" tIns="0" rIns="0" bIns="0" rtlCol="0">
            <a:noAutofit/>
          </a:bodyPr>
          <a:lstStyle/>
          <a:p>
            <a:endParaRPr dirty="0"/>
          </a:p>
        </p:txBody>
      </p:sp>
      <p:sp>
        <p:nvSpPr>
          <p:cNvPr id="19" name="object 19"/>
          <p:cNvSpPr/>
          <p:nvPr/>
        </p:nvSpPr>
        <p:spPr>
          <a:xfrm>
            <a:off x="1085155" y="3155950"/>
            <a:ext cx="6773389" cy="1524"/>
          </a:xfrm>
          <a:custGeom>
            <a:avLst/>
            <a:gdLst/>
            <a:ahLst/>
            <a:cxnLst/>
            <a:rect l="l" t="t" r="r" b="b"/>
            <a:pathLst>
              <a:path w="7620063" h="1524">
                <a:moveTo>
                  <a:pt x="0" y="0"/>
                </a:moveTo>
                <a:lnTo>
                  <a:pt x="7620063" y="1524"/>
                </a:lnTo>
              </a:path>
            </a:pathLst>
          </a:custGeom>
          <a:ln w="3175">
            <a:solidFill>
              <a:srgbClr val="999999"/>
            </a:solidFill>
          </a:ln>
        </p:spPr>
        <p:txBody>
          <a:bodyPr wrap="square" lIns="0" tIns="0" rIns="0" bIns="0" rtlCol="0">
            <a:noAutofit/>
          </a:bodyPr>
          <a:lstStyle/>
          <a:p>
            <a:endParaRPr dirty="0"/>
          </a:p>
        </p:txBody>
      </p:sp>
      <p:sp>
        <p:nvSpPr>
          <p:cNvPr id="20" name="object 20"/>
          <p:cNvSpPr/>
          <p:nvPr/>
        </p:nvSpPr>
        <p:spPr>
          <a:xfrm>
            <a:off x="987787" y="3598927"/>
            <a:ext cx="6968067" cy="1524"/>
          </a:xfrm>
          <a:custGeom>
            <a:avLst/>
            <a:gdLst/>
            <a:ahLst/>
            <a:cxnLst/>
            <a:rect l="l" t="t" r="r" b="b"/>
            <a:pathLst>
              <a:path w="7839075" h="1524">
                <a:moveTo>
                  <a:pt x="0" y="0"/>
                </a:moveTo>
                <a:lnTo>
                  <a:pt x="7839075" y="1524"/>
                </a:lnTo>
              </a:path>
            </a:pathLst>
          </a:custGeom>
          <a:ln w="3175">
            <a:solidFill>
              <a:srgbClr val="999999"/>
            </a:solidFill>
          </a:ln>
        </p:spPr>
        <p:txBody>
          <a:bodyPr wrap="square" lIns="0" tIns="0" rIns="0" bIns="0" rtlCol="0">
            <a:noAutofit/>
          </a:bodyPr>
          <a:lstStyle/>
          <a:p>
            <a:endParaRPr dirty="0"/>
          </a:p>
        </p:txBody>
      </p:sp>
      <p:sp>
        <p:nvSpPr>
          <p:cNvPr id="21" name="object 21"/>
          <p:cNvSpPr/>
          <p:nvPr/>
        </p:nvSpPr>
        <p:spPr>
          <a:xfrm>
            <a:off x="1092200" y="4059301"/>
            <a:ext cx="6760690" cy="1524"/>
          </a:xfrm>
          <a:custGeom>
            <a:avLst/>
            <a:gdLst/>
            <a:ahLst/>
            <a:cxnLst/>
            <a:rect l="l" t="t" r="r" b="b"/>
            <a:pathLst>
              <a:path w="7605776" h="1524">
                <a:moveTo>
                  <a:pt x="0" y="0"/>
                </a:moveTo>
                <a:lnTo>
                  <a:pt x="7605776" y="1524"/>
                </a:lnTo>
              </a:path>
            </a:pathLst>
          </a:custGeom>
          <a:ln w="3175">
            <a:solidFill>
              <a:srgbClr val="999999"/>
            </a:solidFill>
          </a:ln>
        </p:spPr>
        <p:txBody>
          <a:bodyPr wrap="square" lIns="0" tIns="0" rIns="0" bIns="0" rtlCol="0">
            <a:noAutofit/>
          </a:bodyPr>
          <a:lstStyle/>
          <a:p>
            <a:endParaRPr dirty="0"/>
          </a:p>
        </p:txBody>
      </p:sp>
      <p:sp>
        <p:nvSpPr>
          <p:cNvPr id="22" name="object 22"/>
          <p:cNvSpPr/>
          <p:nvPr/>
        </p:nvSpPr>
        <p:spPr>
          <a:xfrm>
            <a:off x="1365958" y="4454525"/>
            <a:ext cx="6207534" cy="1650"/>
          </a:xfrm>
          <a:custGeom>
            <a:avLst/>
            <a:gdLst/>
            <a:ahLst/>
            <a:cxnLst/>
            <a:rect l="l" t="t" r="r" b="b"/>
            <a:pathLst>
              <a:path w="6983476" h="1650">
                <a:moveTo>
                  <a:pt x="0" y="0"/>
                </a:moveTo>
                <a:lnTo>
                  <a:pt x="6983476" y="1650"/>
                </a:lnTo>
              </a:path>
            </a:pathLst>
          </a:custGeom>
          <a:ln w="3175">
            <a:solidFill>
              <a:srgbClr val="999999"/>
            </a:solidFill>
          </a:ln>
        </p:spPr>
        <p:txBody>
          <a:bodyPr wrap="square" lIns="0" tIns="0" rIns="0" bIns="0" rtlCol="0">
            <a:noAutofit/>
          </a:bodyPr>
          <a:lstStyle/>
          <a:p>
            <a:endParaRPr dirty="0"/>
          </a:p>
        </p:txBody>
      </p:sp>
      <p:sp>
        <p:nvSpPr>
          <p:cNvPr id="23" name="object 23"/>
          <p:cNvSpPr/>
          <p:nvPr/>
        </p:nvSpPr>
        <p:spPr>
          <a:xfrm>
            <a:off x="1804875" y="4808614"/>
            <a:ext cx="5322711" cy="3175"/>
          </a:xfrm>
          <a:custGeom>
            <a:avLst/>
            <a:gdLst/>
            <a:ahLst/>
            <a:cxnLst/>
            <a:rect l="l" t="t" r="r" b="b"/>
            <a:pathLst>
              <a:path w="5988050" h="3175">
                <a:moveTo>
                  <a:pt x="0" y="0"/>
                </a:moveTo>
                <a:lnTo>
                  <a:pt x="5988050" y="3175"/>
                </a:lnTo>
              </a:path>
            </a:pathLst>
          </a:custGeom>
          <a:ln w="3175">
            <a:solidFill>
              <a:srgbClr val="999999"/>
            </a:solidFill>
          </a:ln>
        </p:spPr>
        <p:txBody>
          <a:bodyPr wrap="square" lIns="0" tIns="0" rIns="0" bIns="0" rtlCol="0">
            <a:noAutofit/>
          </a:bodyPr>
          <a:lstStyle/>
          <a:p>
            <a:endParaRPr dirty="0"/>
          </a:p>
        </p:txBody>
      </p:sp>
      <p:sp>
        <p:nvSpPr>
          <p:cNvPr id="24" name="object 24"/>
          <p:cNvSpPr/>
          <p:nvPr/>
        </p:nvSpPr>
        <p:spPr>
          <a:xfrm>
            <a:off x="2417297" y="5116448"/>
            <a:ext cx="4097867" cy="1650"/>
          </a:xfrm>
          <a:custGeom>
            <a:avLst/>
            <a:gdLst/>
            <a:ahLst/>
            <a:cxnLst/>
            <a:rect l="l" t="t" r="r" b="b"/>
            <a:pathLst>
              <a:path w="4610100" h="1650">
                <a:moveTo>
                  <a:pt x="0" y="0"/>
                </a:moveTo>
                <a:lnTo>
                  <a:pt x="4610100" y="1650"/>
                </a:lnTo>
              </a:path>
            </a:pathLst>
          </a:custGeom>
          <a:ln w="3175">
            <a:solidFill>
              <a:srgbClr val="999999"/>
            </a:solidFill>
          </a:ln>
        </p:spPr>
        <p:txBody>
          <a:bodyPr wrap="square" lIns="0" tIns="0" rIns="0" bIns="0" rtlCol="0">
            <a:noAutofit/>
          </a:bodyPr>
          <a:lstStyle/>
          <a:p>
            <a:endParaRPr dirty="0"/>
          </a:p>
        </p:txBody>
      </p:sp>
      <p:sp>
        <p:nvSpPr>
          <p:cNvPr id="25" name="object 25"/>
          <p:cNvSpPr txBox="1"/>
          <p:nvPr/>
        </p:nvSpPr>
        <p:spPr>
          <a:xfrm>
            <a:off x="3696437" y="2816365"/>
            <a:ext cx="1726071" cy="509891"/>
          </a:xfrm>
          <a:prstGeom prst="rect">
            <a:avLst/>
          </a:prstGeom>
        </p:spPr>
        <p:txBody>
          <a:bodyPr vert="horz" wrap="square" lIns="0" tIns="0" rIns="0" bIns="0" rtlCol="0">
            <a:noAutofit/>
          </a:bodyPr>
          <a:lstStyle/>
          <a:p>
            <a:pPr algn="ctr">
              <a:lnSpc>
                <a:spcPct val="80000"/>
              </a:lnSpc>
            </a:pPr>
            <a:r>
              <a:rPr lang="et-EE" sz="1200" b="1" dirty="0">
                <a:latin typeface="Arial" panose="020B0604020202020204" pitchFamily="34" charset="0"/>
              </a:rPr>
              <a:t>Kesk-Ida ja Põhja-Aafrika</a:t>
            </a:r>
            <a:endParaRPr lang="et-EE" sz="1200" dirty="0">
              <a:latin typeface="Arial" panose="020B0604020202020204" pitchFamily="34" charset="0"/>
              <a:cs typeface="Arial" panose="020B0604020202020204" pitchFamily="34" charset="0"/>
            </a:endParaRPr>
          </a:p>
          <a:p>
            <a:pPr algn="ctr">
              <a:lnSpc>
                <a:spcPct val="80000"/>
              </a:lnSpc>
            </a:pPr>
            <a:r>
              <a:rPr lang="et-EE" sz="1400" b="1" dirty="0">
                <a:latin typeface="Arial" panose="020B0604020202020204" pitchFamily="34" charset="0"/>
              </a:rPr>
              <a:t>240 000</a:t>
            </a:r>
            <a:endParaRPr lang="et-EE" sz="1400" dirty="0">
              <a:latin typeface="Arial" panose="020B0604020202020204" pitchFamily="34" charset="0"/>
              <a:cs typeface="Arial" panose="020B0604020202020204" pitchFamily="34" charset="0"/>
            </a:endParaRPr>
          </a:p>
        </p:txBody>
      </p:sp>
      <p:sp>
        <p:nvSpPr>
          <p:cNvPr id="26" name="object 26"/>
          <p:cNvSpPr txBox="1"/>
          <p:nvPr/>
        </p:nvSpPr>
        <p:spPr>
          <a:xfrm>
            <a:off x="3884510" y="3267439"/>
            <a:ext cx="1411790" cy="193675"/>
          </a:xfrm>
          <a:prstGeom prst="rect">
            <a:avLst/>
          </a:prstGeom>
        </p:spPr>
        <p:txBody>
          <a:bodyPr vert="horz" wrap="square" lIns="0" tIns="0" rIns="0" bIns="0" rtlCol="0">
            <a:noAutofit/>
          </a:bodyPr>
          <a:lstStyle/>
          <a:p>
            <a:pPr marL="12675"/>
            <a:r>
              <a:rPr lang="et-EE" sz="1200" dirty="0">
                <a:solidFill>
                  <a:srgbClr val="4D4D4D"/>
                </a:solidFill>
                <a:latin typeface="Arial Narrow" panose="020B0606020202030204" pitchFamily="34" charset="0"/>
              </a:rPr>
              <a:t>[150 000 – 320 000]</a:t>
            </a:r>
            <a:endParaRPr lang="et-EE" sz="1200" dirty="0">
              <a:solidFill>
                <a:srgbClr val="4D4D4D"/>
              </a:solidFill>
              <a:latin typeface="Arial Narrow" panose="020B0606020202030204" pitchFamily="34" charset="0"/>
              <a:cs typeface="Arial Narrow"/>
            </a:endParaRPr>
          </a:p>
        </p:txBody>
      </p:sp>
      <p:sp>
        <p:nvSpPr>
          <p:cNvPr id="27" name="object 27"/>
          <p:cNvSpPr txBox="1"/>
          <p:nvPr/>
        </p:nvSpPr>
        <p:spPr>
          <a:xfrm>
            <a:off x="4035922" y="3554875"/>
            <a:ext cx="1694493" cy="324215"/>
          </a:xfrm>
          <a:prstGeom prst="rect">
            <a:avLst/>
          </a:prstGeom>
        </p:spPr>
        <p:txBody>
          <a:bodyPr vert="horz" wrap="square" lIns="0" tIns="0" rIns="0" bIns="0" rtlCol="0">
            <a:noAutofit/>
          </a:bodyPr>
          <a:lstStyle/>
          <a:p>
            <a:pPr marL="12675"/>
            <a:r>
              <a:rPr lang="et-EE" sz="1200" b="1" dirty="0">
                <a:latin typeface="Arial" panose="020B0604020202020204" pitchFamily="34" charset="0"/>
              </a:rPr>
              <a:t>Sahara-tagune Aafrika</a:t>
            </a:r>
            <a:endParaRPr lang="et-EE" sz="1200" dirty="0">
              <a:latin typeface="Arial" panose="020B0604020202020204" pitchFamily="34" charset="0"/>
              <a:cs typeface="Arial" panose="020B0604020202020204" pitchFamily="34" charset="0"/>
            </a:endParaRPr>
          </a:p>
        </p:txBody>
      </p:sp>
      <p:sp>
        <p:nvSpPr>
          <p:cNvPr id="28" name="object 28"/>
          <p:cNvSpPr txBox="1"/>
          <p:nvPr/>
        </p:nvSpPr>
        <p:spPr>
          <a:xfrm>
            <a:off x="4099371" y="3734497"/>
            <a:ext cx="1840012" cy="361950"/>
          </a:xfrm>
          <a:prstGeom prst="rect">
            <a:avLst/>
          </a:prstGeom>
        </p:spPr>
        <p:txBody>
          <a:bodyPr vert="horz" wrap="square" lIns="0" tIns="0" rIns="0" bIns="0" rtlCol="0">
            <a:noAutofit/>
          </a:bodyPr>
          <a:lstStyle/>
          <a:p>
            <a:pPr marL="635" algn="ctr">
              <a:lnSpc>
                <a:spcPts val="1614"/>
              </a:lnSpc>
            </a:pPr>
            <a:r>
              <a:rPr lang="et-EE" sz="1400" b="1" dirty="0">
                <a:latin typeface="Arial" panose="020B0604020202020204" pitchFamily="34" charset="0"/>
              </a:rPr>
              <a:t>25,8 miljonit</a:t>
            </a:r>
            <a:endParaRPr lang="et-EE" sz="1400" dirty="0">
              <a:latin typeface="Arial" panose="020B0604020202020204" pitchFamily="34" charset="0"/>
              <a:cs typeface="Arial" panose="020B0604020202020204" pitchFamily="34" charset="0"/>
            </a:endParaRPr>
          </a:p>
          <a:p>
            <a:pPr algn="ctr">
              <a:lnSpc>
                <a:spcPts val="1155"/>
              </a:lnSpc>
            </a:pPr>
            <a:r>
              <a:rPr lang="et-EE" sz="1200" dirty="0">
                <a:latin typeface="Arial Narrow" panose="020B0606020202030204" pitchFamily="34" charset="0"/>
              </a:rPr>
              <a:t>[24,0 miljonit – 28,7 miljonit]</a:t>
            </a:r>
            <a:endParaRPr lang="et-EE" sz="1200" dirty="0">
              <a:latin typeface="Arial Narrow" panose="020B0606020202030204" pitchFamily="34" charset="0"/>
              <a:cs typeface="Arial Narrow"/>
            </a:endParaRPr>
          </a:p>
        </p:txBody>
      </p:sp>
      <p:sp>
        <p:nvSpPr>
          <p:cNvPr id="29" name="object 29"/>
          <p:cNvSpPr txBox="1"/>
          <p:nvPr/>
        </p:nvSpPr>
        <p:spPr>
          <a:xfrm>
            <a:off x="5219872" y="2085721"/>
            <a:ext cx="1385660" cy="488950"/>
          </a:xfrm>
          <a:prstGeom prst="rect">
            <a:avLst/>
          </a:prstGeom>
        </p:spPr>
        <p:txBody>
          <a:bodyPr vert="horz" wrap="square" lIns="0" tIns="0" rIns="0" bIns="0" rtlCol="0">
            <a:noAutofit/>
          </a:bodyPr>
          <a:lstStyle/>
          <a:p>
            <a:pPr>
              <a:lnSpc>
                <a:spcPct val="90000"/>
              </a:lnSpc>
            </a:pPr>
            <a:r>
              <a:rPr lang="et-EE" sz="1200" b="1" dirty="0">
                <a:latin typeface="Arial" panose="020B0604020202020204" pitchFamily="34" charset="0"/>
              </a:rPr>
              <a:t>Ida-Euroopa ja Kesk-Aasia</a:t>
            </a:r>
            <a:endParaRPr lang="et-EE" sz="1200" dirty="0">
              <a:latin typeface="Arial" panose="020B0604020202020204" pitchFamily="34" charset="0"/>
              <a:cs typeface="Arial" panose="020B0604020202020204" pitchFamily="34" charset="0"/>
            </a:endParaRPr>
          </a:p>
          <a:p>
            <a:pPr algn="ctr">
              <a:lnSpc>
                <a:spcPct val="90000"/>
              </a:lnSpc>
            </a:pPr>
            <a:r>
              <a:rPr lang="et-EE" sz="1400" b="1" dirty="0">
                <a:latin typeface="Arial" panose="020B0604020202020204" pitchFamily="34" charset="0"/>
              </a:rPr>
              <a:t>1,5 miljonit</a:t>
            </a:r>
            <a:endParaRPr lang="et-EE" sz="1400" dirty="0">
              <a:latin typeface="Arial" panose="020B0604020202020204" pitchFamily="34" charset="0"/>
              <a:cs typeface="Arial" panose="020B0604020202020204" pitchFamily="34" charset="0"/>
            </a:endParaRPr>
          </a:p>
        </p:txBody>
      </p:sp>
      <p:sp>
        <p:nvSpPr>
          <p:cNvPr id="30" name="object 30"/>
          <p:cNvSpPr txBox="1"/>
          <p:nvPr/>
        </p:nvSpPr>
        <p:spPr>
          <a:xfrm>
            <a:off x="5401936" y="2565400"/>
            <a:ext cx="1386976" cy="193675"/>
          </a:xfrm>
          <a:prstGeom prst="rect">
            <a:avLst/>
          </a:prstGeom>
        </p:spPr>
        <p:txBody>
          <a:bodyPr vert="horz" wrap="square" lIns="0" tIns="0" rIns="0" bIns="0" rtlCol="0">
            <a:noAutofit/>
          </a:bodyPr>
          <a:lstStyle/>
          <a:p>
            <a:pPr marL="12675"/>
            <a:r>
              <a:rPr lang="et-EE" sz="1200" dirty="0">
                <a:solidFill>
                  <a:srgbClr val="4D4D4D"/>
                </a:solidFill>
                <a:latin typeface="Arial Narrow" panose="020B0606020202030204" pitchFamily="34" charset="0"/>
              </a:rPr>
              <a:t>[1,3 miljonit – 1,8 miljonit]</a:t>
            </a:r>
            <a:endParaRPr lang="et-EE" sz="1200" dirty="0">
              <a:solidFill>
                <a:srgbClr val="4D4D4D"/>
              </a:solidFill>
              <a:latin typeface="Arial Narrow" panose="020B0606020202030204" pitchFamily="34" charset="0"/>
              <a:cs typeface="Arial Narrow"/>
            </a:endParaRPr>
          </a:p>
        </p:txBody>
      </p:sp>
      <p:sp>
        <p:nvSpPr>
          <p:cNvPr id="31" name="object 31"/>
          <p:cNvSpPr txBox="1"/>
          <p:nvPr/>
        </p:nvSpPr>
        <p:spPr>
          <a:xfrm>
            <a:off x="5925999" y="3189734"/>
            <a:ext cx="1670072" cy="488950"/>
          </a:xfrm>
          <a:prstGeom prst="rect">
            <a:avLst/>
          </a:prstGeom>
        </p:spPr>
        <p:txBody>
          <a:bodyPr vert="horz" wrap="square" lIns="0" tIns="0" rIns="0" bIns="0" rtlCol="0">
            <a:noAutofit/>
          </a:bodyPr>
          <a:lstStyle/>
          <a:p>
            <a:r>
              <a:rPr lang="et-EE" sz="1200" b="1" dirty="0">
                <a:latin typeface="Arial" panose="020B0604020202020204" pitchFamily="34" charset="0"/>
              </a:rPr>
              <a:t>Aasia ja Vaikse ookeani piirkond</a:t>
            </a:r>
            <a:endParaRPr lang="et-EE" sz="1200" dirty="0">
              <a:latin typeface="Arial" panose="020B0604020202020204" pitchFamily="34" charset="0"/>
              <a:cs typeface="Arial" panose="020B0604020202020204" pitchFamily="34" charset="0"/>
            </a:endParaRPr>
          </a:p>
          <a:p>
            <a:pPr algn="ctr"/>
            <a:r>
              <a:rPr lang="et-EE" sz="1400" b="1" dirty="0">
                <a:latin typeface="Arial" panose="020B0604020202020204" pitchFamily="34" charset="0"/>
              </a:rPr>
              <a:t>5,0 miljonit</a:t>
            </a:r>
            <a:endParaRPr lang="et-EE" sz="1400" dirty="0">
              <a:latin typeface="Arial" panose="020B0604020202020204" pitchFamily="34" charset="0"/>
              <a:cs typeface="Arial" panose="020B0604020202020204" pitchFamily="34" charset="0"/>
            </a:endParaRPr>
          </a:p>
          <a:p>
            <a:r>
              <a:rPr lang="et-EE" sz="1200" dirty="0">
                <a:solidFill>
                  <a:srgbClr val="4D4D4D"/>
                </a:solidFill>
                <a:latin typeface="Arial Narrow" panose="020B0606020202030204" pitchFamily="34" charset="0"/>
              </a:rPr>
              <a:t>[4,5 miljonit – 5,6 miljonit]</a:t>
            </a:r>
            <a:endParaRPr lang="et-EE" sz="1200" dirty="0">
              <a:solidFill>
                <a:srgbClr val="4D4D4D"/>
              </a:solidFill>
              <a:latin typeface="Arial Narrow" panose="020B0606020202030204" pitchFamily="34" charset="0"/>
              <a:cs typeface="Arial Narrow"/>
            </a:endParaRPr>
          </a:p>
        </p:txBody>
      </p:sp>
      <p:sp>
        <p:nvSpPr>
          <p:cNvPr id="32" name="object 32"/>
          <p:cNvSpPr txBox="1"/>
          <p:nvPr/>
        </p:nvSpPr>
        <p:spPr>
          <a:xfrm>
            <a:off x="2131811" y="2085725"/>
            <a:ext cx="2752198" cy="381635"/>
          </a:xfrm>
          <a:prstGeom prst="rect">
            <a:avLst/>
          </a:prstGeom>
        </p:spPr>
        <p:txBody>
          <a:bodyPr vert="horz" wrap="square" lIns="0" tIns="0" rIns="0" bIns="0" rtlCol="0">
            <a:noAutofit/>
          </a:bodyPr>
          <a:lstStyle/>
          <a:p>
            <a:pPr marL="12675"/>
            <a:r>
              <a:rPr lang="et-EE" sz="1200" b="1" dirty="0">
                <a:latin typeface="Arial" panose="020B0604020202020204" pitchFamily="34" charset="0"/>
              </a:rPr>
              <a:t>Põhja-Ameerika ning Lääne- ja Kesk-Euroopa</a:t>
            </a:r>
            <a:endParaRPr lang="et-EE" sz="1200" dirty="0">
              <a:latin typeface="Arial" panose="020B0604020202020204" pitchFamily="34" charset="0"/>
              <a:cs typeface="Arial" panose="020B0604020202020204" pitchFamily="34" charset="0"/>
            </a:endParaRPr>
          </a:p>
        </p:txBody>
      </p:sp>
      <p:sp>
        <p:nvSpPr>
          <p:cNvPr id="33" name="object 33"/>
          <p:cNvSpPr txBox="1"/>
          <p:nvPr/>
        </p:nvSpPr>
        <p:spPr>
          <a:xfrm>
            <a:off x="2185397" y="2453741"/>
            <a:ext cx="1496220" cy="361950"/>
          </a:xfrm>
          <a:prstGeom prst="rect">
            <a:avLst/>
          </a:prstGeom>
        </p:spPr>
        <p:txBody>
          <a:bodyPr vert="horz" wrap="square" lIns="0" tIns="0" rIns="0" bIns="0" rtlCol="0">
            <a:noAutofit/>
          </a:bodyPr>
          <a:lstStyle/>
          <a:p>
            <a:pPr marL="311095">
              <a:lnSpc>
                <a:spcPts val="1614"/>
              </a:lnSpc>
            </a:pPr>
            <a:r>
              <a:rPr lang="et-EE" sz="1400" b="1" dirty="0">
                <a:latin typeface="Arial" panose="020B0604020202020204" pitchFamily="34" charset="0"/>
              </a:rPr>
              <a:t>2,4 miljonit</a:t>
            </a:r>
            <a:endParaRPr lang="et-EE" sz="1400" dirty="0">
              <a:latin typeface="Arial" panose="020B0604020202020204" pitchFamily="34" charset="0"/>
              <a:cs typeface="Arial" panose="020B0604020202020204" pitchFamily="34" charset="0"/>
            </a:endParaRPr>
          </a:p>
          <a:p>
            <a:pPr marL="12675">
              <a:lnSpc>
                <a:spcPts val="1155"/>
              </a:lnSpc>
            </a:pPr>
            <a:r>
              <a:rPr lang="et-EE" sz="1200" spc="-10" dirty="0">
                <a:solidFill>
                  <a:srgbClr val="4D4D4D"/>
                </a:solidFill>
                <a:latin typeface="Arial Narrow"/>
              </a:rPr>
              <a:t>[</a:t>
            </a:r>
            <a:r>
              <a:rPr lang="et-EE" sz="1200" dirty="0">
                <a:solidFill>
                  <a:srgbClr val="4D4D4D"/>
                </a:solidFill>
                <a:latin typeface="Arial Narrow" panose="020B0606020202030204" pitchFamily="34" charset="0"/>
              </a:rPr>
              <a:t>[1,5 miljonit – 3,5 miljonit]</a:t>
            </a:r>
            <a:endParaRPr lang="et-EE" sz="1200" dirty="0">
              <a:solidFill>
                <a:srgbClr val="4D4D4D"/>
              </a:solidFill>
              <a:latin typeface="Arial Narrow" panose="020B0606020202030204" pitchFamily="34" charset="0"/>
              <a:cs typeface="Arial Narrow"/>
            </a:endParaRPr>
          </a:p>
        </p:txBody>
      </p:sp>
      <p:sp>
        <p:nvSpPr>
          <p:cNvPr id="34" name="object 34"/>
          <p:cNvSpPr txBox="1"/>
          <p:nvPr/>
        </p:nvSpPr>
        <p:spPr>
          <a:xfrm>
            <a:off x="2339753" y="3670680"/>
            <a:ext cx="1442936" cy="489584"/>
          </a:xfrm>
          <a:prstGeom prst="rect">
            <a:avLst/>
          </a:prstGeom>
        </p:spPr>
        <p:txBody>
          <a:bodyPr vert="horz" wrap="square" lIns="0" tIns="0" rIns="0" bIns="0" rtlCol="0">
            <a:noAutofit/>
          </a:bodyPr>
          <a:lstStyle/>
          <a:p>
            <a:pPr algn="ctr"/>
            <a:r>
              <a:rPr lang="et-EE" sz="1200" b="1" dirty="0">
                <a:latin typeface="Arial" panose="020B0604020202020204" pitchFamily="34" charset="0"/>
              </a:rPr>
              <a:t>Ladina-Ameerika</a:t>
            </a:r>
            <a:endParaRPr lang="et-EE" sz="1200" dirty="0">
              <a:latin typeface="Arial" panose="020B0604020202020204" pitchFamily="34" charset="0"/>
              <a:cs typeface="Arial" panose="020B0604020202020204" pitchFamily="34" charset="0"/>
            </a:endParaRPr>
          </a:p>
          <a:p>
            <a:pPr algn="ctr"/>
            <a:r>
              <a:rPr lang="et-EE" sz="1400" b="1" dirty="0">
                <a:latin typeface="Arial" panose="020B0604020202020204" pitchFamily="34" charset="0"/>
              </a:rPr>
              <a:t>1,7 miljonit</a:t>
            </a:r>
            <a:endParaRPr lang="et-EE" sz="1400" dirty="0">
              <a:latin typeface="Arial" panose="020B0604020202020204" pitchFamily="34" charset="0"/>
              <a:cs typeface="Arial" panose="020B0604020202020204" pitchFamily="34" charset="0"/>
            </a:endParaRPr>
          </a:p>
          <a:p>
            <a:pPr algn="ctr"/>
            <a:r>
              <a:rPr lang="et-EE" sz="1200" dirty="0">
                <a:solidFill>
                  <a:srgbClr val="4D4D4D"/>
                </a:solidFill>
                <a:latin typeface="Arial Narrow" panose="020B0606020202030204" pitchFamily="34" charset="0"/>
              </a:rPr>
              <a:t>[1,4 miljonit – 2,0 miljonit]</a:t>
            </a:r>
            <a:endParaRPr lang="et-EE" sz="1200" dirty="0">
              <a:solidFill>
                <a:srgbClr val="4D4D4D"/>
              </a:solidFill>
              <a:latin typeface="Arial Narrow" panose="020B0606020202030204" pitchFamily="34" charset="0"/>
              <a:cs typeface="Arial" panose="020B0604020202020204" pitchFamily="34" charset="0"/>
            </a:endParaRPr>
          </a:p>
        </p:txBody>
      </p:sp>
      <p:sp>
        <p:nvSpPr>
          <p:cNvPr id="35" name="object 35"/>
          <p:cNvSpPr txBox="1"/>
          <p:nvPr/>
        </p:nvSpPr>
        <p:spPr>
          <a:xfrm>
            <a:off x="2153407" y="2975102"/>
            <a:ext cx="1543049" cy="189268"/>
          </a:xfrm>
          <a:prstGeom prst="rect">
            <a:avLst/>
          </a:prstGeom>
        </p:spPr>
        <p:txBody>
          <a:bodyPr vert="horz" wrap="square" lIns="0" tIns="0" rIns="0" bIns="0" rtlCol="0">
            <a:noAutofit/>
          </a:bodyPr>
          <a:lstStyle/>
          <a:p>
            <a:pPr marL="12675"/>
            <a:r>
              <a:rPr lang="et-EE" sz="1200" b="1" dirty="0">
                <a:latin typeface="Arial" panose="020B0604020202020204" pitchFamily="34" charset="0"/>
              </a:rPr>
              <a:t>Kariibi mere piirkond</a:t>
            </a:r>
            <a:endParaRPr lang="et-EE" sz="1200" b="1" dirty="0">
              <a:latin typeface="Arial" panose="020B0604020202020204" pitchFamily="34" charset="0"/>
              <a:cs typeface="Arial" panose="020B0604020202020204" pitchFamily="34" charset="0"/>
            </a:endParaRPr>
          </a:p>
        </p:txBody>
      </p:sp>
      <p:sp>
        <p:nvSpPr>
          <p:cNvPr id="36" name="object 36"/>
          <p:cNvSpPr txBox="1"/>
          <p:nvPr/>
        </p:nvSpPr>
        <p:spPr>
          <a:xfrm>
            <a:off x="2590983" y="3102104"/>
            <a:ext cx="940476" cy="224154"/>
          </a:xfrm>
          <a:prstGeom prst="rect">
            <a:avLst/>
          </a:prstGeom>
        </p:spPr>
        <p:txBody>
          <a:bodyPr vert="horz" wrap="square" lIns="0" tIns="0" rIns="0" bIns="0" rtlCol="0">
            <a:noAutofit/>
          </a:bodyPr>
          <a:lstStyle/>
          <a:p>
            <a:pPr marL="12675"/>
            <a:r>
              <a:rPr lang="et-EE" sz="1400" b="1" dirty="0">
                <a:latin typeface="Arial" panose="020B0604020202020204" pitchFamily="34" charset="0"/>
              </a:rPr>
              <a:t>280 000</a:t>
            </a:r>
            <a:endParaRPr lang="et-EE" sz="1400" dirty="0">
              <a:latin typeface="Arial" panose="020B0604020202020204" pitchFamily="34" charset="0"/>
              <a:cs typeface="Arial" panose="020B0604020202020204" pitchFamily="34" charset="0"/>
            </a:endParaRPr>
          </a:p>
        </p:txBody>
      </p:sp>
      <p:sp>
        <p:nvSpPr>
          <p:cNvPr id="37" name="object 37"/>
          <p:cNvSpPr txBox="1"/>
          <p:nvPr/>
        </p:nvSpPr>
        <p:spPr>
          <a:xfrm>
            <a:off x="2417295" y="3263809"/>
            <a:ext cx="1255171" cy="193675"/>
          </a:xfrm>
          <a:prstGeom prst="rect">
            <a:avLst/>
          </a:prstGeom>
        </p:spPr>
        <p:txBody>
          <a:bodyPr vert="horz" wrap="square" lIns="0" tIns="0" rIns="0" bIns="0" rtlCol="0">
            <a:noAutofit/>
          </a:bodyPr>
          <a:lstStyle/>
          <a:p>
            <a:pPr marL="12675"/>
            <a:r>
              <a:rPr lang="et-EE" sz="1200" dirty="0">
                <a:solidFill>
                  <a:srgbClr val="4D4D4D"/>
                </a:solidFill>
                <a:latin typeface="Arial Narrow" panose="020B0606020202030204" pitchFamily="34" charset="0"/>
              </a:rPr>
              <a:t>[210 000 – 340 000]</a:t>
            </a:r>
            <a:endParaRPr lang="et-EE" sz="1200" dirty="0">
              <a:solidFill>
                <a:srgbClr val="4D4D4D"/>
              </a:solidFill>
              <a:latin typeface="Arial Narrow" panose="020B0606020202030204" pitchFamily="34" charset="0"/>
              <a:cs typeface="Arial Narrow"/>
            </a:endParaRPr>
          </a:p>
        </p:txBody>
      </p:sp>
      <p:sp>
        <p:nvSpPr>
          <p:cNvPr id="38" name="object 38"/>
          <p:cNvSpPr txBox="1">
            <a:spLocks noGrp="1"/>
          </p:cNvSpPr>
          <p:nvPr>
            <p:ph type="title"/>
          </p:nvPr>
        </p:nvSpPr>
        <p:spPr>
          <a:xfrm>
            <a:off x="467544" y="260648"/>
            <a:ext cx="8507288" cy="792088"/>
          </a:xfrm>
          <a:prstGeom prst="rect">
            <a:avLst/>
          </a:prstGeom>
        </p:spPr>
        <p:txBody>
          <a:bodyPr vert="horz" wrap="square" lIns="0" tIns="0" rIns="0" bIns="0" rtlCol="0">
            <a:noAutofit/>
          </a:bodyPr>
          <a:lstStyle/>
          <a:p>
            <a:pPr marL="12675" algn="l"/>
            <a:r>
              <a:rPr lang="et-EE" sz="2000" dirty="0"/>
              <a:t>HIViga elavate täiskasvanute ja laste arv 2014. aastal</a:t>
            </a:r>
            <a:endParaRPr lang="et-EE" sz="2000" dirty="0">
              <a:cs typeface="Aria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805" y="5913132"/>
            <a:ext cx="1492426" cy="555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0" name="Group 39"/>
          <p:cNvGrpSpPr/>
          <p:nvPr/>
        </p:nvGrpSpPr>
        <p:grpSpPr>
          <a:xfrm>
            <a:off x="179512" y="6381328"/>
            <a:ext cx="8888434" cy="372932"/>
            <a:chOff x="179512" y="6381328"/>
            <a:chExt cx="8888434" cy="372932"/>
          </a:xfrm>
        </p:grpSpPr>
        <p:pic>
          <p:nvPicPr>
            <p:cNvPr id="41"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425191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Grp="1" noChangeArrowheads="1"/>
          </p:cNvSpPr>
          <p:nvPr>
            <p:ph type="title"/>
          </p:nvPr>
        </p:nvSpPr>
        <p:spPr bwMode="auto">
          <a:xfrm>
            <a:off x="457200" y="274638"/>
            <a:ext cx="8147248" cy="85010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238" tIns="45619" rIns="91238" bIns="45619" numCol="1" anchor="t" anchorCtr="0" compatLnSpc="1">
            <a:prstTxWarp prst="textNoShape">
              <a:avLst/>
            </a:prstTxWarp>
            <a:noAutofit/>
          </a:bodyPr>
          <a:lst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Helvetica" charset="0"/>
                <a:ea typeface="ＭＳ Ｐゴシック" charset="-128"/>
              </a:defRPr>
            </a:lvl2pPr>
            <a:lvl3pPr algn="l" rtl="0" eaLnBrk="0" fontAlgn="base" hangingPunct="0">
              <a:spcBef>
                <a:spcPct val="0"/>
              </a:spcBef>
              <a:spcAft>
                <a:spcPct val="0"/>
              </a:spcAft>
              <a:defRPr sz="4400" b="1">
                <a:solidFill>
                  <a:schemeClr val="bg1"/>
                </a:solidFill>
                <a:latin typeface="Helvetica" charset="0"/>
                <a:ea typeface="ＭＳ Ｐゴシック" charset="-128"/>
              </a:defRPr>
            </a:lvl3pPr>
            <a:lvl4pPr algn="l" rtl="0" eaLnBrk="0" fontAlgn="base" hangingPunct="0">
              <a:spcBef>
                <a:spcPct val="0"/>
              </a:spcBef>
              <a:spcAft>
                <a:spcPct val="0"/>
              </a:spcAft>
              <a:defRPr sz="4400" b="1">
                <a:solidFill>
                  <a:schemeClr val="bg1"/>
                </a:solidFill>
                <a:latin typeface="Helvetica" charset="0"/>
                <a:ea typeface="ＭＳ Ｐゴシック" charset="-128"/>
              </a:defRPr>
            </a:lvl4pPr>
            <a:lvl5pPr algn="l" rtl="0" eaLnBrk="0" fontAlgn="base" hangingPunct="0">
              <a:spcBef>
                <a:spcPct val="0"/>
              </a:spcBef>
              <a:spcAft>
                <a:spcPct val="0"/>
              </a:spcAft>
              <a:defRPr sz="4400" b="1">
                <a:solidFill>
                  <a:schemeClr val="bg1"/>
                </a:solidFill>
                <a:latin typeface="Helvetica" charset="0"/>
                <a:ea typeface="ＭＳ Ｐゴシック" charset="-128"/>
              </a:defRPr>
            </a:lvl5pPr>
            <a:lvl6pPr marL="456188" algn="l" rtl="0" fontAlgn="base">
              <a:spcBef>
                <a:spcPct val="0"/>
              </a:spcBef>
              <a:spcAft>
                <a:spcPct val="0"/>
              </a:spcAft>
              <a:defRPr sz="4400">
                <a:solidFill>
                  <a:schemeClr val="tx2"/>
                </a:solidFill>
                <a:latin typeface="Helvetica" charset="0"/>
                <a:ea typeface="ＭＳ Ｐゴシック" charset="-128"/>
              </a:defRPr>
            </a:lvl6pPr>
            <a:lvl7pPr marL="912370" algn="l" rtl="0" fontAlgn="base">
              <a:spcBef>
                <a:spcPct val="0"/>
              </a:spcBef>
              <a:spcAft>
                <a:spcPct val="0"/>
              </a:spcAft>
              <a:defRPr sz="4400">
                <a:solidFill>
                  <a:schemeClr val="tx2"/>
                </a:solidFill>
                <a:latin typeface="Helvetica" charset="0"/>
                <a:ea typeface="ＭＳ Ｐゴシック" charset="-128"/>
              </a:defRPr>
            </a:lvl7pPr>
            <a:lvl8pPr marL="1368557" algn="l" rtl="0" fontAlgn="base">
              <a:spcBef>
                <a:spcPct val="0"/>
              </a:spcBef>
              <a:spcAft>
                <a:spcPct val="0"/>
              </a:spcAft>
              <a:defRPr sz="4400">
                <a:solidFill>
                  <a:schemeClr val="tx2"/>
                </a:solidFill>
                <a:latin typeface="Helvetica" charset="0"/>
                <a:ea typeface="ＭＳ Ｐゴシック" charset="-128"/>
              </a:defRPr>
            </a:lvl8pPr>
            <a:lvl9pPr marL="1824741" algn="l" rtl="0" fontAlgn="base">
              <a:spcBef>
                <a:spcPct val="0"/>
              </a:spcBef>
              <a:spcAft>
                <a:spcPct val="0"/>
              </a:spcAft>
              <a:defRPr sz="4400">
                <a:solidFill>
                  <a:schemeClr val="tx2"/>
                </a:solidFill>
                <a:latin typeface="Helvetica" charset="0"/>
                <a:ea typeface="ＭＳ Ｐゴシック" charset="-128"/>
              </a:defRPr>
            </a:lvl9pPr>
          </a:lstStyle>
          <a:p>
            <a:pPr defTabSz="914400" eaLnBrk="1" hangingPunct="1"/>
            <a:r>
              <a:rPr lang="et-EE" altLang="en-US" sz="3200" b="0" kern="0" dirty="0">
                <a:solidFill>
                  <a:schemeClr val="tx1"/>
                </a:solidFill>
                <a:latin typeface="Calibri" panose="020F0502020204030204" pitchFamily="34" charset="0"/>
              </a:rPr>
              <a:t>Diagnoosimata HIV ja nakkuse edasine levik USA andmete näitel</a:t>
            </a:r>
          </a:p>
        </p:txBody>
      </p:sp>
      <p:sp>
        <p:nvSpPr>
          <p:cNvPr id="6" name="Rectangle 3"/>
          <p:cNvSpPr>
            <a:spLocks noGrp="1"/>
          </p:cNvSpPr>
          <p:nvPr>
            <p:ph idx="1"/>
          </p:nvPr>
        </p:nvSpPr>
        <p:spPr>
          <a:xfrm>
            <a:off x="467544" y="1472642"/>
            <a:ext cx="8229600" cy="4525963"/>
          </a:xfrm>
        </p:spPr>
        <p:txBody>
          <a:bodyPr rtlCol="0">
            <a:normAutofit/>
          </a:bodyPr>
          <a:lstStyle/>
          <a:p>
            <a:pPr marL="0" indent="0" eaLnBrk="1" fontAlgn="auto" hangingPunct="1">
              <a:spcAft>
                <a:spcPts val="0"/>
              </a:spcAft>
              <a:buFont typeface="Arial" pitchFamily="34" charset="0"/>
              <a:buNone/>
              <a:defRPr/>
            </a:pPr>
            <a:endParaRPr lang="en-GB" sz="1800" dirty="0"/>
          </a:p>
          <a:p>
            <a:pPr marL="0" indent="0" eaLnBrk="1" fontAlgn="auto" hangingPunct="1">
              <a:spcAft>
                <a:spcPts val="0"/>
              </a:spcAft>
              <a:buFont typeface="Arial" pitchFamily="34" charset="0"/>
              <a:buNone/>
              <a:defRPr/>
            </a:pPr>
            <a:endParaRPr lang="en-GB" dirty="0"/>
          </a:p>
          <a:p>
            <a:pPr marL="0" indent="0" eaLnBrk="1" fontAlgn="auto" hangingPunct="1">
              <a:spcAft>
                <a:spcPts val="0"/>
              </a:spcAft>
              <a:buFont typeface="Arial" pitchFamily="34" charset="0"/>
              <a:buNone/>
              <a:defRPr/>
            </a:pPr>
            <a:endParaRPr lang="en-GB" dirty="0"/>
          </a:p>
          <a:p>
            <a:pPr eaLnBrk="1" fontAlgn="auto" hangingPunct="1">
              <a:spcAft>
                <a:spcPts val="0"/>
              </a:spcAft>
              <a:buFont typeface="Arial" pitchFamily="34" charset="0"/>
              <a:buChar char="•"/>
              <a:defRPr/>
            </a:pPr>
            <a:endParaRPr lang="en-GB" sz="2800" dirty="0"/>
          </a:p>
          <a:p>
            <a:pPr eaLnBrk="1" fontAlgn="auto" hangingPunct="1">
              <a:spcAft>
                <a:spcPts val="0"/>
              </a:spcAft>
              <a:buFont typeface="Arial" pitchFamily="34" charset="0"/>
              <a:buChar char="•"/>
              <a:defRPr/>
            </a:pPr>
            <a:endParaRPr lang="en-GB" sz="2800" dirty="0"/>
          </a:p>
        </p:txBody>
      </p:sp>
      <p:graphicFrame>
        <p:nvGraphicFramePr>
          <p:cNvPr id="3" name="Chart 2"/>
          <p:cNvGraphicFramePr/>
          <p:nvPr>
            <p:extLst>
              <p:ext uri="{D42A27DB-BD31-4B8C-83A1-F6EECF244321}">
                <p14:modId xmlns:p14="http://schemas.microsoft.com/office/powerpoint/2010/main" val="2743083218"/>
              </p:ext>
            </p:extLst>
          </p:nvPr>
        </p:nvGraphicFramePr>
        <p:xfrm>
          <a:off x="899592" y="1197924"/>
          <a:ext cx="7488832" cy="460734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p:cNvCxnSpPr/>
          <p:nvPr/>
        </p:nvCxnSpPr>
        <p:spPr>
          <a:xfrm flipV="1">
            <a:off x="3789078" y="3861048"/>
            <a:ext cx="1728192" cy="803002"/>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779912" y="2071307"/>
            <a:ext cx="1728192" cy="1"/>
          </a:xfrm>
          <a:prstGeom prst="straightConnector1">
            <a:avLst/>
          </a:prstGeom>
          <a:ln w="38100">
            <a:solidFill>
              <a:schemeClr val="tx2">
                <a:lumMod val="60000"/>
                <a:lumOff val="4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79512" y="6381328"/>
            <a:ext cx="8888434" cy="372932"/>
            <a:chOff x="179512" y="6381328"/>
            <a:chExt cx="8888434" cy="372932"/>
          </a:xfrm>
        </p:grpSpPr>
        <p:pic>
          <p:nvPicPr>
            <p:cNvPr id="12"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872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0" categoryIdx="0" bldStep="ptIn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1"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0" categoryIdx="1"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chart seriesIdx="1" categoryIdx="1" bldStep="ptIn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El" animBg="0"/>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a:r>
              <a:rPr lang="et-EE" sz="1200" b="1" dirty="0">
                <a:solidFill>
                  <a:prstClr val="white"/>
                </a:solidFill>
                <a:latin typeface="Arial" panose="020B0604020202020204" pitchFamily="34" charset="0"/>
              </a:rPr>
              <a:t>www.testingweek.eu</a:t>
            </a:r>
          </a:p>
          <a:p>
            <a:pPr algn="ctr"/>
            <a:r>
              <a:rPr lang="et-EE" sz="1200" b="1" dirty="0">
                <a:solidFill>
                  <a:prstClr val="white"/>
                </a:solidFill>
                <a:latin typeface="Arial" panose="020B0604020202020204" pitchFamily="34" charset="0"/>
              </a:rPr>
              <a:t>www.hiveurope.eu </a:t>
            </a:r>
          </a:p>
        </p:txBody>
      </p:sp>
      <p:sp>
        <p:nvSpPr>
          <p:cNvPr id="12" name="Title 1"/>
          <p:cNvSpPr>
            <a:spLocks noGrp="1"/>
          </p:cNvSpPr>
          <p:nvPr>
            <p:ph type="title"/>
          </p:nvPr>
        </p:nvSpPr>
        <p:spPr>
          <a:xfrm>
            <a:off x="395536" y="260648"/>
            <a:ext cx="6840000" cy="935984"/>
          </a:xfrm>
        </p:spPr>
        <p:txBody>
          <a:bodyPr anchor="t">
            <a:normAutofit/>
          </a:bodyPr>
          <a:lstStyle/>
          <a:p>
            <a:pPr algn="l" eaLnBrk="1" hangingPunct="1"/>
            <a:r>
              <a:rPr lang="et-EE" sz="2400" dirty="0">
                <a:latin typeface="Calibri" panose="020F0502020204030204" pitchFamily="34" charset="0"/>
              </a:rPr>
              <a:t>Suuremad tervishoiukulud</a:t>
            </a:r>
          </a:p>
        </p:txBody>
      </p:sp>
      <p:sp>
        <p:nvSpPr>
          <p:cNvPr id="8" name="Content Placeholder 3"/>
          <p:cNvSpPr txBox="1">
            <a:spLocks/>
          </p:cNvSpPr>
          <p:nvPr/>
        </p:nvSpPr>
        <p:spPr>
          <a:xfrm>
            <a:off x="467544" y="1196752"/>
            <a:ext cx="7848872" cy="4536504"/>
          </a:xfrm>
          <a:prstGeom prst="rect">
            <a:avLst/>
          </a:prstGeom>
        </p:spPr>
        <p:txBody>
          <a:bodyPr vert="horz" lIns="91238" tIns="45619" rIns="91238" bIns="45619" rtlCol="0">
            <a:norm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t-EE" sz="2200" dirty="0">
              <a:latin typeface="Calibri" pitchFamily="34" charset="0"/>
              <a:cs typeface="Calibri" pitchFamily="34" charset="0"/>
            </a:endParaRPr>
          </a:p>
          <a:p>
            <a:pPr marL="0" indent="0">
              <a:buFont typeface="Arial" panose="020B0604020202020204" pitchFamily="34" charset="0"/>
              <a:buNone/>
              <a:defRPr/>
            </a:pPr>
            <a:r>
              <a:rPr lang="et-EE" sz="2200" dirty="0">
                <a:latin typeface="Calibri" pitchFamily="34" charset="0"/>
              </a:rPr>
              <a:t>Hilise diagnoosimisega seotud meditsiinikulud on kuni 3,7 korda suuremad kui õigeaegse diagnoosimise ja raviga seotud kulud</a:t>
            </a:r>
          </a:p>
          <a:p>
            <a:pPr marL="0" indent="0">
              <a:buFont typeface="Arial" panose="020B0604020202020204" pitchFamily="34" charset="0"/>
              <a:buNone/>
              <a:defRPr/>
            </a:pPr>
            <a:endParaRPr lang="et-EE" sz="2200" dirty="0">
              <a:latin typeface="Calibri" pitchFamily="34" charset="0"/>
              <a:cs typeface="Calibri" pitchFamily="34" charset="0"/>
            </a:endParaRPr>
          </a:p>
          <a:p>
            <a:pPr marL="0" indent="0">
              <a:buNone/>
              <a:defRPr/>
            </a:pPr>
            <a:r>
              <a:rPr lang="et-EE" sz="2200" dirty="0">
                <a:latin typeface="Calibri" pitchFamily="34" charset="0"/>
              </a:rPr>
              <a:t>Isegi peale 7–8 aastat on hiline diagnoosimine ikka veel seotud suuremate kumulatiivsete kuludega.</a:t>
            </a:r>
          </a:p>
          <a:p>
            <a:pPr marL="0" indent="0">
              <a:buNone/>
              <a:defRPr/>
            </a:pPr>
            <a:endParaRPr lang="et-EE" sz="2200" dirty="0">
              <a:latin typeface="Calibri" pitchFamily="34" charset="0"/>
              <a:cs typeface="Calibri" pitchFamily="34" charset="0"/>
            </a:endParaRPr>
          </a:p>
          <a:p>
            <a:pPr marL="0" indent="0">
              <a:buNone/>
              <a:defRPr/>
            </a:pPr>
            <a:r>
              <a:rPr lang="et-EE" sz="2200" dirty="0">
                <a:latin typeface="Calibri" pitchFamily="34" charset="0"/>
              </a:rPr>
              <a:t>Uuringud näitavad, et HIV-testimine on kulutõhus, kuni diagnoosimata HIVi levimus on üle 0,1%</a:t>
            </a:r>
            <a:endParaRPr lang="et-EE" sz="2200" dirty="0">
              <a:latin typeface="Calibri" pitchFamily="34" charset="0"/>
              <a:cs typeface="Calibri" pitchFamily="34" charset="0"/>
            </a:endParaRPr>
          </a:p>
          <a:p>
            <a:pPr marL="0" indent="0">
              <a:buNone/>
              <a:defRPr/>
            </a:pPr>
            <a:endParaRPr lang="et-EE" sz="2400" dirty="0">
              <a:latin typeface="Calibri" pitchFamily="34" charset="0"/>
              <a:cs typeface="Calibri" pitchFamily="34" charset="0"/>
            </a:endParaRPr>
          </a:p>
          <a:p>
            <a:pPr marL="0" indent="0">
              <a:buFont typeface="Arial" panose="020B0604020202020204" pitchFamily="34" charset="0"/>
              <a:buNone/>
              <a:defRPr/>
            </a:pPr>
            <a:endParaRPr lang="et-EE" sz="2400" dirty="0">
              <a:latin typeface="Calibri" pitchFamily="34" charset="0"/>
              <a:cs typeface="Calibri" pitchFamily="34" charset="0"/>
            </a:endParaRPr>
          </a:p>
        </p:txBody>
      </p:sp>
      <p:sp>
        <p:nvSpPr>
          <p:cNvPr id="9" name="Content Placeholder 3"/>
          <p:cNvSpPr txBox="1">
            <a:spLocks/>
          </p:cNvSpPr>
          <p:nvPr/>
        </p:nvSpPr>
        <p:spPr>
          <a:xfrm>
            <a:off x="467544" y="4293096"/>
            <a:ext cx="7704856" cy="1224136"/>
          </a:xfrm>
          <a:prstGeom prst="rect">
            <a:avLst/>
          </a:prstGeom>
        </p:spPr>
        <p:txBody>
          <a:bodyPr vert="horz" lIns="91238" tIns="45619" rIns="91238" bIns="45619" rtlCol="0">
            <a:norm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GB" sz="2400" dirty="0">
              <a:latin typeface="Calibri" pitchFamily="34" charset="0"/>
              <a:cs typeface="Calibri" pitchFamily="34" charset="0"/>
            </a:endParaRPr>
          </a:p>
        </p:txBody>
      </p:sp>
      <p:grpSp>
        <p:nvGrpSpPr>
          <p:cNvPr id="7" name="Group 6"/>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4976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1" descr="slide1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821559"/>
            <a:ext cx="7911328" cy="505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title"/>
          </p:nvPr>
        </p:nvSpPr>
        <p:spPr>
          <a:xfrm>
            <a:off x="251520" y="692696"/>
            <a:ext cx="8486800" cy="1070992"/>
          </a:xfrm>
        </p:spPr>
        <p:txBody>
          <a:bodyPr anchor="t">
            <a:normAutofit/>
          </a:bodyPr>
          <a:lstStyle/>
          <a:p>
            <a:pPr marL="109482" algn="l">
              <a:defRPr/>
            </a:pPr>
            <a:r>
              <a:rPr lang="et-EE"/>
              <a:t> </a:t>
            </a:r>
          </a:p>
        </p:txBody>
      </p:sp>
      <p:sp>
        <p:nvSpPr>
          <p:cNvPr id="7" name="TextBox 6"/>
          <p:cNvSpPr txBox="1"/>
          <p:nvPr/>
        </p:nvSpPr>
        <p:spPr>
          <a:xfrm>
            <a:off x="323528" y="132953"/>
            <a:ext cx="7776864" cy="461665"/>
          </a:xfrm>
          <a:prstGeom prst="rect">
            <a:avLst/>
          </a:prstGeom>
          <a:noFill/>
        </p:spPr>
        <p:txBody>
          <a:bodyPr wrap="square" rtlCol="0">
            <a:spAutoFit/>
          </a:bodyPr>
          <a:lstStyle/>
          <a:p>
            <a:r>
              <a:rPr lang="et-EE" altLang="en-US" sz="2400" dirty="0">
                <a:latin typeface="Calibri" panose="020F0502020204030204" pitchFamily="34" charset="0"/>
              </a:rPr>
              <a:t>Suuremad tervishoiukulud</a:t>
            </a:r>
            <a:endParaRPr lang="et-EE" sz="2400" dirty="0">
              <a:latin typeface="Calibri" panose="020F0502020204030204" pitchFamily="34" charset="0"/>
              <a:cs typeface="Calibri" panose="020F0502020204030204" pitchFamily="34" charset="0"/>
            </a:endParaRPr>
          </a:p>
        </p:txBody>
      </p:sp>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332335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62235" y="260648"/>
            <a:ext cx="8229600" cy="1143000"/>
          </a:xfrm>
        </p:spPr>
        <p:txBody>
          <a:bodyPr anchor="t">
            <a:noAutofit/>
          </a:bodyPr>
          <a:lstStyle/>
          <a:p>
            <a:pPr algn="l"/>
            <a:r>
              <a:rPr lang="en-GB" sz="2400" dirty="0" err="1"/>
              <a:t>Ühe</a:t>
            </a:r>
            <a:r>
              <a:rPr lang="en-GB" sz="2400" dirty="0"/>
              <a:t> </a:t>
            </a:r>
            <a:r>
              <a:rPr lang="en-GB" sz="2400" dirty="0" err="1"/>
              <a:t>HIVi</a:t>
            </a:r>
            <a:r>
              <a:rPr lang="en-GB" sz="2400" dirty="0"/>
              <a:t> </a:t>
            </a:r>
            <a:r>
              <a:rPr lang="en-GB" sz="2400" dirty="0" err="1"/>
              <a:t>nakatunud</a:t>
            </a:r>
            <a:r>
              <a:rPr lang="en-GB" sz="2400" dirty="0"/>
              <a:t> </a:t>
            </a:r>
            <a:r>
              <a:rPr lang="en-GB" sz="2400" dirty="0" err="1"/>
              <a:t>patsiendi</a:t>
            </a:r>
            <a:r>
              <a:rPr lang="en-GB" sz="2400" dirty="0"/>
              <a:t> </a:t>
            </a:r>
            <a:r>
              <a:rPr lang="en-GB" sz="2400" dirty="0" err="1"/>
              <a:t>keskmine</a:t>
            </a:r>
            <a:r>
              <a:rPr lang="en-GB" sz="2400" dirty="0"/>
              <a:t> </a:t>
            </a:r>
            <a:r>
              <a:rPr lang="en-GB" sz="2400" dirty="0" err="1"/>
              <a:t>ravikulu</a:t>
            </a:r>
            <a:r>
              <a:rPr lang="en-GB" sz="2400" dirty="0"/>
              <a:t> </a:t>
            </a:r>
            <a:r>
              <a:rPr lang="en-GB" sz="2400" dirty="0" err="1"/>
              <a:t>aastas</a:t>
            </a:r>
            <a:r>
              <a:rPr lang="en-GB" sz="2400" dirty="0"/>
              <a:t> </a:t>
            </a:r>
            <a:r>
              <a:rPr lang="en-GB" sz="2400" dirty="0" smtClean="0"/>
              <a:t/>
            </a:r>
            <a:br>
              <a:rPr lang="en-GB" sz="2400" dirty="0" smtClean="0"/>
            </a:br>
            <a:r>
              <a:rPr lang="en-GB" sz="2400" dirty="0" smtClean="0"/>
              <a:t>(</a:t>
            </a:r>
            <a:r>
              <a:rPr lang="en-GB" sz="2400" dirty="0" err="1"/>
              <a:t>ei</a:t>
            </a:r>
            <a:r>
              <a:rPr lang="en-GB" sz="2400" dirty="0"/>
              <a:t> </a:t>
            </a:r>
            <a:r>
              <a:rPr lang="en-GB" sz="2400" dirty="0" err="1"/>
              <a:t>sisalda</a:t>
            </a:r>
            <a:r>
              <a:rPr lang="en-GB" sz="2400" dirty="0"/>
              <a:t> </a:t>
            </a:r>
            <a:r>
              <a:rPr lang="en-GB" sz="2400" dirty="0" err="1"/>
              <a:t>antiretroviirusravi</a:t>
            </a:r>
            <a:r>
              <a:rPr lang="en-GB" sz="2400" dirty="0"/>
              <a:t>) </a:t>
            </a:r>
            <a:r>
              <a:rPr lang="en-GB" sz="2400" dirty="0" err="1"/>
              <a:t>Eurodes</a:t>
            </a:r>
            <a:r>
              <a:rPr lang="en-GB" sz="2400" dirty="0"/>
              <a:t> </a:t>
            </a:r>
            <a:r>
              <a:rPr lang="en-GB" sz="2400" dirty="0" err="1"/>
              <a:t>ning</a:t>
            </a:r>
            <a:r>
              <a:rPr lang="en-GB" sz="2400" dirty="0"/>
              <a:t> </a:t>
            </a:r>
            <a:r>
              <a:rPr lang="en-GB" sz="2400" dirty="0" err="1"/>
              <a:t>patsientide</a:t>
            </a:r>
            <a:r>
              <a:rPr lang="en-GB" sz="2400" dirty="0"/>
              <a:t> </a:t>
            </a:r>
            <a:r>
              <a:rPr lang="en-GB" sz="2400" dirty="0" err="1"/>
              <a:t>arv</a:t>
            </a:r>
            <a:r>
              <a:rPr lang="en-GB" sz="2400" dirty="0"/>
              <a:t>, </a:t>
            </a:r>
            <a:r>
              <a:rPr lang="en-GB" sz="2400" dirty="0" err="1"/>
              <a:t>kes</a:t>
            </a:r>
            <a:r>
              <a:rPr lang="en-GB" sz="2400" dirty="0"/>
              <a:t> </a:t>
            </a:r>
            <a:r>
              <a:rPr lang="en-GB" sz="2400" dirty="0" err="1"/>
              <a:t>olid</a:t>
            </a:r>
            <a:r>
              <a:rPr lang="en-GB" sz="2400" dirty="0"/>
              <a:t> </a:t>
            </a:r>
            <a:r>
              <a:rPr lang="en-GB" sz="2400" dirty="0" err="1"/>
              <a:t>jälgimisel</a:t>
            </a:r>
            <a:r>
              <a:rPr lang="en-GB" sz="2400" dirty="0"/>
              <a:t> 2010-2014</a:t>
            </a:r>
          </a:p>
        </p:txBody>
      </p:sp>
      <p:pic>
        <p:nvPicPr>
          <p:cNvPr id="6" name="Picture 5"/>
          <p:cNvPicPr/>
          <p:nvPr/>
        </p:nvPicPr>
        <p:blipFill>
          <a:blip r:embed="rId3" cstate="print"/>
          <a:srcRect/>
          <a:stretch>
            <a:fillRect/>
          </a:stretch>
        </p:blipFill>
        <p:spPr bwMode="auto">
          <a:xfrm>
            <a:off x="1643112" y="1988840"/>
            <a:ext cx="5544615" cy="4248472"/>
          </a:xfrm>
          <a:prstGeom prst="rect">
            <a:avLst/>
          </a:prstGeom>
          <a:noFill/>
          <a:ln w="9525">
            <a:noFill/>
            <a:miter lim="800000"/>
            <a:headEnd/>
            <a:tailEnd/>
          </a:ln>
        </p:spPr>
      </p:pic>
      <p:grpSp>
        <p:nvGrpSpPr>
          <p:cNvPr id="5" name="Group 4"/>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731124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a:r>
              <a:rPr lang="et-EE" sz="1200" b="1" dirty="0">
                <a:solidFill>
                  <a:prstClr val="white"/>
                </a:solidFill>
                <a:latin typeface="Arial" panose="020B0604020202020204" pitchFamily="34" charset="0"/>
              </a:rPr>
              <a:t>www.testingweek.eu</a:t>
            </a:r>
          </a:p>
          <a:p>
            <a:pPr algn="ctr"/>
            <a:r>
              <a:rPr lang="et-EE" sz="1200" b="1" dirty="0">
                <a:solidFill>
                  <a:prstClr val="white"/>
                </a:solidFill>
                <a:latin typeface="Arial" panose="020B0604020202020204" pitchFamily="34" charset="0"/>
              </a:rPr>
              <a:t>www.hiveurope.eu </a:t>
            </a:r>
          </a:p>
        </p:txBody>
      </p:sp>
      <p:sp>
        <p:nvSpPr>
          <p:cNvPr id="12" name="Title 1"/>
          <p:cNvSpPr>
            <a:spLocks noGrp="1"/>
          </p:cNvSpPr>
          <p:nvPr>
            <p:ph type="title"/>
          </p:nvPr>
        </p:nvSpPr>
        <p:spPr>
          <a:xfrm>
            <a:off x="323528" y="260648"/>
            <a:ext cx="7920880" cy="1080000"/>
          </a:xfrm>
        </p:spPr>
        <p:txBody>
          <a:bodyPr rtlCol="0" anchor="t">
            <a:normAutofit/>
          </a:bodyPr>
          <a:lstStyle/>
          <a:p>
            <a:pPr algn="l">
              <a:defRPr/>
            </a:pPr>
            <a:r>
              <a:rPr lang="et-EE" sz="2400" dirty="0">
                <a:latin typeface="Calibri" panose="020F0502020204030204" pitchFamily="34" charset="0"/>
              </a:rPr>
              <a:t>Varase diagnoosimise eelised: ravi ja arstiabi kättesaadavus</a:t>
            </a:r>
          </a:p>
        </p:txBody>
      </p:sp>
      <p:sp>
        <p:nvSpPr>
          <p:cNvPr id="13" name="Pladsholder til indhold 2"/>
          <p:cNvSpPr>
            <a:spLocks noGrp="1"/>
          </p:cNvSpPr>
          <p:nvPr>
            <p:ph idx="1"/>
          </p:nvPr>
        </p:nvSpPr>
        <p:spPr>
          <a:xfrm>
            <a:off x="438147" y="1124744"/>
            <a:ext cx="8022285" cy="4824536"/>
          </a:xfrm>
        </p:spPr>
        <p:txBody>
          <a:bodyPr>
            <a:noAutofit/>
          </a:bodyPr>
          <a:lstStyle/>
          <a:p>
            <a:pPr marL="0" indent="0">
              <a:buClr>
                <a:schemeClr val="tx1">
                  <a:lumMod val="50000"/>
                  <a:lumOff val="50000"/>
                </a:schemeClr>
              </a:buClr>
              <a:buNone/>
            </a:pPr>
            <a:r>
              <a:rPr lang="et-EE" sz="2000" dirty="0">
                <a:latin typeface="Calibri" panose="020F0502020204030204" pitchFamily="34" charset="0"/>
              </a:rPr>
              <a:t>Parem ravitulemus</a:t>
            </a:r>
          </a:p>
          <a:p>
            <a:pPr marL="0" indent="0">
              <a:buClr>
                <a:schemeClr val="tx1">
                  <a:lumMod val="50000"/>
                  <a:lumOff val="50000"/>
                </a:schemeClr>
              </a:buClr>
              <a:buNone/>
            </a:pPr>
            <a:r>
              <a:rPr lang="et-EE" sz="2000" dirty="0">
                <a:latin typeface="Calibri" panose="020F0502020204030204" pitchFamily="34" charset="0"/>
              </a:rPr>
              <a:t>Väiksem haigestumus ja suremus</a:t>
            </a:r>
          </a:p>
          <a:p>
            <a:pPr marL="0" indent="0">
              <a:buClr>
                <a:schemeClr val="tx1">
                  <a:lumMod val="50000"/>
                  <a:lumOff val="50000"/>
                </a:schemeClr>
              </a:buClr>
              <a:buNone/>
            </a:pPr>
            <a:r>
              <a:rPr lang="et-EE" sz="2000" dirty="0">
                <a:latin typeface="Calibri" panose="020F0502020204030204" pitchFamily="34" charset="0"/>
              </a:rPr>
              <a:t>Väiksem edasine ülekandumine</a:t>
            </a:r>
          </a:p>
          <a:p>
            <a:pPr marL="0" indent="0">
              <a:buClr>
                <a:schemeClr val="tx1">
                  <a:lumMod val="50000"/>
                  <a:lumOff val="50000"/>
                </a:schemeClr>
              </a:buClr>
              <a:buNone/>
            </a:pPr>
            <a:r>
              <a:rPr lang="et-EE" sz="2000" dirty="0">
                <a:latin typeface="Calibri" panose="020F0502020204030204" pitchFamily="34" charset="0"/>
              </a:rPr>
              <a:t>Väiksemad tervishoiukulud</a:t>
            </a:r>
          </a:p>
          <a:p>
            <a:pPr marL="0" indent="0">
              <a:buClr>
                <a:schemeClr val="tx1">
                  <a:lumMod val="50000"/>
                  <a:lumOff val="50000"/>
                </a:schemeClr>
              </a:buClr>
              <a:buNone/>
            </a:pPr>
            <a:r>
              <a:rPr lang="et-EE" sz="2000" dirty="0">
                <a:latin typeface="Calibri" panose="020F0502020204030204" pitchFamily="34" charset="0"/>
              </a:rPr>
              <a:t>Mõjutab </a:t>
            </a:r>
            <a:r>
              <a:rPr lang="et-EE" sz="2000" dirty="0" smtClean="0">
                <a:latin typeface="Calibri" panose="020F0502020204030204" pitchFamily="34" charset="0"/>
              </a:rPr>
              <a:t>ühiskondlikke</a:t>
            </a:r>
            <a:r>
              <a:rPr lang="da-DK" sz="2000" dirty="0" smtClean="0">
                <a:latin typeface="Calibri" panose="020F0502020204030204" pitchFamily="34" charset="0"/>
              </a:rPr>
              <a:t> </a:t>
            </a:r>
            <a:r>
              <a:rPr lang="et-EE" sz="2000" dirty="0" smtClean="0">
                <a:latin typeface="Calibri" panose="020F0502020204030204" pitchFamily="34" charset="0"/>
              </a:rPr>
              <a:t>kulusid</a:t>
            </a:r>
            <a:endParaRPr lang="et-EE" sz="2000" dirty="0">
              <a:latin typeface="Calibri" panose="020F0502020204030204" pitchFamily="34" charset="0"/>
            </a:endParaRPr>
          </a:p>
          <a:p>
            <a:pPr marL="0" indent="0">
              <a:buClr>
                <a:schemeClr val="tx1">
                  <a:lumMod val="50000"/>
                  <a:lumOff val="50000"/>
                </a:schemeClr>
              </a:buClr>
              <a:buNone/>
            </a:pPr>
            <a:endParaRPr lang="et-EE" sz="2000" dirty="0">
              <a:latin typeface="Calibri" panose="020F0502020204030204" pitchFamily="34" charset="0"/>
              <a:cs typeface="Calibri" panose="020F0502020204030204" pitchFamily="34" charset="0"/>
            </a:endParaRPr>
          </a:p>
          <a:p>
            <a:pPr marL="0" indent="0">
              <a:buClr>
                <a:schemeClr val="tx1">
                  <a:lumMod val="50000"/>
                  <a:lumOff val="50000"/>
                </a:schemeClr>
              </a:buClr>
              <a:buNone/>
            </a:pPr>
            <a:r>
              <a:rPr lang="et-EE" sz="2000" dirty="0">
                <a:latin typeface="Calibri" panose="020F0502020204030204" pitchFamily="34" charset="0"/>
              </a:rPr>
              <a:t>Varasem HIVi diagnoosimine on üks olulisematest teguritest, mis on seotud parema oodatava keskmise elueaga</a:t>
            </a:r>
          </a:p>
          <a:p>
            <a:pPr marL="0" indent="0">
              <a:buClr>
                <a:schemeClr val="tx1">
                  <a:lumMod val="50000"/>
                  <a:lumOff val="50000"/>
                </a:schemeClr>
              </a:buClr>
              <a:buNone/>
            </a:pPr>
            <a:endParaRPr lang="et-EE" sz="2000" dirty="0">
              <a:latin typeface="Calibri" panose="020F0502020204030204" pitchFamily="34" charset="0"/>
              <a:cs typeface="Calibri" panose="020F0502020204030204" pitchFamily="34" charset="0"/>
            </a:endParaRPr>
          </a:p>
          <a:p>
            <a:pPr marL="0" indent="0">
              <a:buClr>
                <a:schemeClr val="tx1">
                  <a:lumMod val="50000"/>
                  <a:lumOff val="50000"/>
                </a:schemeClr>
              </a:buClr>
              <a:buNone/>
            </a:pPr>
            <a:r>
              <a:rPr lang="et-EE" sz="2000" dirty="0">
                <a:latin typeface="Calibri" panose="020F0502020204030204" pitchFamily="34" charset="0"/>
              </a:rPr>
              <a:t>Varase HIVi diagnoosimise kasu haigestumuse ja suremuse osas:</a:t>
            </a:r>
          </a:p>
          <a:p>
            <a:pPr indent="0">
              <a:buNone/>
            </a:pPr>
            <a:r>
              <a:rPr lang="et-EE" sz="2000" i="1" dirty="0">
                <a:latin typeface="Calibri" panose="020F0502020204030204" pitchFamily="34" charset="0"/>
              </a:rPr>
              <a:t>„Koos õigeaegse diagnoosimise, mitmete kaasaegsete ravimite ja hea eluaegse ravijärgimuse kättesaadavusega võivad hiljuti nakkuse saanud inimesed loota peaaegu sama pikka oodatavat keskmist eluiga kui HIV-negatiivsed isikud.“</a:t>
            </a:r>
          </a:p>
          <a:p>
            <a:pPr marL="456185" lvl="1" indent="0">
              <a:buNone/>
            </a:pPr>
            <a:endParaRPr lang="et-EE" sz="2000" dirty="0">
              <a:latin typeface="Corbel" panose="020B0503020204020204" pitchFamily="34" charset="0"/>
              <a:cs typeface="Arial" charset="0"/>
            </a:endParaRPr>
          </a:p>
          <a:p>
            <a:pPr marL="0" indent="0">
              <a:buClr>
                <a:schemeClr val="tx1">
                  <a:lumMod val="50000"/>
                  <a:lumOff val="50000"/>
                </a:schemeClr>
              </a:buClr>
              <a:buNone/>
            </a:pPr>
            <a:endParaRPr lang="et-EE" sz="2000" dirty="0">
              <a:latin typeface="Calibri" panose="020F0502020204030204" pitchFamily="34" charset="0"/>
              <a:cs typeface="Calibri" panose="020F0502020204030204" pitchFamily="34" charset="0"/>
            </a:endParaRPr>
          </a:p>
          <a:p>
            <a:pPr marL="0" indent="0">
              <a:buClr>
                <a:schemeClr val="tx1">
                  <a:lumMod val="50000"/>
                  <a:lumOff val="50000"/>
                </a:schemeClr>
              </a:buClr>
              <a:buNone/>
            </a:pPr>
            <a:endParaRPr lang="et-EE" sz="2000" dirty="0">
              <a:latin typeface="Calibri" panose="020F0502020204030204" pitchFamily="34" charset="0"/>
              <a:cs typeface="Calibri" panose="020F0502020204030204" pitchFamily="34" charset="0"/>
            </a:endParaRPr>
          </a:p>
          <a:p>
            <a:pPr marL="456185" lvl="1" indent="0">
              <a:buNone/>
            </a:pPr>
            <a:endParaRPr lang="et-EE" sz="2000" dirty="0">
              <a:latin typeface="Corbel" panose="020B0503020204020204" pitchFamily="34" charset="0"/>
              <a:cs typeface="Arial" charset="0"/>
            </a:endParaRPr>
          </a:p>
          <a:p>
            <a:pPr marL="456185" lvl="1" indent="0">
              <a:buNone/>
            </a:pPr>
            <a:endParaRPr lang="et-EE" sz="2000" dirty="0">
              <a:latin typeface="Corbel" panose="020B0503020204020204" pitchFamily="34" charset="0"/>
              <a:cs typeface="Arial" charset="0"/>
            </a:endParaRPr>
          </a:p>
          <a:p>
            <a:pPr marL="456185" lvl="1" indent="0">
              <a:buNone/>
            </a:pPr>
            <a:endParaRPr lang="et-EE" sz="2000" dirty="0">
              <a:latin typeface="Corbel" panose="020B0503020204020204" pitchFamily="34" charset="0"/>
              <a:cs typeface="Arial" charset="0"/>
            </a:endParaRPr>
          </a:p>
          <a:p>
            <a:pPr marL="456185" lvl="1" indent="0">
              <a:buNone/>
            </a:pPr>
            <a:endParaRPr lang="et-EE" sz="2000" dirty="0">
              <a:latin typeface="Corbel" panose="020B0503020204020204" pitchFamily="34" charset="0"/>
              <a:cs typeface="Arial" charset="0"/>
            </a:endParaRPr>
          </a:p>
          <a:p>
            <a:pPr marL="456185" lvl="1" indent="0">
              <a:buNone/>
            </a:pPr>
            <a:endParaRPr lang="et-EE" sz="2000" dirty="0">
              <a:latin typeface="Corbel" panose="020B0503020204020204" pitchFamily="34" charset="0"/>
              <a:cs typeface="Arial" charset="0"/>
            </a:endParaRPr>
          </a:p>
        </p:txBody>
      </p:sp>
      <p:sp>
        <p:nvSpPr>
          <p:cNvPr id="9" name="Pladsholder til indhold 2"/>
          <p:cNvSpPr txBox="1">
            <a:spLocks/>
          </p:cNvSpPr>
          <p:nvPr/>
        </p:nvSpPr>
        <p:spPr>
          <a:xfrm>
            <a:off x="438147" y="3068960"/>
            <a:ext cx="8208912" cy="936104"/>
          </a:xfrm>
          <a:prstGeom prst="rect">
            <a:avLst/>
          </a:prstGeom>
        </p:spPr>
        <p:txBody>
          <a:bodyPr vert="horz" lIns="91238" tIns="45619" rIns="91238" bIns="45619" rtlCol="0">
            <a:no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6185" lvl="1" indent="0">
              <a:buFont typeface="Arial" panose="020B0604020202020204" pitchFamily="34" charset="0"/>
              <a:buNone/>
            </a:pPr>
            <a:endParaRPr lang="en-US" sz="2000" dirty="0">
              <a:latin typeface="Corbel" panose="020B0503020204020204" pitchFamily="34" charset="0"/>
              <a:cs typeface="Arial" charset="0"/>
            </a:endParaRPr>
          </a:p>
          <a:p>
            <a:pPr marL="456185" lvl="1" indent="0">
              <a:buFont typeface="Arial" panose="020B0604020202020204" pitchFamily="34" charset="0"/>
              <a:buNone/>
            </a:pPr>
            <a:endParaRPr lang="en-GB" sz="2000" dirty="0">
              <a:latin typeface="Corbel" panose="020B0503020204020204" pitchFamily="34" charset="0"/>
              <a:cs typeface="Arial" charset="0"/>
            </a:endParaRPr>
          </a:p>
          <a:p>
            <a:pPr marL="456185" lvl="1" indent="0">
              <a:buFont typeface="Arial" panose="020B0604020202020204" pitchFamily="34" charset="0"/>
              <a:buNone/>
            </a:pPr>
            <a:endParaRPr lang="en-GB" sz="2000" dirty="0">
              <a:latin typeface="Corbel" panose="020B0503020204020204" pitchFamily="34" charset="0"/>
              <a:cs typeface="Arial" charset="0"/>
            </a:endParaRPr>
          </a:p>
          <a:p>
            <a:pPr marL="456185" lvl="1" indent="0">
              <a:buFont typeface="Arial" panose="020B0604020202020204" pitchFamily="34" charset="0"/>
              <a:buNone/>
            </a:pPr>
            <a:endParaRPr lang="en-GB" sz="2000" dirty="0">
              <a:latin typeface="Corbel" panose="020B0503020204020204" pitchFamily="34" charset="0"/>
              <a:cs typeface="Arial" charset="0"/>
            </a:endParaRPr>
          </a:p>
        </p:txBody>
      </p:sp>
      <p:sp>
        <p:nvSpPr>
          <p:cNvPr id="11" name="Pladsholder til indhold 2"/>
          <p:cNvSpPr txBox="1">
            <a:spLocks/>
          </p:cNvSpPr>
          <p:nvPr/>
        </p:nvSpPr>
        <p:spPr>
          <a:xfrm>
            <a:off x="438147" y="4102669"/>
            <a:ext cx="8582167" cy="1563347"/>
          </a:xfrm>
          <a:prstGeom prst="rect">
            <a:avLst/>
          </a:prstGeom>
        </p:spPr>
        <p:txBody>
          <a:bodyPr vert="horz" lIns="91238" tIns="45619" rIns="91238" bIns="45619" rtlCol="0">
            <a:no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6185" lvl="1" indent="0">
              <a:buFont typeface="Arial" panose="020B0604020202020204" pitchFamily="34" charset="0"/>
              <a:buNone/>
            </a:pPr>
            <a:endParaRPr lang="en-US" sz="2000" dirty="0">
              <a:latin typeface="Corbel" panose="020B0503020204020204" pitchFamily="34" charset="0"/>
              <a:cs typeface="Arial" charset="0"/>
            </a:endParaRPr>
          </a:p>
          <a:p>
            <a:pPr marL="456185" lvl="1" indent="0">
              <a:buFont typeface="Arial" panose="020B0604020202020204" pitchFamily="34" charset="0"/>
              <a:buNone/>
            </a:pPr>
            <a:endParaRPr lang="en-GB" sz="2000" dirty="0">
              <a:latin typeface="Corbel" panose="020B0503020204020204" pitchFamily="34" charset="0"/>
              <a:cs typeface="Arial" charset="0"/>
            </a:endParaRPr>
          </a:p>
          <a:p>
            <a:pPr marL="456185" lvl="1" indent="0">
              <a:buFont typeface="Arial" panose="020B0604020202020204" pitchFamily="34" charset="0"/>
              <a:buNone/>
            </a:pPr>
            <a:endParaRPr lang="en-GB" sz="2000" dirty="0">
              <a:latin typeface="Corbel" panose="020B0503020204020204" pitchFamily="34" charset="0"/>
              <a:cs typeface="Arial" charset="0"/>
            </a:endParaRPr>
          </a:p>
          <a:p>
            <a:pPr marL="456185" lvl="1" indent="0">
              <a:buFont typeface="Arial" panose="020B0604020202020204" pitchFamily="34" charset="0"/>
              <a:buNone/>
            </a:pPr>
            <a:endParaRPr lang="en-GB" sz="2000" dirty="0">
              <a:latin typeface="Corbel" panose="020B0503020204020204" pitchFamily="34" charset="0"/>
              <a:cs typeface="Arial" charset="0"/>
            </a:endParaRPr>
          </a:p>
        </p:txBody>
      </p:sp>
      <p:grpSp>
        <p:nvGrpSpPr>
          <p:cNvPr id="14" name="Group 13"/>
          <p:cNvGrpSpPr/>
          <p:nvPr/>
        </p:nvGrpSpPr>
        <p:grpSpPr>
          <a:xfrm>
            <a:off x="179512" y="6381328"/>
            <a:ext cx="8888434" cy="372932"/>
            <a:chOff x="179512" y="6381328"/>
            <a:chExt cx="8888434" cy="372932"/>
          </a:xfrm>
        </p:grpSpPr>
        <p:pic>
          <p:nvPicPr>
            <p:cNvPr id="15"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9427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nodePh="1">
                                  <p:stCondLst>
                                    <p:cond delay="0"/>
                                  </p:stCondLst>
                                  <p:endCondLst>
                                    <p:cond evt="begin" delay="0">
                                      <p:tn val="37"/>
                                    </p:cond>
                                  </p:end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nodePh="1">
                                  <p:stCondLst>
                                    <p:cond delay="0"/>
                                  </p:stCondLst>
                                  <p:endCondLst>
                                    <p:cond evt="begin" delay="0">
                                      <p:tn val="41"/>
                                    </p:cond>
                                  </p:end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9"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300" y="2204864"/>
            <a:ext cx="862248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t-EE" dirty="0"/>
              <a:t> </a:t>
            </a:r>
          </a:p>
        </p:txBody>
      </p:sp>
      <p:sp>
        <p:nvSpPr>
          <p:cNvPr id="3" name="Pladsholder til indhold 2"/>
          <p:cNvSpPr>
            <a:spLocks noGrp="1"/>
          </p:cNvSpPr>
          <p:nvPr>
            <p:ph idx="1"/>
          </p:nvPr>
        </p:nvSpPr>
        <p:spPr>
          <a:xfrm>
            <a:off x="395536" y="1268760"/>
            <a:ext cx="8291264" cy="4857403"/>
          </a:xfrm>
        </p:spPr>
        <p:txBody>
          <a:bodyPr/>
          <a:lstStyle/>
          <a:p>
            <a:pPr marL="0" indent="0" algn="ctr">
              <a:buNone/>
            </a:pPr>
            <a:r>
              <a:rPr lang="et-EE" sz="2000" b="1" dirty="0"/>
              <a:t>CD4 väärtus ravi </a:t>
            </a:r>
            <a:r>
              <a:rPr lang="et-EE" sz="2000" b="1" dirty="0" smtClean="0"/>
              <a:t>alustamisel</a:t>
            </a:r>
            <a:r>
              <a:rPr lang="da-DK" sz="2000" b="1" dirty="0" smtClean="0"/>
              <a:t> </a:t>
            </a:r>
            <a:r>
              <a:rPr lang="et-EE" sz="2000" b="1" dirty="0" smtClean="0"/>
              <a:t>mõjutab </a:t>
            </a:r>
            <a:r>
              <a:rPr lang="et-EE" sz="2000" b="1" dirty="0"/>
              <a:t>immunoloogilist tulemust</a:t>
            </a:r>
          </a:p>
          <a:p>
            <a:pPr marL="0" indent="0">
              <a:buNone/>
            </a:pPr>
            <a:endParaRPr lang="et-EE" b="1" dirty="0"/>
          </a:p>
          <a:p>
            <a:pPr marL="0" indent="0">
              <a:buNone/>
            </a:pPr>
            <a:endParaRPr lang="et-EE" dirty="0"/>
          </a:p>
        </p:txBody>
      </p:sp>
      <p:sp>
        <p:nvSpPr>
          <p:cNvPr id="7" name="TextBox 6"/>
          <p:cNvSpPr txBox="1"/>
          <p:nvPr/>
        </p:nvSpPr>
        <p:spPr>
          <a:xfrm>
            <a:off x="467544" y="260648"/>
            <a:ext cx="7632848" cy="461665"/>
          </a:xfrm>
          <a:prstGeom prst="rect">
            <a:avLst/>
          </a:prstGeom>
          <a:noFill/>
        </p:spPr>
        <p:txBody>
          <a:bodyPr wrap="square" rtlCol="0">
            <a:spAutoFit/>
          </a:bodyPr>
          <a:lstStyle/>
          <a:p>
            <a:r>
              <a:rPr lang="et-EE" sz="2400" dirty="0">
                <a:latin typeface="Calibri" panose="020F0502020204030204" pitchFamily="34" charset="0"/>
              </a:rPr>
              <a:t>Parem ravitulemus antiretroviirusraviga </a:t>
            </a:r>
          </a:p>
        </p:txBody>
      </p:sp>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985247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147248" cy="1066130"/>
          </a:xfrm>
        </p:spPr>
        <p:txBody>
          <a:bodyPr>
            <a:noAutofit/>
          </a:bodyPr>
          <a:lstStyle/>
          <a:p>
            <a:pPr algn="l"/>
            <a:r>
              <a:rPr lang="et-EE" sz="2400" dirty="0"/>
              <a:t>Suhteline risk AIDSiks või surmaks enne HAART olemasolu, HAART algusaastatel ning hilisel HAART ajastul EuroSIDA uuringu põhjal</a:t>
            </a:r>
            <a:endParaRPr lang="et-EE" sz="24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467" y="1656132"/>
            <a:ext cx="7344816" cy="4555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a:off x="3394062" y="1841399"/>
            <a:ext cx="360040" cy="129614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3" name="TextBox 2"/>
          <p:cNvSpPr txBox="1"/>
          <p:nvPr/>
        </p:nvSpPr>
        <p:spPr>
          <a:xfrm>
            <a:off x="3707904" y="1841399"/>
            <a:ext cx="2520280" cy="307777"/>
          </a:xfrm>
          <a:prstGeom prst="rect">
            <a:avLst/>
          </a:prstGeom>
          <a:noFill/>
        </p:spPr>
        <p:txBody>
          <a:bodyPr wrap="square" rtlCol="0">
            <a:spAutoFit/>
          </a:bodyPr>
          <a:lstStyle/>
          <a:p>
            <a:pPr algn="ctr"/>
            <a:r>
              <a:rPr lang="et-EE" sz="1400" b="1" dirty="0"/>
              <a:t>1996, sai HAART (antiretroviirusravi) kättesaadavaks</a:t>
            </a:r>
          </a:p>
        </p:txBody>
      </p:sp>
      <p:sp>
        <p:nvSpPr>
          <p:cNvPr id="4" name="TextBox 3"/>
          <p:cNvSpPr txBox="1"/>
          <p:nvPr/>
        </p:nvSpPr>
        <p:spPr>
          <a:xfrm>
            <a:off x="6128996" y="2144470"/>
            <a:ext cx="2691476" cy="1428546"/>
          </a:xfrm>
          <a:prstGeom prst="rect">
            <a:avLst/>
          </a:prstGeom>
          <a:noFill/>
          <a:ln>
            <a:solidFill>
              <a:schemeClr val="tx1"/>
            </a:solidFill>
          </a:ln>
          <a:effectLst/>
        </p:spPr>
        <p:txBody>
          <a:bodyPr wrap="square" rtlCol="0" anchor="t">
            <a:noAutofit/>
          </a:bodyPr>
          <a:lstStyle/>
          <a:p>
            <a:r>
              <a:rPr lang="fi-FI" sz="1400" b="1" dirty="0"/>
              <a:t>HIVi nakatunute suremus seoses HAART </a:t>
            </a:r>
            <a:r>
              <a:rPr lang="fi-FI" sz="1400" b="1" dirty="0" smtClean="0"/>
              <a:t>turuletoomisega</a:t>
            </a:r>
          </a:p>
          <a:p>
            <a:r>
              <a:rPr lang="et-EE" sz="1400" b="1" dirty="0" smtClean="0"/>
              <a:t>     </a:t>
            </a:r>
            <a:r>
              <a:rPr lang="et-EE" sz="1400" b="1" dirty="0"/>
              <a:t>HAART-eelne:     14,6%</a:t>
            </a:r>
          </a:p>
          <a:p>
            <a:r>
              <a:rPr lang="et-EE" sz="1400" b="1" dirty="0"/>
              <a:t>     Varajane HAART  7,4%</a:t>
            </a:r>
          </a:p>
          <a:p>
            <a:r>
              <a:rPr lang="et-EE" sz="1400" b="1" dirty="0"/>
              <a:t>     Hiline HAART    1,5%</a:t>
            </a:r>
            <a:endParaRPr lang="et-EE" sz="1600" b="1" dirty="0">
              <a:solidFill>
                <a:srgbClr val="C00000"/>
              </a:solidFill>
            </a:endParaRPr>
          </a:p>
          <a:p>
            <a:endParaRPr lang="et-EE" dirty="0"/>
          </a:p>
        </p:txBody>
      </p:sp>
      <p:grpSp>
        <p:nvGrpSpPr>
          <p:cNvPr id="10" name="Group 9"/>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1831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Freeform 38"/>
          <p:cNvSpPr>
            <a:spLocks/>
          </p:cNvSpPr>
          <p:nvPr/>
        </p:nvSpPr>
        <p:spPr bwMode="auto">
          <a:xfrm>
            <a:off x="985839" y="2011363"/>
            <a:ext cx="7148512" cy="3810000"/>
          </a:xfrm>
          <a:custGeom>
            <a:avLst/>
            <a:gdLst>
              <a:gd name="T0" fmla="*/ 0 w 4503"/>
              <a:gd name="T1" fmla="*/ 0 h 2400"/>
              <a:gd name="T2" fmla="*/ 0 w 4503"/>
              <a:gd name="T3" fmla="*/ 2147483647 h 2400"/>
              <a:gd name="T4" fmla="*/ 2147483647 w 4503"/>
              <a:gd name="T5" fmla="*/ 2147483647 h 2400"/>
              <a:gd name="T6" fmla="*/ 0 60000 65536"/>
              <a:gd name="T7" fmla="*/ 0 60000 65536"/>
              <a:gd name="T8" fmla="*/ 0 60000 65536"/>
              <a:gd name="T9" fmla="*/ 0 w 4503"/>
              <a:gd name="T10" fmla="*/ 0 h 2400"/>
              <a:gd name="T11" fmla="*/ 4503 w 4503"/>
              <a:gd name="T12" fmla="*/ 2400 h 2400"/>
            </a:gdLst>
            <a:ahLst/>
            <a:cxnLst>
              <a:cxn ang="T6">
                <a:pos x="T0" y="T1"/>
              </a:cxn>
              <a:cxn ang="T7">
                <a:pos x="T2" y="T3"/>
              </a:cxn>
              <a:cxn ang="T8">
                <a:pos x="T4" y="T5"/>
              </a:cxn>
            </a:cxnLst>
            <a:rect l="T9" t="T10" r="T11" b="T12"/>
            <a:pathLst>
              <a:path w="4503" h="2400">
                <a:moveTo>
                  <a:pt x="0" y="0"/>
                </a:moveTo>
                <a:lnTo>
                  <a:pt x="0" y="2400"/>
                </a:lnTo>
                <a:lnTo>
                  <a:pt x="4503" y="2400"/>
                </a:lnTo>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4" name="Line 39"/>
          <p:cNvSpPr>
            <a:spLocks noChangeShapeType="1"/>
          </p:cNvSpPr>
          <p:nvPr/>
        </p:nvSpPr>
        <p:spPr bwMode="auto">
          <a:xfrm flipH="1">
            <a:off x="909640" y="5819775"/>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5" name="Line 40"/>
          <p:cNvSpPr>
            <a:spLocks noChangeShapeType="1"/>
          </p:cNvSpPr>
          <p:nvPr/>
        </p:nvSpPr>
        <p:spPr bwMode="auto">
          <a:xfrm flipH="1">
            <a:off x="909640" y="5186363"/>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6" name="Line 41"/>
          <p:cNvSpPr>
            <a:spLocks noChangeShapeType="1"/>
          </p:cNvSpPr>
          <p:nvPr/>
        </p:nvSpPr>
        <p:spPr bwMode="auto">
          <a:xfrm flipH="1">
            <a:off x="909640" y="4552950"/>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7" name="Line 42"/>
          <p:cNvSpPr>
            <a:spLocks noChangeShapeType="1"/>
          </p:cNvSpPr>
          <p:nvPr/>
        </p:nvSpPr>
        <p:spPr bwMode="auto">
          <a:xfrm flipH="1">
            <a:off x="909640" y="39195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8" name="Line 43"/>
          <p:cNvSpPr>
            <a:spLocks noChangeShapeType="1"/>
          </p:cNvSpPr>
          <p:nvPr/>
        </p:nvSpPr>
        <p:spPr bwMode="auto">
          <a:xfrm flipH="1">
            <a:off x="909640" y="3286125"/>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9" name="Line 44"/>
          <p:cNvSpPr>
            <a:spLocks noChangeShapeType="1"/>
          </p:cNvSpPr>
          <p:nvPr/>
        </p:nvSpPr>
        <p:spPr bwMode="auto">
          <a:xfrm flipH="1">
            <a:off x="909640" y="2652713"/>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0" name="Line 45"/>
          <p:cNvSpPr>
            <a:spLocks noChangeShapeType="1"/>
          </p:cNvSpPr>
          <p:nvPr/>
        </p:nvSpPr>
        <p:spPr bwMode="auto">
          <a:xfrm flipH="1">
            <a:off x="909640" y="2019300"/>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1" name="Line 46"/>
          <p:cNvSpPr>
            <a:spLocks noChangeShapeType="1"/>
          </p:cNvSpPr>
          <p:nvPr/>
        </p:nvSpPr>
        <p:spPr bwMode="auto">
          <a:xfrm rot="5400000" flipH="1">
            <a:off x="95250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2" name="Line 47"/>
          <p:cNvSpPr>
            <a:spLocks noChangeShapeType="1"/>
          </p:cNvSpPr>
          <p:nvPr/>
        </p:nvSpPr>
        <p:spPr bwMode="auto">
          <a:xfrm rot="5400000" flipH="1">
            <a:off x="127635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3" name="Line 48"/>
          <p:cNvSpPr>
            <a:spLocks noChangeShapeType="1"/>
          </p:cNvSpPr>
          <p:nvPr/>
        </p:nvSpPr>
        <p:spPr bwMode="auto">
          <a:xfrm rot="5400000" flipH="1">
            <a:off x="160020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4" name="Line 49"/>
          <p:cNvSpPr>
            <a:spLocks noChangeShapeType="1"/>
          </p:cNvSpPr>
          <p:nvPr/>
        </p:nvSpPr>
        <p:spPr bwMode="auto">
          <a:xfrm rot="5400000" flipH="1">
            <a:off x="192405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5" name="Line 50"/>
          <p:cNvSpPr>
            <a:spLocks noChangeShapeType="1"/>
          </p:cNvSpPr>
          <p:nvPr/>
        </p:nvSpPr>
        <p:spPr bwMode="auto">
          <a:xfrm rot="5400000" flipH="1">
            <a:off x="224948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6" name="Line 51"/>
          <p:cNvSpPr>
            <a:spLocks noChangeShapeType="1"/>
          </p:cNvSpPr>
          <p:nvPr/>
        </p:nvSpPr>
        <p:spPr bwMode="auto">
          <a:xfrm rot="5400000" flipH="1">
            <a:off x="257333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7" name="Line 52"/>
          <p:cNvSpPr>
            <a:spLocks noChangeShapeType="1"/>
          </p:cNvSpPr>
          <p:nvPr/>
        </p:nvSpPr>
        <p:spPr bwMode="auto">
          <a:xfrm rot="5400000" flipH="1">
            <a:off x="289718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8" name="Line 53"/>
          <p:cNvSpPr>
            <a:spLocks noChangeShapeType="1"/>
          </p:cNvSpPr>
          <p:nvPr/>
        </p:nvSpPr>
        <p:spPr bwMode="auto">
          <a:xfrm rot="5400000" flipH="1">
            <a:off x="322103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9" name="Line 54"/>
          <p:cNvSpPr>
            <a:spLocks noChangeShapeType="1"/>
          </p:cNvSpPr>
          <p:nvPr/>
        </p:nvSpPr>
        <p:spPr bwMode="auto">
          <a:xfrm rot="5400000" flipH="1">
            <a:off x="3546475"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0" name="Line 55"/>
          <p:cNvSpPr>
            <a:spLocks noChangeShapeType="1"/>
          </p:cNvSpPr>
          <p:nvPr/>
        </p:nvSpPr>
        <p:spPr bwMode="auto">
          <a:xfrm rot="5400000" flipH="1">
            <a:off x="3870325"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1" name="Line 56"/>
          <p:cNvSpPr>
            <a:spLocks noChangeShapeType="1"/>
          </p:cNvSpPr>
          <p:nvPr/>
        </p:nvSpPr>
        <p:spPr bwMode="auto">
          <a:xfrm rot="5400000" flipH="1">
            <a:off x="4194175"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2" name="Line 57"/>
          <p:cNvSpPr>
            <a:spLocks noChangeShapeType="1"/>
          </p:cNvSpPr>
          <p:nvPr/>
        </p:nvSpPr>
        <p:spPr bwMode="auto">
          <a:xfrm rot="5400000" flipH="1">
            <a:off x="4519613"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3" name="Line 58"/>
          <p:cNvSpPr>
            <a:spLocks noChangeShapeType="1"/>
          </p:cNvSpPr>
          <p:nvPr/>
        </p:nvSpPr>
        <p:spPr bwMode="auto">
          <a:xfrm rot="5400000" flipH="1">
            <a:off x="4843463"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4" name="Line 59"/>
          <p:cNvSpPr>
            <a:spLocks noChangeShapeType="1"/>
          </p:cNvSpPr>
          <p:nvPr/>
        </p:nvSpPr>
        <p:spPr bwMode="auto">
          <a:xfrm rot="5400000" flipH="1">
            <a:off x="5167313"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5" name="Line 60"/>
          <p:cNvSpPr>
            <a:spLocks noChangeShapeType="1"/>
          </p:cNvSpPr>
          <p:nvPr/>
        </p:nvSpPr>
        <p:spPr bwMode="auto">
          <a:xfrm rot="5400000" flipH="1">
            <a:off x="5491163"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6" name="Line 61"/>
          <p:cNvSpPr>
            <a:spLocks noChangeShapeType="1"/>
          </p:cNvSpPr>
          <p:nvPr/>
        </p:nvSpPr>
        <p:spPr bwMode="auto">
          <a:xfrm rot="5400000" flipH="1">
            <a:off x="581660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7" name="Line 62"/>
          <p:cNvSpPr>
            <a:spLocks noChangeShapeType="1"/>
          </p:cNvSpPr>
          <p:nvPr/>
        </p:nvSpPr>
        <p:spPr bwMode="auto">
          <a:xfrm rot="5400000" flipH="1">
            <a:off x="614045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8" name="Line 63"/>
          <p:cNvSpPr>
            <a:spLocks noChangeShapeType="1"/>
          </p:cNvSpPr>
          <p:nvPr/>
        </p:nvSpPr>
        <p:spPr bwMode="auto">
          <a:xfrm rot="5400000" flipH="1">
            <a:off x="646430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9" name="Line 64"/>
          <p:cNvSpPr>
            <a:spLocks noChangeShapeType="1"/>
          </p:cNvSpPr>
          <p:nvPr/>
        </p:nvSpPr>
        <p:spPr bwMode="auto">
          <a:xfrm rot="5400000" flipH="1">
            <a:off x="678815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0" name="Line 65"/>
          <p:cNvSpPr>
            <a:spLocks noChangeShapeType="1"/>
          </p:cNvSpPr>
          <p:nvPr/>
        </p:nvSpPr>
        <p:spPr bwMode="auto">
          <a:xfrm rot="5400000" flipH="1">
            <a:off x="711358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1" name="Line 66"/>
          <p:cNvSpPr>
            <a:spLocks noChangeShapeType="1"/>
          </p:cNvSpPr>
          <p:nvPr/>
        </p:nvSpPr>
        <p:spPr bwMode="auto">
          <a:xfrm rot="5400000" flipH="1">
            <a:off x="743743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2" name="Line 67"/>
          <p:cNvSpPr>
            <a:spLocks noChangeShapeType="1"/>
          </p:cNvSpPr>
          <p:nvPr/>
        </p:nvSpPr>
        <p:spPr bwMode="auto">
          <a:xfrm rot="5400000" flipH="1">
            <a:off x="776128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3" name="Line 68"/>
          <p:cNvSpPr>
            <a:spLocks noChangeShapeType="1"/>
          </p:cNvSpPr>
          <p:nvPr/>
        </p:nvSpPr>
        <p:spPr bwMode="auto">
          <a:xfrm rot="5400000" flipH="1">
            <a:off x="8086725"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4" name="Rectangle 70"/>
          <p:cNvSpPr>
            <a:spLocks noChangeArrowheads="1"/>
          </p:cNvSpPr>
          <p:nvPr/>
        </p:nvSpPr>
        <p:spPr bwMode="auto">
          <a:xfrm>
            <a:off x="1079081" y="5707303"/>
            <a:ext cx="119624" cy="110328"/>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5" name="Rectangle 71"/>
          <p:cNvSpPr>
            <a:spLocks noChangeArrowheads="1"/>
          </p:cNvSpPr>
          <p:nvPr/>
        </p:nvSpPr>
        <p:spPr bwMode="auto">
          <a:xfrm>
            <a:off x="1304463" y="5707303"/>
            <a:ext cx="117612" cy="110328"/>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6" name="Rectangle 72"/>
          <p:cNvSpPr>
            <a:spLocks noChangeArrowheads="1"/>
          </p:cNvSpPr>
          <p:nvPr/>
        </p:nvSpPr>
        <p:spPr bwMode="auto">
          <a:xfrm>
            <a:off x="1530992" y="5693690"/>
            <a:ext cx="132080" cy="134878"/>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7" name="Rectangle 73"/>
          <p:cNvSpPr>
            <a:spLocks noChangeArrowheads="1"/>
          </p:cNvSpPr>
          <p:nvPr/>
        </p:nvSpPr>
        <p:spPr bwMode="auto">
          <a:xfrm>
            <a:off x="1761663" y="5707303"/>
            <a:ext cx="132080" cy="132210"/>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8" name="Rectangle 74"/>
          <p:cNvSpPr>
            <a:spLocks noChangeArrowheads="1"/>
          </p:cNvSpPr>
          <p:nvPr/>
        </p:nvSpPr>
        <p:spPr bwMode="auto">
          <a:xfrm>
            <a:off x="1997562" y="5574312"/>
            <a:ext cx="132080" cy="261346"/>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9" name="Rectangle 75"/>
          <p:cNvSpPr>
            <a:spLocks noChangeArrowheads="1"/>
          </p:cNvSpPr>
          <p:nvPr/>
        </p:nvSpPr>
        <p:spPr bwMode="auto">
          <a:xfrm>
            <a:off x="2271126" y="5457619"/>
            <a:ext cx="132080" cy="376644"/>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0" name="Rectangle 76"/>
          <p:cNvSpPr>
            <a:spLocks noChangeArrowheads="1"/>
          </p:cNvSpPr>
          <p:nvPr/>
        </p:nvSpPr>
        <p:spPr bwMode="auto">
          <a:xfrm>
            <a:off x="2545398" y="5457619"/>
            <a:ext cx="132080" cy="376644"/>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1" name="Rectangle 77"/>
          <p:cNvSpPr>
            <a:spLocks noChangeArrowheads="1"/>
          </p:cNvSpPr>
          <p:nvPr/>
        </p:nvSpPr>
        <p:spPr bwMode="auto">
          <a:xfrm>
            <a:off x="2792091" y="5346592"/>
            <a:ext cx="132080" cy="496554"/>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2" name="Rectangle 78"/>
          <p:cNvSpPr>
            <a:spLocks noChangeArrowheads="1"/>
          </p:cNvSpPr>
          <p:nvPr/>
        </p:nvSpPr>
        <p:spPr bwMode="auto">
          <a:xfrm>
            <a:off x="3088008" y="5082966"/>
            <a:ext cx="132080" cy="745602"/>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3" name="Rectangle 79"/>
          <p:cNvSpPr>
            <a:spLocks noChangeArrowheads="1"/>
          </p:cNvSpPr>
          <p:nvPr/>
        </p:nvSpPr>
        <p:spPr bwMode="auto">
          <a:xfrm>
            <a:off x="3325392" y="4714198"/>
            <a:ext cx="132080" cy="1114558"/>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4" name="Rectangle 80"/>
          <p:cNvSpPr>
            <a:spLocks noChangeArrowheads="1"/>
          </p:cNvSpPr>
          <p:nvPr/>
        </p:nvSpPr>
        <p:spPr bwMode="auto">
          <a:xfrm>
            <a:off x="3577413" y="4474376"/>
            <a:ext cx="132080" cy="1354380"/>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5" name="Rectangle 81"/>
          <p:cNvSpPr>
            <a:spLocks noChangeArrowheads="1"/>
          </p:cNvSpPr>
          <p:nvPr/>
        </p:nvSpPr>
        <p:spPr bwMode="auto">
          <a:xfrm>
            <a:off x="3847098" y="4229045"/>
            <a:ext cx="132080" cy="1594202"/>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6" name="Rectangle 82"/>
          <p:cNvSpPr>
            <a:spLocks noChangeArrowheads="1"/>
          </p:cNvSpPr>
          <p:nvPr/>
        </p:nvSpPr>
        <p:spPr bwMode="auto">
          <a:xfrm>
            <a:off x="4116996" y="4133758"/>
            <a:ext cx="132080" cy="1714112"/>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7" name="Rectangle 83"/>
          <p:cNvSpPr>
            <a:spLocks noChangeArrowheads="1"/>
          </p:cNvSpPr>
          <p:nvPr/>
        </p:nvSpPr>
        <p:spPr bwMode="auto">
          <a:xfrm>
            <a:off x="4386487" y="4021706"/>
            <a:ext cx="132080" cy="1838636"/>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8" name="Rectangle 84"/>
          <p:cNvSpPr>
            <a:spLocks noChangeArrowheads="1"/>
          </p:cNvSpPr>
          <p:nvPr/>
        </p:nvSpPr>
        <p:spPr bwMode="auto">
          <a:xfrm>
            <a:off x="4655987" y="3889322"/>
            <a:ext cx="132080" cy="1958548"/>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9" name="Rectangle 85"/>
          <p:cNvSpPr>
            <a:spLocks noChangeArrowheads="1"/>
          </p:cNvSpPr>
          <p:nvPr/>
        </p:nvSpPr>
        <p:spPr bwMode="auto">
          <a:xfrm>
            <a:off x="4942713" y="3870020"/>
            <a:ext cx="132080" cy="1958548"/>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0" name="Rectangle 86"/>
          <p:cNvSpPr>
            <a:spLocks noChangeArrowheads="1"/>
          </p:cNvSpPr>
          <p:nvPr/>
        </p:nvSpPr>
        <p:spPr bwMode="auto">
          <a:xfrm>
            <a:off x="5212720" y="3404069"/>
            <a:ext cx="132080" cy="2447416"/>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1" name="Rectangle 87"/>
          <p:cNvSpPr>
            <a:spLocks noChangeArrowheads="1"/>
          </p:cNvSpPr>
          <p:nvPr/>
        </p:nvSpPr>
        <p:spPr bwMode="auto">
          <a:xfrm>
            <a:off x="5508474" y="3407286"/>
            <a:ext cx="132080" cy="2447416"/>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2" name="Rectangle 88"/>
          <p:cNvSpPr>
            <a:spLocks noChangeArrowheads="1"/>
          </p:cNvSpPr>
          <p:nvPr/>
        </p:nvSpPr>
        <p:spPr bwMode="auto">
          <a:xfrm>
            <a:off x="5801289" y="3286137"/>
            <a:ext cx="132080" cy="2571940"/>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3" name="Rectangle 89"/>
          <p:cNvSpPr>
            <a:spLocks noChangeArrowheads="1"/>
          </p:cNvSpPr>
          <p:nvPr/>
        </p:nvSpPr>
        <p:spPr bwMode="auto">
          <a:xfrm>
            <a:off x="6088559" y="3176061"/>
            <a:ext cx="141092" cy="2691849"/>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4" name="Rectangle 90"/>
          <p:cNvSpPr>
            <a:spLocks noChangeArrowheads="1"/>
          </p:cNvSpPr>
          <p:nvPr/>
        </p:nvSpPr>
        <p:spPr bwMode="auto">
          <a:xfrm>
            <a:off x="6401244" y="2924944"/>
            <a:ext cx="132080" cy="2942967"/>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5" name="Rectangle 91"/>
          <p:cNvSpPr>
            <a:spLocks noChangeArrowheads="1"/>
          </p:cNvSpPr>
          <p:nvPr/>
        </p:nvSpPr>
        <p:spPr bwMode="auto">
          <a:xfrm>
            <a:off x="6694170" y="2712181"/>
            <a:ext cx="132080" cy="3151399"/>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6" name="Text Box 92"/>
          <p:cNvSpPr txBox="1">
            <a:spLocks noChangeArrowheads="1"/>
          </p:cNvSpPr>
          <p:nvPr/>
        </p:nvSpPr>
        <p:spPr bwMode="auto">
          <a:xfrm>
            <a:off x="963700"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87</a:t>
            </a:r>
          </a:p>
        </p:txBody>
      </p:sp>
      <p:sp>
        <p:nvSpPr>
          <p:cNvPr id="15417" name="Text Box 93"/>
          <p:cNvSpPr txBox="1">
            <a:spLocks noChangeArrowheads="1"/>
          </p:cNvSpPr>
          <p:nvPr/>
        </p:nvSpPr>
        <p:spPr bwMode="auto">
          <a:xfrm>
            <a:off x="1198705"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88</a:t>
            </a:r>
          </a:p>
        </p:txBody>
      </p:sp>
      <p:sp>
        <p:nvSpPr>
          <p:cNvPr id="15418" name="Text Box 94"/>
          <p:cNvSpPr txBox="1">
            <a:spLocks noChangeArrowheads="1"/>
          </p:cNvSpPr>
          <p:nvPr/>
        </p:nvSpPr>
        <p:spPr bwMode="auto">
          <a:xfrm>
            <a:off x="1422075"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89</a:t>
            </a:r>
          </a:p>
        </p:txBody>
      </p:sp>
      <p:sp>
        <p:nvSpPr>
          <p:cNvPr id="15419" name="Text Box 95"/>
          <p:cNvSpPr txBox="1">
            <a:spLocks noChangeArrowheads="1"/>
          </p:cNvSpPr>
          <p:nvPr/>
        </p:nvSpPr>
        <p:spPr bwMode="auto">
          <a:xfrm>
            <a:off x="1655493"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90</a:t>
            </a:r>
          </a:p>
        </p:txBody>
      </p:sp>
      <p:sp>
        <p:nvSpPr>
          <p:cNvPr id="15420" name="Text Box 96"/>
          <p:cNvSpPr txBox="1">
            <a:spLocks noChangeArrowheads="1"/>
          </p:cNvSpPr>
          <p:nvPr/>
        </p:nvSpPr>
        <p:spPr bwMode="auto">
          <a:xfrm>
            <a:off x="1898959"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91</a:t>
            </a:r>
          </a:p>
        </p:txBody>
      </p:sp>
      <p:sp>
        <p:nvSpPr>
          <p:cNvPr id="15421" name="Text Box 97"/>
          <p:cNvSpPr txBox="1">
            <a:spLocks noChangeArrowheads="1"/>
          </p:cNvSpPr>
          <p:nvPr/>
        </p:nvSpPr>
        <p:spPr bwMode="auto">
          <a:xfrm>
            <a:off x="2172569"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92</a:t>
            </a:r>
          </a:p>
        </p:txBody>
      </p:sp>
      <p:sp>
        <p:nvSpPr>
          <p:cNvPr id="15422" name="Text Box 98"/>
          <p:cNvSpPr txBox="1">
            <a:spLocks noChangeArrowheads="1"/>
          </p:cNvSpPr>
          <p:nvPr/>
        </p:nvSpPr>
        <p:spPr bwMode="auto">
          <a:xfrm>
            <a:off x="2426083"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93</a:t>
            </a:r>
          </a:p>
        </p:txBody>
      </p:sp>
      <p:sp>
        <p:nvSpPr>
          <p:cNvPr id="15423" name="Text Box 99"/>
          <p:cNvSpPr txBox="1">
            <a:spLocks noChangeArrowheads="1"/>
          </p:cNvSpPr>
          <p:nvPr/>
        </p:nvSpPr>
        <p:spPr bwMode="auto">
          <a:xfrm>
            <a:off x="2682195" y="5832655"/>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94</a:t>
            </a:r>
          </a:p>
        </p:txBody>
      </p:sp>
      <p:sp>
        <p:nvSpPr>
          <p:cNvPr id="15424" name="Text Box 100"/>
          <p:cNvSpPr txBox="1">
            <a:spLocks noChangeArrowheads="1"/>
          </p:cNvSpPr>
          <p:nvPr/>
        </p:nvSpPr>
        <p:spPr bwMode="auto">
          <a:xfrm>
            <a:off x="299498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95</a:t>
            </a:r>
          </a:p>
        </p:txBody>
      </p:sp>
      <p:sp>
        <p:nvSpPr>
          <p:cNvPr id="15425" name="Text Box 101"/>
          <p:cNvSpPr txBox="1">
            <a:spLocks noChangeArrowheads="1"/>
          </p:cNvSpPr>
          <p:nvPr/>
        </p:nvSpPr>
        <p:spPr bwMode="auto">
          <a:xfrm>
            <a:off x="323845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96</a:t>
            </a:r>
          </a:p>
        </p:txBody>
      </p:sp>
      <p:sp>
        <p:nvSpPr>
          <p:cNvPr id="15426" name="Text Box 102"/>
          <p:cNvSpPr txBox="1">
            <a:spLocks noChangeArrowheads="1"/>
          </p:cNvSpPr>
          <p:nvPr/>
        </p:nvSpPr>
        <p:spPr bwMode="auto">
          <a:xfrm>
            <a:off x="3481916"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97</a:t>
            </a:r>
          </a:p>
        </p:txBody>
      </p:sp>
      <p:sp>
        <p:nvSpPr>
          <p:cNvPr id="15427" name="Text Box 103"/>
          <p:cNvSpPr txBox="1">
            <a:spLocks noChangeArrowheads="1"/>
          </p:cNvSpPr>
          <p:nvPr/>
        </p:nvSpPr>
        <p:spPr bwMode="auto">
          <a:xfrm>
            <a:off x="3735430"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rgbClr val="9999CC"/>
                </a:solidFill>
                <a:latin typeface="Arial Narrow" pitchFamily="34" charset="0"/>
              </a:rPr>
              <a:t>98</a:t>
            </a:r>
          </a:p>
        </p:txBody>
      </p:sp>
      <p:sp>
        <p:nvSpPr>
          <p:cNvPr id="15428" name="Text Box 104"/>
          <p:cNvSpPr txBox="1">
            <a:spLocks noChangeArrowheads="1"/>
          </p:cNvSpPr>
          <p:nvPr/>
        </p:nvSpPr>
        <p:spPr bwMode="auto">
          <a:xfrm>
            <a:off x="4019092"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99</a:t>
            </a:r>
          </a:p>
        </p:txBody>
      </p:sp>
      <p:sp>
        <p:nvSpPr>
          <p:cNvPr id="15429" name="Text Box 105"/>
          <p:cNvSpPr txBox="1">
            <a:spLocks noChangeArrowheads="1"/>
          </p:cNvSpPr>
          <p:nvPr/>
        </p:nvSpPr>
        <p:spPr bwMode="auto">
          <a:xfrm>
            <a:off x="4292702"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00</a:t>
            </a:r>
          </a:p>
        </p:txBody>
      </p:sp>
      <p:sp>
        <p:nvSpPr>
          <p:cNvPr id="15430" name="Text Box 106"/>
          <p:cNvSpPr txBox="1">
            <a:spLocks noChangeArrowheads="1"/>
          </p:cNvSpPr>
          <p:nvPr/>
        </p:nvSpPr>
        <p:spPr bwMode="auto">
          <a:xfrm>
            <a:off x="4556260"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01</a:t>
            </a:r>
          </a:p>
        </p:txBody>
      </p:sp>
      <p:sp>
        <p:nvSpPr>
          <p:cNvPr id="15431" name="Text Box 107"/>
          <p:cNvSpPr txBox="1">
            <a:spLocks noChangeArrowheads="1"/>
          </p:cNvSpPr>
          <p:nvPr/>
        </p:nvSpPr>
        <p:spPr bwMode="auto">
          <a:xfrm>
            <a:off x="4841506"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02</a:t>
            </a:r>
          </a:p>
        </p:txBody>
      </p:sp>
      <p:sp>
        <p:nvSpPr>
          <p:cNvPr id="15432" name="Text Box 108"/>
          <p:cNvSpPr txBox="1">
            <a:spLocks noChangeArrowheads="1"/>
          </p:cNvSpPr>
          <p:nvPr/>
        </p:nvSpPr>
        <p:spPr bwMode="auto">
          <a:xfrm>
            <a:off x="512516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03</a:t>
            </a:r>
          </a:p>
        </p:txBody>
      </p:sp>
      <p:sp>
        <p:nvSpPr>
          <p:cNvPr id="15433" name="Text Box 109"/>
          <p:cNvSpPr txBox="1">
            <a:spLocks noChangeArrowheads="1"/>
          </p:cNvSpPr>
          <p:nvPr/>
        </p:nvSpPr>
        <p:spPr bwMode="auto">
          <a:xfrm>
            <a:off x="539877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04</a:t>
            </a:r>
          </a:p>
        </p:txBody>
      </p:sp>
      <p:sp>
        <p:nvSpPr>
          <p:cNvPr id="15434" name="Text Box 110"/>
          <p:cNvSpPr txBox="1">
            <a:spLocks noChangeArrowheads="1"/>
          </p:cNvSpPr>
          <p:nvPr/>
        </p:nvSpPr>
        <p:spPr bwMode="auto">
          <a:xfrm>
            <a:off x="5702528"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05</a:t>
            </a:r>
          </a:p>
        </p:txBody>
      </p:sp>
      <p:sp>
        <p:nvSpPr>
          <p:cNvPr id="15435" name="Text Box 111"/>
          <p:cNvSpPr txBox="1">
            <a:spLocks noChangeArrowheads="1"/>
          </p:cNvSpPr>
          <p:nvPr/>
        </p:nvSpPr>
        <p:spPr bwMode="auto">
          <a:xfrm>
            <a:off x="599623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06</a:t>
            </a:r>
          </a:p>
        </p:txBody>
      </p:sp>
      <p:sp>
        <p:nvSpPr>
          <p:cNvPr id="15436" name="Text Box 112"/>
          <p:cNvSpPr txBox="1">
            <a:spLocks noChangeArrowheads="1"/>
          </p:cNvSpPr>
          <p:nvPr/>
        </p:nvSpPr>
        <p:spPr bwMode="auto">
          <a:xfrm>
            <a:off x="6299988"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07</a:t>
            </a:r>
          </a:p>
        </p:txBody>
      </p:sp>
      <p:sp>
        <p:nvSpPr>
          <p:cNvPr id="15437" name="Text Box 113"/>
          <p:cNvSpPr txBox="1">
            <a:spLocks noChangeArrowheads="1"/>
          </p:cNvSpPr>
          <p:nvPr/>
        </p:nvSpPr>
        <p:spPr bwMode="auto">
          <a:xfrm>
            <a:off x="6583646"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08</a:t>
            </a:r>
          </a:p>
        </p:txBody>
      </p:sp>
      <p:sp>
        <p:nvSpPr>
          <p:cNvPr id="15438" name="Line 114"/>
          <p:cNvSpPr>
            <a:spLocks noChangeShapeType="1"/>
          </p:cNvSpPr>
          <p:nvPr/>
        </p:nvSpPr>
        <p:spPr bwMode="auto">
          <a:xfrm>
            <a:off x="1152525" y="5419725"/>
            <a:ext cx="0" cy="1905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39" name="Line 115"/>
          <p:cNvSpPr>
            <a:spLocks noChangeShapeType="1"/>
          </p:cNvSpPr>
          <p:nvPr/>
        </p:nvSpPr>
        <p:spPr bwMode="auto">
          <a:xfrm>
            <a:off x="2447925" y="5286375"/>
            <a:ext cx="0" cy="1905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40" name="Line 116"/>
          <p:cNvSpPr>
            <a:spLocks noChangeShapeType="1"/>
          </p:cNvSpPr>
          <p:nvPr/>
        </p:nvSpPr>
        <p:spPr bwMode="auto">
          <a:xfrm>
            <a:off x="2773363" y="5167313"/>
            <a:ext cx="0" cy="1905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49" name="Line 125"/>
          <p:cNvSpPr>
            <a:spLocks noChangeShapeType="1"/>
          </p:cNvSpPr>
          <p:nvPr/>
        </p:nvSpPr>
        <p:spPr bwMode="auto">
          <a:xfrm>
            <a:off x="6338888" y="2252675"/>
            <a:ext cx="0" cy="966787"/>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50" name="Line 126"/>
          <p:cNvSpPr>
            <a:spLocks noChangeShapeType="1"/>
          </p:cNvSpPr>
          <p:nvPr/>
        </p:nvSpPr>
        <p:spPr bwMode="auto">
          <a:xfrm>
            <a:off x="6988175" y="2595563"/>
            <a:ext cx="0" cy="4953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52" name="Line 128"/>
          <p:cNvSpPr>
            <a:spLocks noChangeShapeType="1"/>
          </p:cNvSpPr>
          <p:nvPr/>
        </p:nvSpPr>
        <p:spPr bwMode="auto">
          <a:xfrm>
            <a:off x="7961313" y="2390775"/>
            <a:ext cx="0" cy="1905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53" name="Text Box 129"/>
          <p:cNvSpPr txBox="1">
            <a:spLocks noChangeArrowheads="1"/>
          </p:cNvSpPr>
          <p:nvPr/>
        </p:nvSpPr>
        <p:spPr bwMode="auto">
          <a:xfrm>
            <a:off x="653052" y="5649026"/>
            <a:ext cx="277232"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t-EE" altLang="en-US" sz="1600" b="1" dirty="0">
                <a:solidFill>
                  <a:schemeClr val="bg1">
                    <a:lumMod val="50000"/>
                  </a:schemeClr>
                </a:solidFill>
                <a:latin typeface="Arial Narrow" pitchFamily="34" charset="0"/>
              </a:rPr>
              <a:t>0</a:t>
            </a:r>
          </a:p>
        </p:txBody>
      </p:sp>
      <p:sp>
        <p:nvSpPr>
          <p:cNvPr id="15454" name="Text Box 130"/>
          <p:cNvSpPr txBox="1">
            <a:spLocks noChangeArrowheads="1"/>
          </p:cNvSpPr>
          <p:nvPr/>
        </p:nvSpPr>
        <p:spPr bwMode="auto">
          <a:xfrm>
            <a:off x="653052" y="5010851"/>
            <a:ext cx="277232"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t-EE" altLang="en-US" sz="1600" b="1" dirty="0">
                <a:solidFill>
                  <a:schemeClr val="bg1">
                    <a:lumMod val="50000"/>
                  </a:schemeClr>
                </a:solidFill>
                <a:latin typeface="Arial Narrow" pitchFamily="34" charset="0"/>
              </a:rPr>
              <a:t>5</a:t>
            </a:r>
          </a:p>
        </p:txBody>
      </p:sp>
      <p:sp>
        <p:nvSpPr>
          <p:cNvPr id="15455" name="Text Box 131"/>
          <p:cNvSpPr txBox="1">
            <a:spLocks noChangeArrowheads="1"/>
          </p:cNvSpPr>
          <p:nvPr/>
        </p:nvSpPr>
        <p:spPr bwMode="auto">
          <a:xfrm>
            <a:off x="575957" y="4382201"/>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t-EE" altLang="en-US" sz="1600" b="1" dirty="0">
                <a:solidFill>
                  <a:schemeClr val="bg1">
                    <a:lumMod val="50000"/>
                  </a:schemeClr>
                </a:solidFill>
                <a:latin typeface="Arial Narrow" pitchFamily="34" charset="0"/>
              </a:rPr>
              <a:t>10</a:t>
            </a:r>
          </a:p>
        </p:txBody>
      </p:sp>
      <p:sp>
        <p:nvSpPr>
          <p:cNvPr id="15456" name="Text Box 132"/>
          <p:cNvSpPr txBox="1">
            <a:spLocks noChangeArrowheads="1"/>
          </p:cNvSpPr>
          <p:nvPr/>
        </p:nvSpPr>
        <p:spPr bwMode="auto">
          <a:xfrm>
            <a:off x="575957" y="3748786"/>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t-EE" altLang="en-US" sz="1600" b="1" dirty="0">
                <a:solidFill>
                  <a:schemeClr val="bg1">
                    <a:lumMod val="50000"/>
                  </a:schemeClr>
                </a:solidFill>
                <a:latin typeface="Arial Narrow" pitchFamily="34" charset="0"/>
              </a:rPr>
              <a:t>15</a:t>
            </a:r>
          </a:p>
        </p:txBody>
      </p:sp>
      <p:sp>
        <p:nvSpPr>
          <p:cNvPr id="15457" name="Text Box 133"/>
          <p:cNvSpPr txBox="1">
            <a:spLocks noChangeArrowheads="1"/>
          </p:cNvSpPr>
          <p:nvPr/>
        </p:nvSpPr>
        <p:spPr bwMode="auto">
          <a:xfrm>
            <a:off x="575957" y="3115376"/>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t-EE" altLang="en-US" sz="1600" b="1" dirty="0">
                <a:solidFill>
                  <a:schemeClr val="bg1">
                    <a:lumMod val="50000"/>
                  </a:schemeClr>
                </a:solidFill>
                <a:latin typeface="Arial Narrow" pitchFamily="34" charset="0"/>
              </a:rPr>
              <a:t>20</a:t>
            </a:r>
          </a:p>
        </p:txBody>
      </p:sp>
      <p:sp>
        <p:nvSpPr>
          <p:cNvPr id="15458" name="Text Box 134"/>
          <p:cNvSpPr txBox="1">
            <a:spLocks noChangeArrowheads="1"/>
          </p:cNvSpPr>
          <p:nvPr/>
        </p:nvSpPr>
        <p:spPr bwMode="auto">
          <a:xfrm>
            <a:off x="575957" y="2562345"/>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t-EE" altLang="en-US" sz="1600" b="1" dirty="0">
                <a:solidFill>
                  <a:schemeClr val="bg1">
                    <a:lumMod val="50000"/>
                  </a:schemeClr>
                </a:solidFill>
                <a:latin typeface="Arial Narrow" pitchFamily="34" charset="0"/>
              </a:rPr>
              <a:t>25</a:t>
            </a:r>
          </a:p>
        </p:txBody>
      </p:sp>
      <p:sp>
        <p:nvSpPr>
          <p:cNvPr id="15459" name="Text Box 135"/>
          <p:cNvSpPr txBox="1">
            <a:spLocks noChangeArrowheads="1"/>
          </p:cNvSpPr>
          <p:nvPr/>
        </p:nvSpPr>
        <p:spPr bwMode="auto">
          <a:xfrm>
            <a:off x="575957" y="1994506"/>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t-EE" altLang="en-US" sz="1600" b="1" dirty="0">
                <a:solidFill>
                  <a:schemeClr val="bg1">
                    <a:lumMod val="50000"/>
                  </a:schemeClr>
                </a:solidFill>
                <a:latin typeface="Arial Narrow" pitchFamily="34" charset="0"/>
              </a:rPr>
              <a:t>30</a:t>
            </a:r>
          </a:p>
        </p:txBody>
      </p:sp>
      <p:sp>
        <p:nvSpPr>
          <p:cNvPr id="15473" name="Line 149"/>
          <p:cNvSpPr>
            <a:spLocks noChangeShapeType="1"/>
          </p:cNvSpPr>
          <p:nvPr/>
        </p:nvSpPr>
        <p:spPr bwMode="auto">
          <a:xfrm>
            <a:off x="5041900" y="3176600"/>
            <a:ext cx="0" cy="1095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25" name="Rectangle 91"/>
          <p:cNvSpPr>
            <a:spLocks noChangeArrowheads="1"/>
          </p:cNvSpPr>
          <p:nvPr/>
        </p:nvSpPr>
        <p:spPr bwMode="auto">
          <a:xfrm>
            <a:off x="6962416" y="2712181"/>
            <a:ext cx="130644" cy="3155730"/>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26" name="Rectangle 91"/>
          <p:cNvSpPr>
            <a:spLocks noChangeArrowheads="1"/>
          </p:cNvSpPr>
          <p:nvPr/>
        </p:nvSpPr>
        <p:spPr bwMode="auto">
          <a:xfrm>
            <a:off x="7821777" y="2581275"/>
            <a:ext cx="139536" cy="3279066"/>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35" name="TextBox 134"/>
          <p:cNvSpPr txBox="1"/>
          <p:nvPr/>
        </p:nvSpPr>
        <p:spPr>
          <a:xfrm>
            <a:off x="1436543" y="5940909"/>
            <a:ext cx="66040" cy="230832"/>
          </a:xfrm>
          <a:prstGeom prst="rect">
            <a:avLst/>
          </a:prstGeom>
          <a:noFill/>
        </p:spPr>
        <p:txBody>
          <a:bodyPr wrap="square" rtlCol="0">
            <a:spAutoFit/>
          </a:bodyPr>
          <a:lstStyle/>
          <a:p>
            <a:r>
              <a:rPr lang="et-EE" sz="900" dirty="0">
                <a:solidFill>
                  <a:schemeClr val="bg1"/>
                </a:solidFill>
              </a:rPr>
              <a:t>1</a:t>
            </a:r>
          </a:p>
        </p:txBody>
      </p:sp>
      <p:sp>
        <p:nvSpPr>
          <p:cNvPr id="136" name="TextBox 135"/>
          <p:cNvSpPr txBox="1"/>
          <p:nvPr/>
        </p:nvSpPr>
        <p:spPr>
          <a:xfrm>
            <a:off x="1588943" y="6093309"/>
            <a:ext cx="66040" cy="230832"/>
          </a:xfrm>
          <a:prstGeom prst="rect">
            <a:avLst/>
          </a:prstGeom>
          <a:noFill/>
        </p:spPr>
        <p:txBody>
          <a:bodyPr wrap="square" rtlCol="0">
            <a:spAutoFit/>
          </a:bodyPr>
          <a:lstStyle/>
          <a:p>
            <a:r>
              <a:rPr lang="et-EE" sz="900" dirty="0">
                <a:solidFill>
                  <a:schemeClr val="bg1"/>
                </a:solidFill>
              </a:rPr>
              <a:t>1</a:t>
            </a:r>
          </a:p>
        </p:txBody>
      </p:sp>
      <p:sp>
        <p:nvSpPr>
          <p:cNvPr id="138" name="TextBox 137"/>
          <p:cNvSpPr txBox="1"/>
          <p:nvPr/>
        </p:nvSpPr>
        <p:spPr>
          <a:xfrm>
            <a:off x="1893743" y="6398109"/>
            <a:ext cx="66040" cy="230832"/>
          </a:xfrm>
          <a:prstGeom prst="rect">
            <a:avLst/>
          </a:prstGeom>
          <a:noFill/>
        </p:spPr>
        <p:txBody>
          <a:bodyPr wrap="square" rtlCol="0">
            <a:spAutoFit/>
          </a:bodyPr>
          <a:lstStyle/>
          <a:p>
            <a:r>
              <a:rPr lang="et-EE" sz="900" dirty="0">
                <a:solidFill>
                  <a:schemeClr val="bg1"/>
                </a:solidFill>
              </a:rPr>
              <a:t>1</a:t>
            </a:r>
          </a:p>
        </p:txBody>
      </p:sp>
      <p:sp>
        <p:nvSpPr>
          <p:cNvPr id="141" name="Rectangle 91"/>
          <p:cNvSpPr>
            <a:spLocks noChangeArrowheads="1"/>
          </p:cNvSpPr>
          <p:nvPr/>
        </p:nvSpPr>
        <p:spPr bwMode="auto">
          <a:xfrm>
            <a:off x="7241173" y="2712181"/>
            <a:ext cx="132080" cy="3145896"/>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42" name="Rectangle 91"/>
          <p:cNvSpPr>
            <a:spLocks noChangeArrowheads="1"/>
          </p:cNvSpPr>
          <p:nvPr/>
        </p:nvSpPr>
        <p:spPr bwMode="auto">
          <a:xfrm>
            <a:off x="7530214" y="2600613"/>
            <a:ext cx="132080" cy="3280196"/>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43" name="Rectangle 91"/>
          <p:cNvSpPr>
            <a:spLocks noChangeArrowheads="1"/>
          </p:cNvSpPr>
          <p:nvPr/>
        </p:nvSpPr>
        <p:spPr bwMode="auto">
          <a:xfrm>
            <a:off x="8104351" y="2486025"/>
            <a:ext cx="132080" cy="3376613"/>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44" name="Rectangle 91"/>
          <p:cNvSpPr>
            <a:spLocks noChangeArrowheads="1"/>
          </p:cNvSpPr>
          <p:nvPr/>
        </p:nvSpPr>
        <p:spPr bwMode="auto">
          <a:xfrm>
            <a:off x="8387903" y="2390775"/>
            <a:ext cx="132080" cy="3472805"/>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6" name="TextBox 5"/>
          <p:cNvSpPr txBox="1"/>
          <p:nvPr/>
        </p:nvSpPr>
        <p:spPr>
          <a:xfrm>
            <a:off x="1037560" y="3916363"/>
            <a:ext cx="1573878" cy="830997"/>
          </a:xfrm>
          <a:prstGeom prst="rect">
            <a:avLst/>
          </a:prstGeom>
          <a:solidFill>
            <a:schemeClr val="bg1"/>
          </a:solidFill>
          <a:ln>
            <a:solidFill>
              <a:schemeClr val="tx2">
                <a:lumMod val="40000"/>
                <a:lumOff val="60000"/>
              </a:schemeClr>
            </a:solidFill>
          </a:ln>
        </p:spPr>
        <p:txBody>
          <a:bodyPr wrap="square" rtlCol="0">
            <a:spAutoFit/>
          </a:bodyPr>
          <a:lstStyle/>
          <a:p>
            <a:pPr algn="ctr"/>
            <a:r>
              <a:rPr lang="et-EE" sz="1200" b="1" u="sng" dirty="0"/>
              <a:t>1987-1993</a:t>
            </a:r>
          </a:p>
          <a:p>
            <a:pPr algn="ctr"/>
            <a:r>
              <a:rPr lang="et-EE" sz="1200" b="1" dirty="0">
                <a:solidFill>
                  <a:srgbClr val="C00000"/>
                </a:solidFill>
              </a:rPr>
              <a:t>zidovudiin (1987)</a:t>
            </a:r>
          </a:p>
          <a:p>
            <a:pPr algn="ctr"/>
            <a:r>
              <a:rPr lang="et-EE" sz="1200" b="1" dirty="0">
                <a:solidFill>
                  <a:srgbClr val="C00000"/>
                </a:solidFill>
              </a:rPr>
              <a:t>didanosiin (1991)</a:t>
            </a:r>
          </a:p>
          <a:p>
            <a:pPr algn="ctr"/>
            <a:r>
              <a:rPr lang="et-EE" sz="1200" b="1" dirty="0">
                <a:solidFill>
                  <a:srgbClr val="C00000"/>
                </a:solidFill>
              </a:rPr>
              <a:t>zalkitabiin (1992)</a:t>
            </a:r>
            <a:endParaRPr lang="et-EE" dirty="0">
              <a:solidFill>
                <a:srgbClr val="C00000"/>
              </a:solidFill>
            </a:endParaRPr>
          </a:p>
        </p:txBody>
      </p:sp>
      <p:sp>
        <p:nvSpPr>
          <p:cNvPr id="145" name="TextBox 144"/>
          <p:cNvSpPr txBox="1"/>
          <p:nvPr/>
        </p:nvSpPr>
        <p:spPr>
          <a:xfrm>
            <a:off x="2822644" y="1407672"/>
            <a:ext cx="1643866" cy="2492990"/>
          </a:xfrm>
          <a:prstGeom prst="rect">
            <a:avLst/>
          </a:prstGeom>
          <a:solidFill>
            <a:schemeClr val="bg1"/>
          </a:solidFill>
          <a:ln>
            <a:solidFill>
              <a:schemeClr val="tx2">
                <a:lumMod val="40000"/>
                <a:lumOff val="60000"/>
              </a:schemeClr>
            </a:solidFill>
          </a:ln>
        </p:spPr>
        <p:txBody>
          <a:bodyPr wrap="square" rtlCol="0">
            <a:spAutoFit/>
          </a:bodyPr>
          <a:lstStyle/>
          <a:p>
            <a:pPr algn="ctr"/>
            <a:r>
              <a:rPr lang="et-EE" sz="1200" b="1" u="sng" dirty="0"/>
              <a:t>1994-2000</a:t>
            </a:r>
          </a:p>
          <a:p>
            <a:pPr algn="ctr"/>
            <a:r>
              <a:rPr lang="et-EE" sz="1200" b="1" dirty="0">
                <a:solidFill>
                  <a:srgbClr val="C00000"/>
                </a:solidFill>
              </a:rPr>
              <a:t>stavudiin (1994)</a:t>
            </a:r>
          </a:p>
          <a:p>
            <a:pPr algn="ctr"/>
            <a:r>
              <a:rPr lang="et-EE" sz="1200" b="1" dirty="0">
                <a:solidFill>
                  <a:srgbClr val="C00000"/>
                </a:solidFill>
              </a:rPr>
              <a:t>lamivudiin (1995)</a:t>
            </a:r>
          </a:p>
          <a:p>
            <a:pPr algn="ctr"/>
            <a:r>
              <a:rPr lang="et-EE" sz="1200" b="1" dirty="0">
                <a:solidFill>
                  <a:srgbClr val="00B050"/>
                </a:solidFill>
              </a:rPr>
              <a:t>sakuinaviir (1995)</a:t>
            </a:r>
          </a:p>
          <a:p>
            <a:pPr algn="ctr"/>
            <a:r>
              <a:rPr lang="et-EE" sz="1200" b="1" dirty="0">
                <a:solidFill>
                  <a:srgbClr val="00B050"/>
                </a:solidFill>
              </a:rPr>
              <a:t>ritonaviir (1996)</a:t>
            </a:r>
          </a:p>
          <a:p>
            <a:pPr algn="ctr"/>
            <a:r>
              <a:rPr lang="et-EE" sz="1200" b="1" dirty="0">
                <a:solidFill>
                  <a:srgbClr val="00B050"/>
                </a:solidFill>
              </a:rPr>
              <a:t>indinaviir (1996)</a:t>
            </a:r>
          </a:p>
          <a:p>
            <a:pPr algn="ctr"/>
            <a:r>
              <a:rPr lang="et-EE" sz="1200" b="1" dirty="0">
                <a:solidFill>
                  <a:srgbClr val="0070C0"/>
                </a:solidFill>
              </a:rPr>
              <a:t>nevirapiin (1996)</a:t>
            </a:r>
          </a:p>
          <a:p>
            <a:pPr algn="ctr"/>
            <a:r>
              <a:rPr lang="et-EE" sz="1200" b="1" dirty="0">
                <a:solidFill>
                  <a:srgbClr val="00B050"/>
                </a:solidFill>
              </a:rPr>
              <a:t>nelfinaviir (1997)</a:t>
            </a:r>
          </a:p>
          <a:p>
            <a:pPr algn="ctr"/>
            <a:r>
              <a:rPr lang="et-EE" sz="1200" b="1" dirty="0">
                <a:solidFill>
                  <a:srgbClr val="0070C0"/>
                </a:solidFill>
              </a:rPr>
              <a:t>delavirdiine(1997)</a:t>
            </a:r>
          </a:p>
          <a:p>
            <a:pPr algn="ctr"/>
            <a:r>
              <a:rPr lang="et-EE" sz="1200" b="1" dirty="0">
                <a:solidFill>
                  <a:srgbClr val="0070C0"/>
                </a:solidFill>
              </a:rPr>
              <a:t>efavirents (1998)</a:t>
            </a:r>
          </a:p>
          <a:p>
            <a:pPr algn="ctr"/>
            <a:r>
              <a:rPr lang="et-EE" sz="1200" b="1" dirty="0">
                <a:solidFill>
                  <a:srgbClr val="C00000"/>
                </a:solidFill>
              </a:rPr>
              <a:t>abakaviir (1998)</a:t>
            </a:r>
          </a:p>
          <a:p>
            <a:pPr algn="ctr"/>
            <a:r>
              <a:rPr lang="et-EE" sz="1200" dirty="0">
                <a:solidFill>
                  <a:srgbClr val="00B050"/>
                </a:solidFill>
              </a:rPr>
              <a:t>amprenaviir (1999)</a:t>
            </a:r>
          </a:p>
          <a:p>
            <a:pPr algn="ctr"/>
            <a:r>
              <a:rPr lang="et-EE" sz="1200" dirty="0">
                <a:solidFill>
                  <a:srgbClr val="00B050"/>
                </a:solidFill>
              </a:rPr>
              <a:t>lopinaviir/r (2000)</a:t>
            </a:r>
            <a:endParaRPr lang="et-EE" sz="1200" dirty="0">
              <a:solidFill>
                <a:srgbClr val="0070C0"/>
              </a:solidFill>
            </a:endParaRPr>
          </a:p>
        </p:txBody>
      </p:sp>
      <p:sp>
        <p:nvSpPr>
          <p:cNvPr id="146" name="TextBox 145"/>
          <p:cNvSpPr txBox="1"/>
          <p:nvPr/>
        </p:nvSpPr>
        <p:spPr>
          <a:xfrm>
            <a:off x="4718921" y="920873"/>
            <a:ext cx="1743728" cy="1938992"/>
          </a:xfrm>
          <a:prstGeom prst="rect">
            <a:avLst/>
          </a:prstGeom>
          <a:solidFill>
            <a:schemeClr val="bg1"/>
          </a:solidFill>
          <a:ln>
            <a:solidFill>
              <a:schemeClr val="tx2">
                <a:lumMod val="40000"/>
                <a:lumOff val="60000"/>
              </a:schemeClr>
            </a:solidFill>
          </a:ln>
        </p:spPr>
        <p:txBody>
          <a:bodyPr wrap="square" rtlCol="0">
            <a:spAutoFit/>
          </a:bodyPr>
          <a:lstStyle/>
          <a:p>
            <a:pPr algn="ctr"/>
            <a:r>
              <a:rPr lang="et-EE" sz="1200" b="1" u="sng" dirty="0"/>
              <a:t>2001-2007</a:t>
            </a:r>
          </a:p>
          <a:p>
            <a:pPr algn="ctr"/>
            <a:r>
              <a:rPr lang="et-EE" sz="1200" b="1" dirty="0">
                <a:solidFill>
                  <a:srgbClr val="C00000"/>
                </a:solidFill>
              </a:rPr>
              <a:t>tenofoviir (2001)</a:t>
            </a:r>
          </a:p>
          <a:p>
            <a:pPr algn="ctr"/>
            <a:r>
              <a:rPr lang="et-EE" sz="1200" b="1" dirty="0">
                <a:solidFill>
                  <a:srgbClr val="7030A0"/>
                </a:solidFill>
              </a:rPr>
              <a:t>enfuvirtiid (2003)</a:t>
            </a:r>
          </a:p>
          <a:p>
            <a:pPr algn="ctr"/>
            <a:r>
              <a:rPr lang="et-EE" sz="1200" b="1" dirty="0">
                <a:solidFill>
                  <a:srgbClr val="00B050"/>
                </a:solidFill>
              </a:rPr>
              <a:t>atasanaviir (2003)</a:t>
            </a:r>
          </a:p>
          <a:p>
            <a:pPr algn="ctr"/>
            <a:r>
              <a:rPr lang="et-EE" sz="1200" b="1" dirty="0">
                <a:solidFill>
                  <a:srgbClr val="C00000"/>
                </a:solidFill>
              </a:rPr>
              <a:t>emtritsitabiin (2003)</a:t>
            </a:r>
          </a:p>
          <a:p>
            <a:pPr algn="ctr"/>
            <a:r>
              <a:rPr lang="et-EE" sz="1200" b="1" dirty="0">
                <a:solidFill>
                  <a:srgbClr val="00B050"/>
                </a:solidFill>
              </a:rPr>
              <a:t>fosamprenaviir (2003)</a:t>
            </a:r>
          </a:p>
          <a:p>
            <a:pPr algn="ctr"/>
            <a:r>
              <a:rPr lang="et-EE" sz="1200" b="1" dirty="0">
                <a:solidFill>
                  <a:srgbClr val="00B050"/>
                </a:solidFill>
              </a:rPr>
              <a:t>tipranaviir (2005)</a:t>
            </a:r>
          </a:p>
          <a:p>
            <a:pPr algn="ctr"/>
            <a:r>
              <a:rPr lang="et-EE" sz="1200" b="1" dirty="0">
                <a:solidFill>
                  <a:srgbClr val="00B050"/>
                </a:solidFill>
              </a:rPr>
              <a:t>darunaviir (2006)</a:t>
            </a:r>
          </a:p>
          <a:p>
            <a:pPr algn="ctr"/>
            <a:r>
              <a:rPr lang="et-EE" sz="1200" b="1" dirty="0">
                <a:solidFill>
                  <a:srgbClr val="7030A0"/>
                </a:solidFill>
              </a:rPr>
              <a:t>maravirok (2007)</a:t>
            </a:r>
          </a:p>
          <a:p>
            <a:pPr algn="ctr"/>
            <a:r>
              <a:rPr lang="et-EE" sz="1200" b="1" dirty="0">
                <a:solidFill>
                  <a:schemeClr val="bg1">
                    <a:lumMod val="50000"/>
                  </a:schemeClr>
                </a:solidFill>
              </a:rPr>
              <a:t>raltegraviir (2007)</a:t>
            </a:r>
          </a:p>
        </p:txBody>
      </p:sp>
      <p:sp>
        <p:nvSpPr>
          <p:cNvPr id="147" name="TextBox 146"/>
          <p:cNvSpPr txBox="1"/>
          <p:nvPr/>
        </p:nvSpPr>
        <p:spPr>
          <a:xfrm>
            <a:off x="6762167" y="700366"/>
            <a:ext cx="1693734" cy="1200329"/>
          </a:xfrm>
          <a:prstGeom prst="rect">
            <a:avLst/>
          </a:prstGeom>
          <a:solidFill>
            <a:schemeClr val="bg1"/>
          </a:solidFill>
          <a:ln>
            <a:solidFill>
              <a:schemeClr val="tx2">
                <a:lumMod val="40000"/>
                <a:lumOff val="60000"/>
              </a:schemeClr>
            </a:solidFill>
          </a:ln>
        </p:spPr>
        <p:txBody>
          <a:bodyPr wrap="square" rtlCol="0">
            <a:spAutoFit/>
          </a:bodyPr>
          <a:lstStyle/>
          <a:p>
            <a:pPr algn="ctr"/>
            <a:r>
              <a:rPr lang="et-EE" sz="1200" b="1" u="sng" dirty="0"/>
              <a:t>2008-2014</a:t>
            </a:r>
          </a:p>
          <a:p>
            <a:pPr algn="ctr"/>
            <a:r>
              <a:rPr lang="et-EE" sz="1200" b="1" dirty="0">
                <a:solidFill>
                  <a:srgbClr val="0070C0"/>
                </a:solidFill>
              </a:rPr>
              <a:t>etraviriin (2008)</a:t>
            </a:r>
          </a:p>
          <a:p>
            <a:pPr algn="ctr"/>
            <a:r>
              <a:rPr lang="et-EE" sz="1200" b="1" dirty="0">
                <a:solidFill>
                  <a:srgbClr val="0070C0"/>
                </a:solidFill>
              </a:rPr>
              <a:t>rilpiviriin (2011)</a:t>
            </a:r>
          </a:p>
          <a:p>
            <a:pPr algn="ctr"/>
            <a:r>
              <a:rPr lang="et-EE" sz="1200" b="1" dirty="0">
                <a:solidFill>
                  <a:schemeClr val="bg1">
                    <a:lumMod val="50000"/>
                  </a:schemeClr>
                </a:solidFill>
              </a:rPr>
              <a:t>dolutegraviir (2013)</a:t>
            </a:r>
          </a:p>
          <a:p>
            <a:pPr algn="ctr"/>
            <a:r>
              <a:rPr lang="et-EE" sz="1200" b="1" dirty="0">
                <a:solidFill>
                  <a:schemeClr val="bg1">
                    <a:lumMod val="50000"/>
                  </a:schemeClr>
                </a:solidFill>
              </a:rPr>
              <a:t>elvitegraviir (2014)</a:t>
            </a:r>
          </a:p>
          <a:p>
            <a:pPr algn="ctr"/>
            <a:endParaRPr lang="et-EE" sz="1200" dirty="0"/>
          </a:p>
        </p:txBody>
      </p:sp>
      <p:sp>
        <p:nvSpPr>
          <p:cNvPr id="148" name="Text Box 113"/>
          <p:cNvSpPr txBox="1">
            <a:spLocks noChangeArrowheads="1"/>
          </p:cNvSpPr>
          <p:nvPr/>
        </p:nvSpPr>
        <p:spPr bwMode="auto">
          <a:xfrm>
            <a:off x="6859102" y="5835632"/>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09</a:t>
            </a:r>
          </a:p>
        </p:txBody>
      </p:sp>
      <p:sp>
        <p:nvSpPr>
          <p:cNvPr id="149" name="Text Box 113"/>
          <p:cNvSpPr txBox="1">
            <a:spLocks noChangeArrowheads="1"/>
          </p:cNvSpPr>
          <p:nvPr/>
        </p:nvSpPr>
        <p:spPr bwMode="auto">
          <a:xfrm>
            <a:off x="8291283" y="5832655"/>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14</a:t>
            </a:r>
          </a:p>
        </p:txBody>
      </p:sp>
      <p:sp>
        <p:nvSpPr>
          <p:cNvPr id="150" name="Text Box 113"/>
          <p:cNvSpPr txBox="1">
            <a:spLocks noChangeArrowheads="1"/>
          </p:cNvSpPr>
          <p:nvPr/>
        </p:nvSpPr>
        <p:spPr bwMode="auto">
          <a:xfrm>
            <a:off x="8007731" y="5833159"/>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13</a:t>
            </a:r>
          </a:p>
        </p:txBody>
      </p:sp>
      <p:sp>
        <p:nvSpPr>
          <p:cNvPr id="151" name="Text Box 113"/>
          <p:cNvSpPr txBox="1">
            <a:spLocks noChangeArrowheads="1"/>
          </p:cNvSpPr>
          <p:nvPr/>
        </p:nvSpPr>
        <p:spPr bwMode="auto">
          <a:xfrm>
            <a:off x="7718411" y="5834833"/>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12</a:t>
            </a:r>
          </a:p>
        </p:txBody>
      </p:sp>
      <p:sp>
        <p:nvSpPr>
          <p:cNvPr id="152" name="Text Box 113"/>
          <p:cNvSpPr txBox="1">
            <a:spLocks noChangeArrowheads="1"/>
          </p:cNvSpPr>
          <p:nvPr/>
        </p:nvSpPr>
        <p:spPr bwMode="auto">
          <a:xfrm>
            <a:off x="7447786" y="5834658"/>
            <a:ext cx="318397"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11</a:t>
            </a:r>
          </a:p>
        </p:txBody>
      </p:sp>
      <p:sp>
        <p:nvSpPr>
          <p:cNvPr id="153" name="Text Box 113"/>
          <p:cNvSpPr txBox="1">
            <a:spLocks noChangeArrowheads="1"/>
          </p:cNvSpPr>
          <p:nvPr/>
        </p:nvSpPr>
        <p:spPr bwMode="auto">
          <a:xfrm>
            <a:off x="7141641" y="583538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t-EE" altLang="en-US" sz="1200" b="1" dirty="0">
                <a:solidFill>
                  <a:schemeClr val="bg1">
                    <a:lumMod val="50000"/>
                  </a:schemeClr>
                </a:solidFill>
                <a:latin typeface="Arial Narrow" pitchFamily="34" charset="0"/>
              </a:rPr>
              <a:t>10</a:t>
            </a:r>
          </a:p>
        </p:txBody>
      </p:sp>
      <p:graphicFrame>
        <p:nvGraphicFramePr>
          <p:cNvPr id="7" name="Table 6"/>
          <p:cNvGraphicFramePr>
            <a:graphicFrameLocks noGrp="1"/>
          </p:cNvGraphicFramePr>
          <p:nvPr>
            <p:extLst>
              <p:ext uri="{D42A27DB-BD31-4B8C-83A1-F6EECF244321}">
                <p14:modId xmlns:p14="http://schemas.microsoft.com/office/powerpoint/2010/main" val="3277016650"/>
              </p:ext>
            </p:extLst>
          </p:nvPr>
        </p:nvGraphicFramePr>
        <p:xfrm>
          <a:off x="251520" y="290880"/>
          <a:ext cx="3704875" cy="942975"/>
        </p:xfrm>
        <a:graphic>
          <a:graphicData uri="http://schemas.openxmlformats.org/drawingml/2006/table">
            <a:tbl>
              <a:tblPr>
                <a:tableStyleId>{5C22544A-7EE6-4342-B048-85BDC9FD1C3A}</a:tableStyleId>
              </a:tblPr>
              <a:tblGrid>
                <a:gridCol w="3704875">
                  <a:extLst>
                    <a:ext uri="{9D8B030D-6E8A-4147-A177-3AD203B41FA5}">
                      <a16:colId xmlns:a16="http://schemas.microsoft.com/office/drawing/2014/main" xmlns="" val="20000"/>
                    </a:ext>
                  </a:extLst>
                </a:gridCol>
              </a:tblGrid>
              <a:tr h="245557">
                <a:tc>
                  <a:txBody>
                    <a:bodyPr/>
                    <a:lstStyle/>
                    <a:p>
                      <a:pPr algn="l" rtl="0" fontAlgn="ctr"/>
                      <a:r>
                        <a:rPr lang="it-IT" sz="1200" b="1" u="none" strike="noStrike" dirty="0">
                          <a:solidFill>
                            <a:srgbClr val="C00000"/>
                          </a:solidFill>
                          <a:effectLst/>
                        </a:rPr>
                        <a:t>NRTI, nukleosiidi pöörd-transkriptaasi inhibiitor</a:t>
                      </a:r>
                    </a:p>
                    <a:p>
                      <a:pPr marL="0" marR="0" indent="0" algn="l" defTabSz="912370" rtl="0" eaLnBrk="1" fontAlgn="ctr" latinLnBrk="0" hangingPunct="1">
                        <a:lnSpc>
                          <a:spcPct val="100000"/>
                        </a:lnSpc>
                        <a:spcBef>
                          <a:spcPts val="0"/>
                        </a:spcBef>
                        <a:spcAft>
                          <a:spcPts val="0"/>
                        </a:spcAft>
                        <a:buClrTx/>
                        <a:buSzTx/>
                        <a:buFontTx/>
                        <a:buNone/>
                        <a:tabLst/>
                        <a:defRPr/>
                      </a:pPr>
                      <a:r>
                        <a:rPr lang="en-GB" sz="1200" b="1" u="none" strike="noStrike" dirty="0">
                          <a:solidFill>
                            <a:srgbClr val="00B050"/>
                          </a:solidFill>
                          <a:effectLst/>
                        </a:rPr>
                        <a:t>PI, proteaasi inhibiitor</a:t>
                      </a:r>
                      <a:endParaRPr lang="et-EE" sz="1200" b="1" i="0" u="none" strike="noStrike" dirty="0">
                        <a:solidFill>
                          <a:srgbClr val="FF0000"/>
                        </a:solidFill>
                        <a:effectLst/>
                        <a:latin typeface="Calibri"/>
                      </a:endParaRPr>
                    </a:p>
                  </a:txBody>
                  <a:tcPr marL="9525" marR="9525" marT="9525" marB="0" anchor="ctr">
                    <a:solidFill>
                      <a:schemeClr val="bg1"/>
                    </a:solidFill>
                  </a:tcPr>
                </a:tc>
                <a:extLst>
                  <a:ext uri="{0D108BD9-81ED-4DB2-BD59-A6C34878D82A}">
                    <a16:rowId xmlns:a16="http://schemas.microsoft.com/office/drawing/2014/main" xmlns="" val="10000"/>
                  </a:ext>
                </a:extLst>
              </a:tr>
              <a:tr h="130881">
                <a:tc>
                  <a:txBody>
                    <a:bodyPr/>
                    <a:lstStyle/>
                    <a:p>
                      <a:pPr algn="l" rtl="0" fontAlgn="ctr"/>
                      <a:r>
                        <a:rPr lang="it-IT" sz="1200" b="1" u="none" strike="noStrike" dirty="0">
                          <a:solidFill>
                            <a:srgbClr val="0070C0"/>
                          </a:solidFill>
                          <a:effectLst/>
                        </a:rPr>
                        <a:t>NNRTI, mittenukleosiidi pöörd-transkriptaasi inhibiitor</a:t>
                      </a:r>
                      <a:endParaRPr lang="et-EE" sz="1200" b="1" i="0" u="none" strike="noStrike" dirty="0">
                        <a:solidFill>
                          <a:srgbClr val="0070C0"/>
                        </a:solidFill>
                        <a:effectLst/>
                        <a:latin typeface="Calibri"/>
                      </a:endParaRPr>
                    </a:p>
                  </a:txBody>
                  <a:tcPr marL="9525" marR="9525" marT="9525" marB="0" anchor="ctr">
                    <a:solidFill>
                      <a:schemeClr val="bg1"/>
                    </a:solidFill>
                  </a:tcPr>
                </a:tc>
                <a:extLst>
                  <a:ext uri="{0D108BD9-81ED-4DB2-BD59-A6C34878D82A}">
                    <a16:rowId xmlns:a16="http://schemas.microsoft.com/office/drawing/2014/main" xmlns="" val="10001"/>
                  </a:ext>
                </a:extLst>
              </a:tr>
              <a:tr h="365219">
                <a:tc>
                  <a:txBody>
                    <a:bodyPr/>
                    <a:lstStyle/>
                    <a:p>
                      <a:pPr marL="0" marR="0" indent="0" algn="l" defTabSz="912370" rtl="0" eaLnBrk="1" fontAlgn="ctr" latinLnBrk="0" hangingPunct="1">
                        <a:lnSpc>
                          <a:spcPct val="100000"/>
                        </a:lnSpc>
                        <a:spcBef>
                          <a:spcPts val="0"/>
                        </a:spcBef>
                        <a:spcAft>
                          <a:spcPts val="0"/>
                        </a:spcAft>
                        <a:buClrTx/>
                        <a:buSzTx/>
                        <a:buFontTx/>
                        <a:buNone/>
                        <a:tabLst/>
                        <a:defRPr/>
                      </a:pPr>
                      <a:r>
                        <a:rPr lang="en-GB" sz="1200" b="1" u="none" strike="noStrike" dirty="0">
                          <a:solidFill>
                            <a:srgbClr val="7030A0"/>
                          </a:solidFill>
                          <a:effectLst/>
                        </a:rPr>
                        <a:t>CCR5 antagonist / sisenemise inhibiitor</a:t>
                      </a:r>
                      <a:endParaRPr lang="et-EE" sz="1200" b="1" i="0" u="none" strike="noStrike" dirty="0">
                        <a:solidFill>
                          <a:srgbClr val="7030A0"/>
                        </a:solidFill>
                        <a:effectLst/>
                        <a:latin typeface="+mn-lt"/>
                      </a:endParaRPr>
                    </a:p>
                    <a:p>
                      <a:pPr marL="0" marR="0" indent="0" algn="l" defTabSz="912370" rtl="0" eaLnBrk="1" fontAlgn="ctr" latinLnBrk="0" hangingPunct="1">
                        <a:lnSpc>
                          <a:spcPct val="100000"/>
                        </a:lnSpc>
                        <a:spcBef>
                          <a:spcPts val="0"/>
                        </a:spcBef>
                        <a:spcAft>
                          <a:spcPts val="0"/>
                        </a:spcAft>
                        <a:buClrTx/>
                        <a:buSzTx/>
                        <a:buFontTx/>
                        <a:buNone/>
                        <a:tabLst/>
                        <a:defRPr/>
                      </a:pPr>
                      <a:r>
                        <a:rPr lang="en-GB" sz="1200" b="1" u="none" strike="noStrike" dirty="0">
                          <a:solidFill>
                            <a:schemeClr val="bg1">
                              <a:lumMod val="50000"/>
                            </a:schemeClr>
                          </a:solidFill>
                          <a:effectLst/>
                        </a:rPr>
                        <a:t>Integraasi inhibiitor</a:t>
                      </a:r>
                      <a:endParaRPr lang="et-EE" sz="1200" b="1" i="0" u="none" strike="noStrike" dirty="0">
                        <a:solidFill>
                          <a:schemeClr val="bg1">
                            <a:lumMod val="50000"/>
                          </a:schemeClr>
                        </a:solidFill>
                        <a:effectLst/>
                        <a:latin typeface="+mn-lt"/>
                      </a:endParaRPr>
                    </a:p>
                  </a:txBody>
                  <a:tcPr marL="9525" marR="9525" marT="9525" marB="0" anchor="ctr">
                    <a:solidFill>
                      <a:schemeClr val="bg1"/>
                    </a:solidFill>
                  </a:tcPr>
                </a:tc>
                <a:extLst>
                  <a:ext uri="{0D108BD9-81ED-4DB2-BD59-A6C34878D82A}">
                    <a16:rowId xmlns:a16="http://schemas.microsoft.com/office/drawing/2014/main" xmlns="" val="10002"/>
                  </a:ext>
                </a:extLst>
              </a:tr>
            </a:tbl>
          </a:graphicData>
        </a:graphic>
      </p:graphicFrame>
      <p:sp>
        <p:nvSpPr>
          <p:cNvPr id="8" name="Rectangle 7"/>
          <p:cNvSpPr/>
          <p:nvPr/>
        </p:nvSpPr>
        <p:spPr>
          <a:xfrm>
            <a:off x="5166828" y="116631"/>
            <a:ext cx="4063548" cy="400110"/>
          </a:xfrm>
          <a:prstGeom prst="rect">
            <a:avLst/>
          </a:prstGeom>
        </p:spPr>
        <p:txBody>
          <a:bodyPr wrap="none">
            <a:spAutoFit/>
          </a:bodyPr>
          <a:lstStyle/>
          <a:p>
            <a:r>
              <a:rPr lang="et-EE" altLang="en-US" sz="2000" dirty="0">
                <a:latin typeface="Calibri" panose="020F0502020204030204" pitchFamily="34" charset="0"/>
              </a:rPr>
              <a:t>Retroviirusevastase ravimi heakskiit   </a:t>
            </a:r>
            <a:endParaRPr lang="et-EE" sz="2000" dirty="0">
              <a:latin typeface="Calibri" panose="020F0502020204030204" pitchFamily="34" charset="0"/>
              <a:cs typeface="Calibri" panose="020F0502020204030204" pitchFamily="34" charset="0"/>
            </a:endParaRPr>
          </a:p>
        </p:txBody>
      </p:sp>
      <p:cxnSp>
        <p:nvCxnSpPr>
          <p:cNvPr id="10" name="Straight Connector 9"/>
          <p:cNvCxnSpPr>
            <a:endCxn id="15453" idx="3"/>
          </p:cNvCxnSpPr>
          <p:nvPr/>
        </p:nvCxnSpPr>
        <p:spPr>
          <a:xfrm>
            <a:off x="909640" y="1628800"/>
            <a:ext cx="20644" cy="4189401"/>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35288" y="6155277"/>
            <a:ext cx="3403600" cy="261610"/>
          </a:xfrm>
          <a:prstGeom prst="rect">
            <a:avLst/>
          </a:prstGeom>
          <a:noFill/>
        </p:spPr>
        <p:txBody>
          <a:bodyPr wrap="square" rtlCol="0">
            <a:spAutoFit/>
          </a:bodyPr>
          <a:lstStyle/>
          <a:p>
            <a:pPr algn="ctr"/>
            <a:r>
              <a:rPr lang="et-EE" sz="1100" dirty="0">
                <a:solidFill>
                  <a:schemeClr val="bg1">
                    <a:lumMod val="50000"/>
                  </a:schemeClr>
                </a:solidFill>
              </a:rPr>
              <a:t>FDA heakskiidu aasta</a:t>
            </a:r>
          </a:p>
        </p:txBody>
      </p:sp>
      <p:sp>
        <p:nvSpPr>
          <p:cNvPr id="116" name="TextBox 115"/>
          <p:cNvSpPr txBox="1"/>
          <p:nvPr/>
        </p:nvSpPr>
        <p:spPr>
          <a:xfrm>
            <a:off x="73971" y="2875979"/>
            <a:ext cx="717697" cy="430887"/>
          </a:xfrm>
          <a:prstGeom prst="rect">
            <a:avLst/>
          </a:prstGeom>
          <a:noFill/>
        </p:spPr>
        <p:txBody>
          <a:bodyPr wrap="square" rtlCol="0">
            <a:spAutoFit/>
          </a:bodyPr>
          <a:lstStyle/>
          <a:p>
            <a:pPr algn="ctr"/>
            <a:r>
              <a:rPr lang="et-EE" sz="1100" dirty="0">
                <a:solidFill>
                  <a:schemeClr val="bg1">
                    <a:lumMod val="50000"/>
                  </a:schemeClr>
                </a:solidFill>
              </a:rPr>
              <a:t>Koguarv</a:t>
            </a:r>
          </a:p>
          <a:p>
            <a:pPr algn="ctr"/>
            <a:r>
              <a:rPr lang="et-EE" sz="1100" dirty="0">
                <a:solidFill>
                  <a:schemeClr val="bg1">
                    <a:lumMod val="50000"/>
                  </a:schemeClr>
                </a:solidFill>
              </a:rPr>
              <a:t>ravimeid</a:t>
            </a:r>
          </a:p>
        </p:txBody>
      </p:sp>
      <p:grpSp>
        <p:nvGrpSpPr>
          <p:cNvPr id="115" name="Group 114"/>
          <p:cNvGrpSpPr/>
          <p:nvPr/>
        </p:nvGrpSpPr>
        <p:grpSpPr>
          <a:xfrm>
            <a:off x="179512" y="6381328"/>
            <a:ext cx="8888434" cy="372932"/>
            <a:chOff x="179512" y="6381328"/>
            <a:chExt cx="8888434" cy="372932"/>
          </a:xfrm>
        </p:grpSpPr>
        <p:pic>
          <p:nvPicPr>
            <p:cNvPr id="117"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8" name="Straight Connector 1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0" name="Freeform 1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5447155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50776446"/>
              </p:ext>
            </p:extLst>
          </p:nvPr>
        </p:nvGraphicFramePr>
        <p:xfrm>
          <a:off x="683568" y="836712"/>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bwMode="auto">
          <a:xfrm>
            <a:off x="251520" y="476672"/>
            <a:ext cx="85121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algn="ctr" defTabSz="781616" rtl="0" eaLnBrk="0" fontAlgn="base" hangingPunct="0">
              <a:spcBef>
                <a:spcPct val="0"/>
              </a:spcBef>
              <a:spcAft>
                <a:spcPct val="0"/>
              </a:spcAft>
              <a:defRPr sz="3800">
                <a:solidFill>
                  <a:schemeClr val="tx2"/>
                </a:solidFill>
                <a:latin typeface="+mj-lt"/>
                <a:ea typeface="ＭＳ Ｐゴシック" charset="-128"/>
                <a:cs typeface="ＭＳ Ｐゴシック" pitchFamily="-65" charset="-128"/>
              </a:defRPr>
            </a:lvl1pPr>
            <a:lvl2pPr algn="ctr" defTabSz="781616" rtl="0" eaLnBrk="0" fontAlgn="base" hangingPunct="0">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2pPr>
            <a:lvl3pPr algn="ctr" defTabSz="781616" rtl="0" eaLnBrk="0" fontAlgn="base" hangingPunct="0">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3pPr>
            <a:lvl4pPr algn="ctr" defTabSz="781616" rtl="0" eaLnBrk="0" fontAlgn="base" hangingPunct="0">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4pPr>
            <a:lvl5pPr algn="ctr" defTabSz="781616" rtl="0" eaLnBrk="0" fontAlgn="base" hangingPunct="0">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5pPr>
            <a:lvl6pPr marL="109503" algn="ctr" defTabSz="976049" rtl="0" fontAlgn="base">
              <a:spcBef>
                <a:spcPct val="0"/>
              </a:spcBef>
              <a:spcAft>
                <a:spcPct val="0"/>
              </a:spcAft>
              <a:defRPr sz="4700">
                <a:solidFill>
                  <a:schemeClr val="tx2"/>
                </a:solidFill>
                <a:latin typeface="Times New Roman" pitchFamily="-65" charset="0"/>
              </a:defRPr>
            </a:lvl6pPr>
            <a:lvl7pPr marL="219006" algn="ctr" defTabSz="976049" rtl="0" fontAlgn="base">
              <a:spcBef>
                <a:spcPct val="0"/>
              </a:spcBef>
              <a:spcAft>
                <a:spcPct val="0"/>
              </a:spcAft>
              <a:defRPr sz="4700">
                <a:solidFill>
                  <a:schemeClr val="tx2"/>
                </a:solidFill>
                <a:latin typeface="Times New Roman" pitchFamily="-65" charset="0"/>
              </a:defRPr>
            </a:lvl7pPr>
            <a:lvl8pPr marL="328517" algn="ctr" defTabSz="976049" rtl="0" fontAlgn="base">
              <a:spcBef>
                <a:spcPct val="0"/>
              </a:spcBef>
              <a:spcAft>
                <a:spcPct val="0"/>
              </a:spcAft>
              <a:defRPr sz="4700">
                <a:solidFill>
                  <a:schemeClr val="tx2"/>
                </a:solidFill>
                <a:latin typeface="Times New Roman" pitchFamily="-65" charset="0"/>
              </a:defRPr>
            </a:lvl8pPr>
            <a:lvl9pPr marL="438023" algn="ctr" defTabSz="976049" rtl="0" fontAlgn="base">
              <a:spcBef>
                <a:spcPct val="0"/>
              </a:spcBef>
              <a:spcAft>
                <a:spcPct val="0"/>
              </a:spcAft>
              <a:defRPr sz="4700">
                <a:solidFill>
                  <a:schemeClr val="tx2"/>
                </a:solidFill>
                <a:latin typeface="Times New Roman" pitchFamily="-65" charset="0"/>
              </a:defRPr>
            </a:lvl9pPr>
          </a:lstStyle>
          <a:p>
            <a:pPr algn="l"/>
            <a:r>
              <a:rPr lang="et-EE" altLang="en-US" sz="2400" kern="0" dirty="0">
                <a:solidFill>
                  <a:schemeClr val="tx1"/>
                </a:solidFill>
                <a:latin typeface="Calibri" panose="020F0502020204030204" pitchFamily="34" charset="0"/>
              </a:rPr>
              <a:t>Diagnoosimise käestlastud võimalused</a:t>
            </a:r>
          </a:p>
        </p:txBody>
      </p:sp>
      <p:sp>
        <p:nvSpPr>
          <p:cNvPr id="5" name="Title 4"/>
          <p:cNvSpPr>
            <a:spLocks noGrp="1"/>
          </p:cNvSpPr>
          <p:nvPr>
            <p:ph type="title"/>
          </p:nvPr>
        </p:nvSpPr>
        <p:spPr/>
        <p:txBody>
          <a:bodyPr/>
          <a:lstStyle/>
          <a:p>
            <a:r>
              <a:rPr lang="et-EE"/>
              <a:t> </a:t>
            </a:r>
          </a:p>
        </p:txBody>
      </p:sp>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table"/>
          <p:cNvPicPr>
            <a:picLocks noChangeAspect="1"/>
          </p:cNvPicPr>
          <p:nvPr/>
        </p:nvPicPr>
        <p:blipFill>
          <a:blip r:embed="rId4" cstate="print"/>
          <a:stretch>
            <a:fillRect/>
          </a:stretch>
        </p:blipFill>
        <p:spPr>
          <a:xfrm>
            <a:off x="398959" y="910059"/>
            <a:ext cx="8058049" cy="4967881"/>
          </a:xfrm>
          <a:prstGeom prst="rect">
            <a:avLst/>
          </a:prstGeom>
        </p:spPr>
      </p:pic>
      <p:graphicFrame>
        <p:nvGraphicFramePr>
          <p:cNvPr id="14" name="16 Diagrama"/>
          <p:cNvGraphicFramePr/>
          <p:nvPr>
            <p:extLst>
              <p:ext uri="{D42A27DB-BD31-4B8C-83A1-F6EECF244321}">
                <p14:modId xmlns:p14="http://schemas.microsoft.com/office/powerpoint/2010/main" val="2625402030"/>
              </p:ext>
            </p:extLst>
          </p:nvPr>
        </p:nvGraphicFramePr>
        <p:xfrm>
          <a:off x="1325745" y="5769693"/>
          <a:ext cx="6768752" cy="5760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18 Rectángulo redondeado"/>
          <p:cNvSpPr/>
          <p:nvPr/>
        </p:nvSpPr>
        <p:spPr>
          <a:xfrm>
            <a:off x="3483858" y="5013176"/>
            <a:ext cx="4973150" cy="720080"/>
          </a:xfrm>
          <a:prstGeom prst="roundRect">
            <a:avLst/>
          </a:prstGeom>
          <a:noFill/>
          <a:ln w="25400" cap="flat" cmpd="sng" algn="ctr">
            <a:solidFill>
              <a:srgbClr val="C00000"/>
            </a:solidFill>
            <a:prstDash val="solid"/>
          </a:ln>
          <a:effectLst/>
        </p:spPr>
        <p:txBody>
          <a:bodyPr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6" name="17 Rectángulo redondeado"/>
          <p:cNvSpPr/>
          <p:nvPr/>
        </p:nvSpPr>
        <p:spPr>
          <a:xfrm>
            <a:off x="3347864" y="3068960"/>
            <a:ext cx="4973149" cy="360040"/>
          </a:xfrm>
          <a:prstGeom prst="roundRect">
            <a:avLst/>
          </a:prstGeom>
          <a:noFill/>
          <a:ln w="25400" cap="flat" cmpd="sng" algn="ctr">
            <a:solidFill>
              <a:srgbClr val="C00000"/>
            </a:solidFill>
            <a:prstDash val="solid"/>
          </a:ln>
          <a:effectLst/>
        </p:spPr>
        <p:txBody>
          <a:bodyPr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7" name="9 CuadroTexto"/>
          <p:cNvSpPr txBox="1"/>
          <p:nvPr/>
        </p:nvSpPr>
        <p:spPr>
          <a:xfrm>
            <a:off x="179512" y="6266853"/>
            <a:ext cx="1951175" cy="253916"/>
          </a:xfrm>
          <a:prstGeom prst="rect">
            <a:avLst/>
          </a:prstGeom>
          <a:noFill/>
        </p:spPr>
        <p:txBody>
          <a:bodyPr wrap="non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050" b="0" i="0" u="none" strike="noStrike" kern="1200" cap="none" spc="0" normalizeH="0" baseline="0" noProof="0" dirty="0">
                <a:ln>
                  <a:noFill/>
                </a:ln>
                <a:solidFill>
                  <a:sysClr val="windowText" lastClr="000000"/>
                </a:solidFill>
                <a:effectLst/>
                <a:uLnTx/>
                <a:uFillTx/>
                <a:latin typeface="Calibri"/>
              </a:rPr>
              <a:t>Pérez Elías MJ, EACS 2013 PS8/3</a:t>
            </a:r>
          </a:p>
        </p:txBody>
      </p:sp>
    </p:spTree>
    <p:extLst>
      <p:ext uri="{BB962C8B-B14F-4D97-AF65-F5344CB8AC3E}">
        <p14:creationId xmlns:p14="http://schemas.microsoft.com/office/powerpoint/2010/main" val="12322880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t-EE" sz="2400" dirty="0"/>
              <a:t>Uued HIV-diagnoosid 100 000 elaniku kohta, 2014, WHO Euroopa regioon</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797" y="1205297"/>
            <a:ext cx="75342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79512" y="6381328"/>
            <a:ext cx="8888434" cy="372932"/>
            <a:chOff x="179512" y="6381328"/>
            <a:chExt cx="8888434" cy="372932"/>
          </a:xfrm>
        </p:grpSpPr>
        <p:pic>
          <p:nvPicPr>
            <p:cNvPr id="14"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4727" y="5685769"/>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631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41346031"/>
              </p:ext>
            </p:extLst>
          </p:nvPr>
        </p:nvGraphicFramePr>
        <p:xfrm>
          <a:off x="683568" y="836712"/>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990600"/>
          </a:xfrm>
        </p:spPr>
        <p:txBody>
          <a:bodyPr anchor="t">
            <a:normAutofit/>
          </a:bodyPr>
          <a:lstStyle/>
          <a:p>
            <a:pPr algn="l"/>
            <a:r>
              <a:rPr lang="et-EE" sz="2400" dirty="0">
                <a:latin typeface="Calibri" panose="020F0502020204030204" pitchFamily="34" charset="0"/>
              </a:rPr>
              <a:t>HIV-testimisega tekkivad sagedased probleemid </a:t>
            </a:r>
          </a:p>
        </p:txBody>
      </p:sp>
      <p:sp>
        <p:nvSpPr>
          <p:cNvPr id="4" name="Content Placeholder 3"/>
          <p:cNvSpPr>
            <a:spLocks noGrp="1"/>
          </p:cNvSpPr>
          <p:nvPr>
            <p:ph idx="1"/>
          </p:nvPr>
        </p:nvSpPr>
        <p:spPr>
          <a:xfrm>
            <a:off x="323528" y="5589240"/>
            <a:ext cx="8363272" cy="536942"/>
          </a:xfrm>
        </p:spPr>
        <p:txBody>
          <a:bodyPr>
            <a:normAutofit lnSpcReduction="10000"/>
          </a:bodyPr>
          <a:lstStyle/>
          <a:p>
            <a:pPr marL="0" indent="0">
              <a:buNone/>
            </a:pPr>
            <a:r>
              <a:rPr lang="et-EE"/>
              <a:t> </a:t>
            </a:r>
          </a:p>
        </p:txBody>
      </p:sp>
      <p:sp>
        <p:nvSpPr>
          <p:cNvPr id="7" name="Title 1"/>
          <p:cNvSpPr txBox="1">
            <a:spLocks/>
          </p:cNvSpPr>
          <p:nvPr/>
        </p:nvSpPr>
        <p:spPr>
          <a:xfrm>
            <a:off x="971600" y="1844704"/>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t-EE" sz="2400" dirty="0">
                <a:latin typeface="Calibri" pitchFamily="34" charset="0"/>
              </a:rPr>
              <a:t>Patsiendi tasandil</a:t>
            </a:r>
          </a:p>
        </p:txBody>
      </p:sp>
      <p:sp>
        <p:nvSpPr>
          <p:cNvPr id="8" name="Title 1"/>
          <p:cNvSpPr txBox="1">
            <a:spLocks/>
          </p:cNvSpPr>
          <p:nvPr/>
        </p:nvSpPr>
        <p:spPr>
          <a:xfrm>
            <a:off x="971600" y="3645024"/>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t-EE" sz="2400" dirty="0">
                <a:latin typeface="Calibri" pitchFamily="34" charset="0"/>
              </a:rPr>
              <a:t>Institutsioonilisel/poliitika tasandil</a:t>
            </a:r>
          </a:p>
        </p:txBody>
      </p:sp>
      <p:sp>
        <p:nvSpPr>
          <p:cNvPr id="9" name="Title 1"/>
          <p:cNvSpPr txBox="1">
            <a:spLocks/>
          </p:cNvSpPr>
          <p:nvPr/>
        </p:nvSpPr>
        <p:spPr>
          <a:xfrm>
            <a:off x="971600" y="2708920"/>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t-EE" sz="2400" dirty="0">
                <a:latin typeface="Calibri" pitchFamily="34" charset="0"/>
              </a:rPr>
              <a:t>Tervishoiutöötaja tasandil</a:t>
            </a:r>
          </a:p>
        </p:txBody>
      </p:sp>
      <p:grpSp>
        <p:nvGrpSpPr>
          <p:cNvPr id="11" name="Group 10"/>
          <p:cNvGrpSpPr/>
          <p:nvPr/>
        </p:nvGrpSpPr>
        <p:grpSpPr>
          <a:xfrm>
            <a:off x="179512" y="6381328"/>
            <a:ext cx="8888434" cy="372932"/>
            <a:chOff x="179512" y="6381328"/>
            <a:chExt cx="8888434" cy="372932"/>
          </a:xfrm>
        </p:grpSpPr>
        <p:pic>
          <p:nvPicPr>
            <p:cNvPr id="12"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524026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274638"/>
            <a:ext cx="8229600" cy="706090"/>
          </a:xfrm>
          <a:prstGeom prst="rect">
            <a:avLst/>
          </a:prstGeom>
        </p:spPr>
        <p:txBody>
          <a:bodyPr vert="horz" lIns="91238" tIns="45619" rIns="91238" bIns="45619"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t-EE" sz="2400" dirty="0">
                <a:solidFill>
                  <a:schemeClr val="bg1">
                    <a:lumMod val="50000"/>
                  </a:schemeClr>
                </a:solidFill>
                <a:latin typeface="Calibri" panose="020F0502020204030204" pitchFamily="34" charset="0"/>
              </a:rPr>
              <a:t>Patsiendi tasandil: võimalikud barjäärid</a:t>
            </a:r>
          </a:p>
        </p:txBody>
      </p:sp>
      <p:grpSp>
        <p:nvGrpSpPr>
          <p:cNvPr id="5" name="Group 4"/>
          <p:cNvGrpSpPr/>
          <p:nvPr/>
        </p:nvGrpSpPr>
        <p:grpSpPr>
          <a:xfrm>
            <a:off x="971600" y="1556792"/>
            <a:ext cx="2280342" cy="3047698"/>
            <a:chOff x="192300" y="781762"/>
            <a:chExt cx="2280342" cy="3047698"/>
          </a:xfrm>
        </p:grpSpPr>
        <p:sp>
          <p:nvSpPr>
            <p:cNvPr id="6" name="Rounded Rectangle 5"/>
            <p:cNvSpPr/>
            <p:nvPr/>
          </p:nvSpPr>
          <p:spPr>
            <a:xfrm>
              <a:off x="192300" y="781762"/>
              <a:ext cx="2280342" cy="3047698"/>
            </a:xfrm>
            <a:prstGeom prst="roundRect">
              <a:avLst>
                <a:gd name="adj" fmla="val 10000"/>
              </a:avLst>
            </a:prstGeom>
            <a:solidFill>
              <a:srgbClr val="E9EDF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ounded Rectangle 4"/>
            <p:cNvSpPr/>
            <p:nvPr/>
          </p:nvSpPr>
          <p:spPr>
            <a:xfrm>
              <a:off x="259089" y="848551"/>
              <a:ext cx="2146764" cy="2914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t-EE" sz="2500" kern="1200" dirty="0">
                  <a:solidFill>
                    <a:schemeClr val="tx1"/>
                  </a:solidFill>
                </a:rPr>
                <a:t>Patsiendi tasandi tõrked erinevad riigiti</a:t>
              </a:r>
            </a:p>
          </p:txBody>
        </p:sp>
      </p:grpSp>
      <p:grpSp>
        <p:nvGrpSpPr>
          <p:cNvPr id="8" name="Group 7"/>
          <p:cNvGrpSpPr/>
          <p:nvPr/>
        </p:nvGrpSpPr>
        <p:grpSpPr>
          <a:xfrm>
            <a:off x="3712244" y="2374750"/>
            <a:ext cx="687057" cy="922267"/>
            <a:chOff x="2796726" y="1844478"/>
            <a:chExt cx="687057" cy="922267"/>
          </a:xfrm>
        </p:grpSpPr>
        <p:sp>
          <p:nvSpPr>
            <p:cNvPr id="9" name="Right Arrow 8"/>
            <p:cNvSpPr/>
            <p:nvPr/>
          </p:nvSpPr>
          <p:spPr>
            <a:xfrm>
              <a:off x="2796726" y="1844478"/>
              <a:ext cx="687057" cy="922267"/>
            </a:xfrm>
            <a:prstGeom prst="rightArrow">
              <a:avLst>
                <a:gd name="adj1" fmla="val 60000"/>
                <a:gd name="adj2" fmla="val 50000"/>
              </a:avLst>
            </a:prstGeom>
            <a:solidFill>
              <a:srgbClr val="E9EDF4"/>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0" name="Right Arrow 4"/>
            <p:cNvSpPr/>
            <p:nvPr/>
          </p:nvSpPr>
          <p:spPr>
            <a:xfrm>
              <a:off x="2796726" y="2028931"/>
              <a:ext cx="480940" cy="5533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dirty="0"/>
            </a:p>
          </p:txBody>
        </p:sp>
      </p:grpSp>
      <p:grpSp>
        <p:nvGrpSpPr>
          <p:cNvPr id="11" name="Group 10"/>
          <p:cNvGrpSpPr/>
          <p:nvPr/>
        </p:nvGrpSpPr>
        <p:grpSpPr>
          <a:xfrm>
            <a:off x="4788024" y="1428231"/>
            <a:ext cx="3718745" cy="3316926"/>
            <a:chOff x="3768978" y="647148"/>
            <a:chExt cx="3718745" cy="3316926"/>
          </a:xfrm>
        </p:grpSpPr>
        <p:sp>
          <p:nvSpPr>
            <p:cNvPr id="12" name="Rounded Rectangle 11"/>
            <p:cNvSpPr/>
            <p:nvPr/>
          </p:nvSpPr>
          <p:spPr>
            <a:xfrm>
              <a:off x="3768978" y="647148"/>
              <a:ext cx="3718745" cy="3316926"/>
            </a:xfrm>
            <a:prstGeom prst="roundRect">
              <a:avLst>
                <a:gd name="adj" fmla="val 10000"/>
              </a:avLst>
            </a:prstGeom>
            <a:solidFill>
              <a:srgbClr val="E9EDF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3866127" y="744297"/>
              <a:ext cx="3524447" cy="3122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t-EE" sz="2500" kern="1200" dirty="0">
                  <a:solidFill>
                    <a:schemeClr val="tx1"/>
                  </a:solidFill>
                </a:rPr>
                <a:t>Kultuuridevahelised barjäärid sisaldavad:</a:t>
              </a:r>
            </a:p>
            <a:p>
              <a:pPr marL="228600" lvl="1" indent="-228600" algn="l" defTabSz="889000" rtl="0">
                <a:lnSpc>
                  <a:spcPct val="90000"/>
                </a:lnSpc>
                <a:spcBef>
                  <a:spcPct val="0"/>
                </a:spcBef>
                <a:spcAft>
                  <a:spcPct val="15000"/>
                </a:spcAft>
                <a:buChar char="••"/>
              </a:pPr>
              <a:r>
                <a:rPr lang="et-EE" sz="2000" kern="1200" dirty="0">
                  <a:solidFill>
                    <a:schemeClr val="tx1"/>
                  </a:solidFill>
                </a:rPr>
                <a:t>madal riskitaju;</a:t>
              </a:r>
            </a:p>
            <a:p>
              <a:pPr marL="228600" lvl="1" indent="-228600" algn="l" defTabSz="889000" rtl="0">
                <a:lnSpc>
                  <a:spcPct val="90000"/>
                </a:lnSpc>
                <a:spcBef>
                  <a:spcPct val="0"/>
                </a:spcBef>
                <a:spcAft>
                  <a:spcPct val="15000"/>
                </a:spcAft>
                <a:buChar char="••"/>
              </a:pPr>
              <a:r>
                <a:rPr lang="et-EE" sz="2000" kern="1200" dirty="0">
                  <a:solidFill>
                    <a:schemeClr val="tx1"/>
                  </a:solidFill>
                </a:rPr>
                <a:t>hirm HIV-nakkuse ja selle mõju tagajärgede ees tervisele;</a:t>
              </a:r>
            </a:p>
            <a:p>
              <a:pPr marL="228600" lvl="1" indent="-228600" algn="l" defTabSz="889000" rtl="0">
                <a:lnSpc>
                  <a:spcPct val="90000"/>
                </a:lnSpc>
                <a:spcBef>
                  <a:spcPct val="0"/>
                </a:spcBef>
                <a:spcAft>
                  <a:spcPct val="15000"/>
                </a:spcAft>
                <a:buChar char="••"/>
              </a:pPr>
              <a:r>
                <a:rPr lang="et-EE" sz="2000" kern="1200" dirty="0">
                  <a:solidFill>
                    <a:schemeClr val="tx1"/>
                  </a:solidFill>
                </a:rPr>
                <a:t>hirm avalikustamise ees; </a:t>
              </a:r>
            </a:p>
            <a:p>
              <a:pPr marL="228600" lvl="1" indent="-228600" algn="l" defTabSz="889000" rtl="0">
                <a:lnSpc>
                  <a:spcPct val="90000"/>
                </a:lnSpc>
                <a:spcBef>
                  <a:spcPct val="0"/>
                </a:spcBef>
                <a:spcAft>
                  <a:spcPct val="15000"/>
                </a:spcAft>
                <a:buChar char="••"/>
              </a:pPr>
              <a:r>
                <a:rPr lang="et-EE" sz="2000" kern="1200" dirty="0">
                  <a:solidFill>
                    <a:schemeClr val="tx1"/>
                  </a:solidFill>
                </a:rPr>
                <a:t>eitamine;</a:t>
              </a:r>
            </a:p>
            <a:p>
              <a:pPr marL="228600" lvl="1" indent="-228600" algn="l" defTabSz="889000" rtl="0">
                <a:lnSpc>
                  <a:spcPct val="90000"/>
                </a:lnSpc>
                <a:spcBef>
                  <a:spcPct val="0"/>
                </a:spcBef>
                <a:spcAft>
                  <a:spcPct val="15000"/>
                </a:spcAft>
                <a:buChar char="••"/>
              </a:pPr>
              <a:r>
                <a:rPr lang="et-EE" sz="2000" kern="1200" dirty="0">
                  <a:solidFill>
                    <a:schemeClr val="tx1"/>
                  </a:solidFill>
                </a:rPr>
                <a:t>teenuste raske kättesaadavus.</a:t>
              </a:r>
            </a:p>
          </p:txBody>
        </p:sp>
      </p:grpSp>
      <p:grpSp>
        <p:nvGrpSpPr>
          <p:cNvPr id="15" name="Group 14"/>
          <p:cNvGrpSpPr/>
          <p:nvPr/>
        </p:nvGrpSpPr>
        <p:grpSpPr>
          <a:xfrm>
            <a:off x="179512" y="6381328"/>
            <a:ext cx="8888434" cy="372932"/>
            <a:chOff x="179512" y="6381328"/>
            <a:chExt cx="8888434" cy="372932"/>
          </a:xfrm>
        </p:grpSpPr>
        <p:pic>
          <p:nvPicPr>
            <p:cNvPr id="16"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34707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a:spLocks noGrp="1"/>
          </p:cNvSpPr>
          <p:nvPr>
            <p:ph type="title"/>
          </p:nvPr>
        </p:nvSpPr>
        <p:spPr>
          <a:xfrm>
            <a:off x="395536" y="188640"/>
            <a:ext cx="7920880" cy="576065"/>
          </a:xfrm>
        </p:spPr>
        <p:txBody>
          <a:bodyPr anchor="t">
            <a:normAutofit fontScale="90000"/>
          </a:bodyPr>
          <a:lstStyle/>
          <a:p>
            <a:pPr algn="l" eaLnBrk="1" hangingPunct="1"/>
            <a:r>
              <a:rPr lang="et-EE" sz="2700" dirty="0">
                <a:solidFill>
                  <a:schemeClr val="bg1">
                    <a:lumMod val="50000"/>
                  </a:schemeClr>
                </a:solidFill>
                <a:latin typeface="Calibri" panose="020F0502020204030204" pitchFamily="34" charset="0"/>
              </a:rPr>
              <a:t>Tervishoiuteenuse osutaja tasandil: võimalikud barjäärid ja probleemid</a:t>
            </a:r>
            <a:r>
              <a:t/>
            </a:r>
            <a:br/>
            <a:endParaRPr lang="et-EE" sz="2000" dirty="0">
              <a:solidFill>
                <a:srgbClr val="1D4EA2"/>
              </a:solidFill>
              <a:latin typeface="Calibri" panose="020F0502020204030204" pitchFamily="34" charset="0"/>
              <a:cs typeface="Calibri" panose="020F050202020403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73282147"/>
              </p:ext>
            </p:extLst>
          </p:nvPr>
        </p:nvGraphicFramePr>
        <p:xfrm>
          <a:off x="611560" y="962596"/>
          <a:ext cx="7992888" cy="482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11560" y="836712"/>
            <a:ext cx="7992888" cy="17281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0"/>
            <a:endParaRPr lang="en-GB" dirty="0">
              <a:solidFill>
                <a:prstClr val="white"/>
              </a:solidFill>
            </a:endParaRPr>
          </a:p>
        </p:txBody>
      </p:sp>
      <p:sp>
        <p:nvSpPr>
          <p:cNvPr id="7" name="Rectangle 6"/>
          <p:cNvSpPr/>
          <p:nvPr/>
        </p:nvSpPr>
        <p:spPr>
          <a:xfrm>
            <a:off x="611560" y="2507164"/>
            <a:ext cx="7992888" cy="17281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0"/>
            <a:endParaRPr lang="en-GB" dirty="0">
              <a:solidFill>
                <a:prstClr val="white"/>
              </a:solidFill>
            </a:endParaRPr>
          </a:p>
        </p:txBody>
      </p:sp>
      <p:sp>
        <p:nvSpPr>
          <p:cNvPr id="8" name="Rectangle 7"/>
          <p:cNvSpPr/>
          <p:nvPr/>
        </p:nvSpPr>
        <p:spPr>
          <a:xfrm>
            <a:off x="611560" y="4235356"/>
            <a:ext cx="5328592" cy="17281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0"/>
            <a:endParaRPr lang="en-GB" dirty="0">
              <a:solidFill>
                <a:prstClr val="white"/>
              </a:solidFill>
            </a:endParaRPr>
          </a:p>
        </p:txBody>
      </p:sp>
      <p:sp>
        <p:nvSpPr>
          <p:cNvPr id="10" name="Rectangle 9"/>
          <p:cNvSpPr/>
          <p:nvPr/>
        </p:nvSpPr>
        <p:spPr>
          <a:xfrm>
            <a:off x="6085263" y="4296622"/>
            <a:ext cx="2511896" cy="160566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0"/>
            <a:endParaRPr lang="en-GB" dirty="0">
              <a:solidFill>
                <a:prstClr val="white"/>
              </a:solidFill>
            </a:endParaRPr>
          </a:p>
        </p:txBody>
      </p:sp>
      <p:grpSp>
        <p:nvGrpSpPr>
          <p:cNvPr id="12" name="Group 11"/>
          <p:cNvGrpSpPr/>
          <p:nvPr/>
        </p:nvGrpSpPr>
        <p:grpSpPr>
          <a:xfrm>
            <a:off x="179512" y="6381328"/>
            <a:ext cx="8888434" cy="372932"/>
            <a:chOff x="179512" y="6381328"/>
            <a:chExt cx="8888434" cy="372932"/>
          </a:xfrm>
        </p:grpSpPr>
        <p:pic>
          <p:nvPicPr>
            <p:cNvPr id="13"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517748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 </a:t>
            </a:r>
          </a:p>
        </p:txBody>
      </p:sp>
      <p:sp>
        <p:nvSpPr>
          <p:cNvPr id="4" name="Title 1"/>
          <p:cNvSpPr txBox="1">
            <a:spLocks/>
          </p:cNvSpPr>
          <p:nvPr/>
        </p:nvSpPr>
        <p:spPr>
          <a:xfrm>
            <a:off x="323528" y="260648"/>
            <a:ext cx="8208912" cy="792088"/>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t-EE" sz="2400" dirty="0">
                <a:solidFill>
                  <a:schemeClr val="bg1">
                    <a:lumMod val="50000"/>
                  </a:schemeClr>
                </a:solidFill>
              </a:rPr>
              <a:t>Institutsioonilisel tasandil</a:t>
            </a:r>
          </a:p>
        </p:txBody>
      </p:sp>
      <p:grpSp>
        <p:nvGrpSpPr>
          <p:cNvPr id="6" name="Group 5"/>
          <p:cNvGrpSpPr/>
          <p:nvPr/>
        </p:nvGrpSpPr>
        <p:grpSpPr>
          <a:xfrm>
            <a:off x="301306" y="1414565"/>
            <a:ext cx="3099227" cy="1589907"/>
            <a:chOff x="4501" y="127174"/>
            <a:chExt cx="3099227" cy="1589907"/>
          </a:xfrm>
        </p:grpSpPr>
        <p:sp>
          <p:nvSpPr>
            <p:cNvPr id="7" name="Chevron 6"/>
            <p:cNvSpPr/>
            <p:nvPr/>
          </p:nvSpPr>
          <p:spPr>
            <a:xfrm>
              <a:off x="4501" y="153312"/>
              <a:ext cx="3099227" cy="1563769"/>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Chevron 4"/>
            <p:cNvSpPr/>
            <p:nvPr/>
          </p:nvSpPr>
          <p:spPr>
            <a:xfrm>
              <a:off x="835621" y="127174"/>
              <a:ext cx="1436988" cy="1589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t-EE" sz="2000" kern="1200" dirty="0"/>
                <a:t>Suuremad kulud</a:t>
              </a:r>
            </a:p>
          </p:txBody>
        </p:sp>
      </p:grpSp>
      <p:grpSp>
        <p:nvGrpSpPr>
          <p:cNvPr id="9" name="Group 8"/>
          <p:cNvGrpSpPr/>
          <p:nvPr/>
        </p:nvGrpSpPr>
        <p:grpSpPr>
          <a:xfrm>
            <a:off x="2893122" y="1440703"/>
            <a:ext cx="3174496" cy="1485476"/>
            <a:chOff x="3188256" y="133134"/>
            <a:chExt cx="3174496" cy="1485476"/>
          </a:xfrm>
        </p:grpSpPr>
        <p:sp>
          <p:nvSpPr>
            <p:cNvPr id="10" name="Chevron 9"/>
            <p:cNvSpPr/>
            <p:nvPr/>
          </p:nvSpPr>
          <p:spPr>
            <a:xfrm>
              <a:off x="3188256" y="153313"/>
              <a:ext cx="3174496" cy="1465297"/>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Chevron 4"/>
            <p:cNvSpPr/>
            <p:nvPr/>
          </p:nvSpPr>
          <p:spPr>
            <a:xfrm>
              <a:off x="4008585" y="133134"/>
              <a:ext cx="1709199" cy="14652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t-EE" sz="1300" kern="1200" dirty="0"/>
                <a:t>Kulutõhus on vähemalt 1 inimese diagnoosimine iga 1000 testitu kohta</a:t>
              </a:r>
            </a:p>
          </p:txBody>
        </p:sp>
      </p:grpSp>
      <p:grpSp>
        <p:nvGrpSpPr>
          <p:cNvPr id="12" name="Group 11"/>
          <p:cNvGrpSpPr/>
          <p:nvPr/>
        </p:nvGrpSpPr>
        <p:grpSpPr>
          <a:xfrm>
            <a:off x="5717980" y="1476869"/>
            <a:ext cx="2977247" cy="1465297"/>
            <a:chOff x="5515193" y="201944"/>
            <a:chExt cx="2977247" cy="1465297"/>
          </a:xfrm>
        </p:grpSpPr>
        <p:sp>
          <p:nvSpPr>
            <p:cNvPr id="13" name="Chevron 12"/>
            <p:cNvSpPr/>
            <p:nvPr/>
          </p:nvSpPr>
          <p:spPr>
            <a:xfrm>
              <a:off x="5515193" y="201944"/>
              <a:ext cx="2977247" cy="1465297"/>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Chevron 4"/>
            <p:cNvSpPr/>
            <p:nvPr/>
          </p:nvSpPr>
          <p:spPr>
            <a:xfrm>
              <a:off x="6228728" y="201944"/>
              <a:ext cx="1511950" cy="14652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t-EE" sz="1300" kern="1200" dirty="0"/>
                <a:t>Kaaluge institutsiooni kulusid panemata jäänud HIVi diagnoosidega seotud suuremate tulevikukulude tõttu</a:t>
              </a:r>
            </a:p>
          </p:txBody>
        </p:sp>
      </p:grpSp>
      <p:grpSp>
        <p:nvGrpSpPr>
          <p:cNvPr id="15" name="Group 14"/>
          <p:cNvGrpSpPr/>
          <p:nvPr/>
        </p:nvGrpSpPr>
        <p:grpSpPr>
          <a:xfrm>
            <a:off x="413740" y="3140968"/>
            <a:ext cx="3099227" cy="1239690"/>
            <a:chOff x="4501" y="1890638"/>
            <a:chExt cx="3099227" cy="1239690"/>
          </a:xfrm>
        </p:grpSpPr>
        <p:sp>
          <p:nvSpPr>
            <p:cNvPr id="16" name="Chevron 15"/>
            <p:cNvSpPr/>
            <p:nvPr/>
          </p:nvSpPr>
          <p:spPr>
            <a:xfrm>
              <a:off x="4501" y="1890638"/>
              <a:ext cx="3099227" cy="123969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Chevron 4"/>
            <p:cNvSpPr/>
            <p:nvPr/>
          </p:nvSpPr>
          <p:spPr>
            <a:xfrm>
              <a:off x="624346" y="1890638"/>
              <a:ext cx="1859537" cy="12396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t-EE" sz="1800" kern="1200" dirty="0"/>
                <a:t>Uute diagnooside leidmise arvatav väike tõenäosus</a:t>
              </a:r>
            </a:p>
          </p:txBody>
        </p:sp>
      </p:grpSp>
      <p:grpSp>
        <p:nvGrpSpPr>
          <p:cNvPr id="18" name="Group 17"/>
          <p:cNvGrpSpPr/>
          <p:nvPr/>
        </p:nvGrpSpPr>
        <p:grpSpPr>
          <a:xfrm>
            <a:off x="3135491" y="3140968"/>
            <a:ext cx="2897041" cy="1168272"/>
            <a:chOff x="2700828" y="1926347"/>
            <a:chExt cx="2897041" cy="1168272"/>
          </a:xfrm>
        </p:grpSpPr>
        <p:sp>
          <p:nvSpPr>
            <p:cNvPr id="19" name="Chevron 18"/>
            <p:cNvSpPr/>
            <p:nvPr/>
          </p:nvSpPr>
          <p:spPr>
            <a:xfrm>
              <a:off x="2700828" y="1926347"/>
              <a:ext cx="2897041" cy="116827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Chevron 4"/>
            <p:cNvSpPr/>
            <p:nvPr/>
          </p:nvSpPr>
          <p:spPr>
            <a:xfrm>
              <a:off x="3284964" y="1926347"/>
              <a:ext cx="1728769" cy="11682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t-EE" sz="1300" kern="1200" dirty="0"/>
                <a:t>Esitlege HIDESi tulemusi</a:t>
              </a:r>
            </a:p>
          </p:txBody>
        </p:sp>
      </p:grpSp>
      <p:grpSp>
        <p:nvGrpSpPr>
          <p:cNvPr id="21" name="Group 20"/>
          <p:cNvGrpSpPr/>
          <p:nvPr/>
        </p:nvGrpSpPr>
        <p:grpSpPr>
          <a:xfrm>
            <a:off x="413740" y="4506812"/>
            <a:ext cx="3099227" cy="1239690"/>
            <a:chOff x="4501" y="3344936"/>
            <a:chExt cx="3099227" cy="1239690"/>
          </a:xfrm>
        </p:grpSpPr>
        <p:sp>
          <p:nvSpPr>
            <p:cNvPr id="22" name="Chevron 21"/>
            <p:cNvSpPr/>
            <p:nvPr/>
          </p:nvSpPr>
          <p:spPr>
            <a:xfrm>
              <a:off x="4501" y="3344936"/>
              <a:ext cx="3099227" cy="123969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624346" y="3344936"/>
              <a:ext cx="1859537" cy="12396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t-EE" sz="2000" kern="1200" dirty="0">
                  <a:solidFill>
                    <a:schemeClr val="bg1"/>
                  </a:solidFill>
                </a:rPr>
                <a:t>Mõju olemasolevatele teenustele</a:t>
              </a:r>
            </a:p>
          </p:txBody>
        </p:sp>
      </p:grpSp>
      <p:grpSp>
        <p:nvGrpSpPr>
          <p:cNvPr id="24" name="Group 23"/>
          <p:cNvGrpSpPr/>
          <p:nvPr/>
        </p:nvGrpSpPr>
        <p:grpSpPr>
          <a:xfrm>
            <a:off x="3148652" y="4468823"/>
            <a:ext cx="2515604" cy="1315668"/>
            <a:chOff x="2757582" y="3306947"/>
            <a:chExt cx="2515604" cy="1315668"/>
          </a:xfrm>
        </p:grpSpPr>
        <p:sp>
          <p:nvSpPr>
            <p:cNvPr id="25" name="Chevron 24"/>
            <p:cNvSpPr/>
            <p:nvPr/>
          </p:nvSpPr>
          <p:spPr>
            <a:xfrm>
              <a:off x="2757582" y="3344936"/>
              <a:ext cx="2515604" cy="1239690"/>
            </a:xfrm>
            <a:prstGeom prst="chevron">
              <a:avLst>
                <a:gd name="adj" fmla="val 48963"/>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Chevron 4"/>
            <p:cNvSpPr/>
            <p:nvPr/>
          </p:nvSpPr>
          <p:spPr>
            <a:xfrm>
              <a:off x="3358662" y="3306947"/>
              <a:ext cx="1256690" cy="13156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t-EE" sz="1300" kern="1200" dirty="0"/>
                <a:t>Lihtsustage nõusoleku protseduure, oportunistlikku testimist</a:t>
              </a:r>
            </a:p>
          </p:txBody>
        </p:sp>
      </p:grpSp>
      <p:grpSp>
        <p:nvGrpSpPr>
          <p:cNvPr id="27" name="Group 26"/>
          <p:cNvGrpSpPr/>
          <p:nvPr/>
        </p:nvGrpSpPr>
        <p:grpSpPr>
          <a:xfrm>
            <a:off x="5292080" y="4427350"/>
            <a:ext cx="2572358" cy="1315668"/>
            <a:chOff x="2700828" y="3306947"/>
            <a:chExt cx="2572358" cy="1315668"/>
          </a:xfrm>
        </p:grpSpPr>
        <p:sp>
          <p:nvSpPr>
            <p:cNvPr id="28" name="Chevron 27"/>
            <p:cNvSpPr/>
            <p:nvPr/>
          </p:nvSpPr>
          <p:spPr>
            <a:xfrm>
              <a:off x="2700828" y="3382925"/>
              <a:ext cx="2572358" cy="123969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Chevron 4"/>
            <p:cNvSpPr/>
            <p:nvPr/>
          </p:nvSpPr>
          <p:spPr>
            <a:xfrm>
              <a:off x="3358662" y="3306947"/>
              <a:ext cx="1256690" cy="13156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t-EE" sz="1300" kern="1200" dirty="0"/>
                <a:t>Lihtsustage nõusoleku protseduure, oportunistlikku testimist</a:t>
              </a:r>
            </a:p>
          </p:txBody>
        </p:sp>
      </p:grpSp>
      <p:grpSp>
        <p:nvGrpSpPr>
          <p:cNvPr id="31" name="Group 30"/>
          <p:cNvGrpSpPr/>
          <p:nvPr/>
        </p:nvGrpSpPr>
        <p:grpSpPr>
          <a:xfrm>
            <a:off x="179512" y="6381328"/>
            <a:ext cx="8888434" cy="372932"/>
            <a:chOff x="179512" y="6381328"/>
            <a:chExt cx="8888434" cy="372932"/>
          </a:xfrm>
        </p:grpSpPr>
        <p:pic>
          <p:nvPicPr>
            <p:cNvPr id="32"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Connector 3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41510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pPr algn="l"/>
            <a:r>
              <a:rPr lang="et-EE" sz="2400" dirty="0"/>
              <a:t>Poliitika ja regulatiivsed takistused</a:t>
            </a:r>
          </a:p>
        </p:txBody>
      </p:sp>
      <p:sp>
        <p:nvSpPr>
          <p:cNvPr id="3" name="Content Placeholder 2"/>
          <p:cNvSpPr>
            <a:spLocks noGrp="1"/>
          </p:cNvSpPr>
          <p:nvPr>
            <p:ph idx="1"/>
          </p:nvPr>
        </p:nvSpPr>
        <p:spPr/>
        <p:txBody>
          <a:bodyPr>
            <a:normAutofit/>
          </a:bodyPr>
          <a:lstStyle/>
          <a:p>
            <a:pPr marL="0" indent="0">
              <a:buNone/>
            </a:pPr>
            <a:r>
              <a:rPr lang="et-EE" sz="2000" dirty="0"/>
              <a:t>Käesolev slaid on kohapealseks kohandamiseks, kui esineb võimalikke </a:t>
            </a:r>
            <a:r>
              <a:rPr lang="et-EE" sz="2000" dirty="0" smtClean="0"/>
              <a:t>poliitilisi</a:t>
            </a:r>
            <a:r>
              <a:rPr lang="da-DK" sz="2000" dirty="0" smtClean="0"/>
              <a:t> </a:t>
            </a:r>
            <a:r>
              <a:rPr lang="et-EE" sz="2000" dirty="0" smtClean="0"/>
              <a:t>ja/või </a:t>
            </a:r>
            <a:r>
              <a:rPr lang="et-EE" sz="2000" dirty="0"/>
              <a:t>regulatiivseid takistusi, nt kes võib </a:t>
            </a:r>
            <a:r>
              <a:rPr lang="et-EE" sz="2000" dirty="0"/>
              <a:t>HIV-testi teha. </a:t>
            </a:r>
            <a:r>
              <a:rPr lang="et-EE" sz="2000" dirty="0"/>
              <a:t>Kaaluge siia teabe lisamist küsimuste kohta, mis puudutavad iseäranis MSMe, dokumentideta migrantide ligipääsu tervishoiuteenusele ja </a:t>
            </a:r>
            <a:r>
              <a:rPr lang="et-EE" sz="2000" dirty="0"/>
              <a:t>narkootikume süstivaid inimesi, </a:t>
            </a:r>
            <a:r>
              <a:rPr lang="et-EE" sz="2000" dirty="0"/>
              <a:t>neis riikides on see tähelepanuvääriv küsimus</a:t>
            </a:r>
          </a:p>
        </p:txBody>
      </p:sp>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3322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54917031"/>
              </p:ext>
            </p:extLst>
          </p:nvPr>
        </p:nvGraphicFramePr>
        <p:xfrm>
          <a:off x="611560"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82583302"/>
              </p:ext>
            </p:extLst>
          </p:nvPr>
        </p:nvGraphicFramePr>
        <p:xfrm>
          <a:off x="611560" y="926529"/>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92059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a:stCxn id="6" idx="3"/>
          </p:cNvCxnSpPr>
          <p:nvPr/>
        </p:nvCxnSpPr>
        <p:spPr>
          <a:xfrm>
            <a:off x="2771800" y="1568658"/>
            <a:ext cx="1119758"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699792" y="5991144"/>
            <a:ext cx="1152128"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99792" y="4869160"/>
            <a:ext cx="1152128"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544" y="260648"/>
            <a:ext cx="7809978" cy="720080"/>
          </a:xfrm>
        </p:spPr>
        <p:txBody>
          <a:bodyPr anchor="t"/>
          <a:lstStyle/>
          <a:p>
            <a:pPr algn="l"/>
            <a:r>
              <a:rPr lang="et-EE" sz="2400" dirty="0">
                <a:latin typeface="Calibri" panose="020F0502020204030204" pitchFamily="34" charset="0"/>
              </a:rPr>
              <a:t>HIV-testimise strateegiad </a:t>
            </a:r>
          </a:p>
        </p:txBody>
      </p:sp>
      <p:sp>
        <p:nvSpPr>
          <p:cNvPr id="6" name="Rounded Rectangle 5"/>
          <p:cNvSpPr/>
          <p:nvPr/>
        </p:nvSpPr>
        <p:spPr>
          <a:xfrm>
            <a:off x="899592" y="1244622"/>
            <a:ext cx="1872208" cy="648072"/>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600" dirty="0">
                <a:solidFill>
                  <a:schemeClr val="tx1">
                    <a:lumMod val="50000"/>
                    <a:lumOff val="50000"/>
                  </a:schemeClr>
                </a:solidFill>
                <a:latin typeface="+mj-lt"/>
              </a:rPr>
              <a:t>Inimesele keskendudes </a:t>
            </a:r>
          </a:p>
        </p:txBody>
      </p:sp>
      <p:sp>
        <p:nvSpPr>
          <p:cNvPr id="7" name="Rounded Rectangle 6"/>
          <p:cNvSpPr/>
          <p:nvPr/>
        </p:nvSpPr>
        <p:spPr>
          <a:xfrm>
            <a:off x="917757" y="3008670"/>
            <a:ext cx="1835878" cy="634538"/>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600" dirty="0">
                <a:solidFill>
                  <a:schemeClr val="tx1">
                    <a:lumMod val="50000"/>
                    <a:lumOff val="50000"/>
                  </a:schemeClr>
                </a:solidFill>
                <a:latin typeface="+mj-lt"/>
              </a:rPr>
              <a:t>Reguleerimisele keskendudes </a:t>
            </a:r>
          </a:p>
        </p:txBody>
      </p:sp>
      <p:sp>
        <p:nvSpPr>
          <p:cNvPr id="8" name="Rounded Rectangle 7"/>
          <p:cNvSpPr/>
          <p:nvPr/>
        </p:nvSpPr>
        <p:spPr>
          <a:xfrm>
            <a:off x="4100314" y="1244622"/>
            <a:ext cx="4248472" cy="648072"/>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600" dirty="0">
                <a:solidFill>
                  <a:schemeClr val="tx1">
                    <a:lumMod val="50000"/>
                    <a:lumOff val="50000"/>
                  </a:schemeClr>
                </a:solidFill>
                <a:latin typeface="+mj-lt"/>
              </a:rPr>
              <a:t>Kõrge riskigrupiga inimesed </a:t>
            </a:r>
          </a:p>
          <a:p>
            <a:pPr algn="ctr"/>
            <a:r>
              <a:rPr lang="et-EE" sz="1600" dirty="0">
                <a:solidFill>
                  <a:schemeClr val="tx1">
                    <a:lumMod val="50000"/>
                    <a:lumOff val="50000"/>
                  </a:schemeClr>
                </a:solidFill>
                <a:latin typeface="+mj-lt"/>
              </a:rPr>
              <a:t>MSM, narkootikume süstivad inimesed</a:t>
            </a:r>
            <a:endParaRPr lang="et-EE" sz="1600" dirty="0">
              <a:solidFill>
                <a:schemeClr val="tx1">
                  <a:lumMod val="50000"/>
                  <a:lumOff val="50000"/>
                </a:schemeClr>
              </a:solidFill>
              <a:latin typeface="+mj-lt"/>
            </a:endParaRPr>
          </a:p>
        </p:txBody>
      </p:sp>
      <p:graphicFrame>
        <p:nvGraphicFramePr>
          <p:cNvPr id="31" name="Diagram 30"/>
          <p:cNvGraphicFramePr/>
          <p:nvPr>
            <p:extLst>
              <p:ext uri="{D42A27DB-BD31-4B8C-83A1-F6EECF244321}">
                <p14:modId xmlns:p14="http://schemas.microsoft.com/office/powerpoint/2010/main" val="10566196"/>
              </p:ext>
            </p:extLst>
          </p:nvPr>
        </p:nvGraphicFramePr>
        <p:xfrm>
          <a:off x="6216513" y="2250731"/>
          <a:ext cx="2016224"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p:cNvSpPr/>
          <p:nvPr/>
        </p:nvSpPr>
        <p:spPr>
          <a:xfrm>
            <a:off x="899592" y="4581128"/>
            <a:ext cx="1800200" cy="576064"/>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600" dirty="0">
                <a:solidFill>
                  <a:schemeClr val="tx1">
                    <a:lumMod val="50000"/>
                    <a:lumOff val="50000"/>
                  </a:schemeClr>
                </a:solidFill>
              </a:rPr>
              <a:t>Asukohale keskendudes</a:t>
            </a:r>
          </a:p>
        </p:txBody>
      </p:sp>
      <p:sp>
        <p:nvSpPr>
          <p:cNvPr id="11" name="Rounded Rectangle 10"/>
          <p:cNvSpPr/>
          <p:nvPr/>
        </p:nvSpPr>
        <p:spPr>
          <a:xfrm>
            <a:off x="4067944" y="4581128"/>
            <a:ext cx="4248472" cy="576064"/>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600" dirty="0">
                <a:solidFill>
                  <a:schemeClr val="tx1">
                    <a:lumMod val="50000"/>
                    <a:lumOff val="50000"/>
                  </a:schemeClr>
                </a:solidFill>
                <a:latin typeface="+mj-lt"/>
              </a:rPr>
              <a:t>Kõrge </a:t>
            </a:r>
            <a:r>
              <a:rPr lang="et-EE" sz="1600" dirty="0">
                <a:solidFill>
                  <a:schemeClr val="tx1">
                    <a:lumMod val="50000"/>
                    <a:lumOff val="50000"/>
                  </a:schemeClr>
                </a:solidFill>
                <a:latin typeface="+mj-lt"/>
              </a:rPr>
              <a:t>HIV </a:t>
            </a:r>
            <a:r>
              <a:rPr lang="et-EE" sz="1600" dirty="0" smtClean="0">
                <a:solidFill>
                  <a:schemeClr val="tx1">
                    <a:lumMod val="50000"/>
                    <a:lumOff val="50000"/>
                  </a:schemeClr>
                </a:solidFill>
                <a:latin typeface="+mj-lt"/>
              </a:rPr>
              <a:t>levimusega</a:t>
            </a:r>
            <a:r>
              <a:rPr lang="da-DK" sz="1600" dirty="0" smtClean="0">
                <a:solidFill>
                  <a:schemeClr val="tx1">
                    <a:lumMod val="50000"/>
                    <a:lumOff val="50000"/>
                  </a:schemeClr>
                </a:solidFill>
                <a:latin typeface="+mj-lt"/>
              </a:rPr>
              <a:t> </a:t>
            </a:r>
            <a:r>
              <a:rPr lang="et-EE" sz="1600" dirty="0" smtClean="0">
                <a:solidFill>
                  <a:schemeClr val="tx1">
                    <a:lumMod val="50000"/>
                    <a:lumOff val="50000"/>
                  </a:schemeClr>
                </a:solidFill>
                <a:latin typeface="+mj-lt"/>
              </a:rPr>
              <a:t>piirkonnad </a:t>
            </a:r>
            <a:endParaRPr lang="et-EE" sz="1600" dirty="0">
              <a:solidFill>
                <a:schemeClr val="tx1">
                  <a:lumMod val="50000"/>
                  <a:lumOff val="50000"/>
                </a:schemeClr>
              </a:solidFill>
              <a:latin typeface="+mj-lt"/>
            </a:endParaRPr>
          </a:p>
        </p:txBody>
      </p:sp>
      <p:sp>
        <p:nvSpPr>
          <p:cNvPr id="12" name="Rounded Rectangle 11"/>
          <p:cNvSpPr/>
          <p:nvPr/>
        </p:nvSpPr>
        <p:spPr>
          <a:xfrm>
            <a:off x="899592" y="5661248"/>
            <a:ext cx="1800200" cy="612068"/>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600" dirty="0">
                <a:solidFill>
                  <a:schemeClr val="tx1">
                    <a:lumMod val="50000"/>
                    <a:lumOff val="50000"/>
                  </a:schemeClr>
                </a:solidFill>
              </a:rPr>
              <a:t>Seisundile keskendudes</a:t>
            </a:r>
          </a:p>
        </p:txBody>
      </p:sp>
      <p:sp>
        <p:nvSpPr>
          <p:cNvPr id="13" name="Rounded Rectangle 12"/>
          <p:cNvSpPr/>
          <p:nvPr/>
        </p:nvSpPr>
        <p:spPr>
          <a:xfrm>
            <a:off x="4100314" y="5769260"/>
            <a:ext cx="4248472" cy="504056"/>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600" dirty="0">
                <a:solidFill>
                  <a:schemeClr val="tx1">
                    <a:lumMod val="50000"/>
                    <a:lumOff val="50000"/>
                  </a:schemeClr>
                </a:solidFill>
              </a:rPr>
              <a:t>HIVi indikaatorseisundid</a:t>
            </a:r>
          </a:p>
        </p:txBody>
      </p:sp>
      <p:sp>
        <p:nvSpPr>
          <p:cNvPr id="15" name="Rounded Rectangle 14"/>
          <p:cNvSpPr/>
          <p:nvPr/>
        </p:nvSpPr>
        <p:spPr>
          <a:xfrm>
            <a:off x="4067944" y="3643208"/>
            <a:ext cx="4209578" cy="385253"/>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t-EE" sz="1600" dirty="0">
                <a:solidFill>
                  <a:schemeClr val="tx1">
                    <a:lumMod val="50000"/>
                    <a:lumOff val="50000"/>
                  </a:schemeClr>
                </a:solidFill>
                <a:latin typeface="+mj-lt"/>
              </a:rPr>
              <a:t>Kogukond</a:t>
            </a:r>
          </a:p>
        </p:txBody>
      </p:sp>
      <p:sp>
        <p:nvSpPr>
          <p:cNvPr id="30" name="Rounded Rectangle 29"/>
          <p:cNvSpPr/>
          <p:nvPr/>
        </p:nvSpPr>
        <p:spPr>
          <a:xfrm>
            <a:off x="4067944" y="2600908"/>
            <a:ext cx="2049338" cy="432048"/>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600" dirty="0">
                <a:solidFill>
                  <a:schemeClr val="tx1">
                    <a:lumMod val="50000"/>
                    <a:lumOff val="50000"/>
                  </a:schemeClr>
                </a:solidFill>
                <a:latin typeface="+mj-lt"/>
              </a:rPr>
              <a:t>Kliiniline</a:t>
            </a:r>
          </a:p>
        </p:txBody>
      </p:sp>
      <p:cxnSp>
        <p:nvCxnSpPr>
          <p:cNvPr id="23" name="Straight Connector 22"/>
          <p:cNvCxnSpPr/>
          <p:nvPr/>
        </p:nvCxnSpPr>
        <p:spPr>
          <a:xfrm>
            <a:off x="2771800" y="3325939"/>
            <a:ext cx="651706"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423506" y="2888941"/>
            <a:ext cx="0" cy="900099"/>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423506" y="2888941"/>
            <a:ext cx="468052"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423506" y="3789040"/>
            <a:ext cx="468052"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179512" y="6381328"/>
            <a:ext cx="8888434" cy="372932"/>
            <a:chOff x="179512" y="6381328"/>
            <a:chExt cx="8888434" cy="372932"/>
          </a:xfrm>
        </p:grpSpPr>
        <p:pic>
          <p:nvPicPr>
            <p:cNvPr id="26"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1903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Graphic spid="31" grpId="0">
        <p:bldAsOne/>
      </p:bldGraphic>
      <p:bldP spid="10" grpId="0" animBg="1"/>
      <p:bldP spid="11" grpId="0" animBg="1"/>
      <p:bldP spid="12" grpId="0" animBg="1"/>
      <p:bldP spid="13" grpId="0" animBg="1"/>
      <p:bldP spid="15" grpId="0" animBg="1"/>
      <p:bldP spid="3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042" y="476671"/>
            <a:ext cx="3817181" cy="5812135"/>
          </a:xfrm>
          <a:prstGeom prst="rect">
            <a:avLst/>
          </a:prstGeom>
          <a:noFill/>
          <a:ln w="9525">
            <a:solidFill>
              <a:schemeClr val="bg1">
                <a:lumMod val="50000"/>
              </a:schemeClr>
            </a:solidFill>
            <a:miter lim="800000"/>
            <a:headEnd/>
            <a:tailEnd/>
          </a:ln>
          <a:effectLst>
            <a:outerShdw dist="50800" dir="5760000" algn="ctr" rotWithShape="0">
              <a:schemeClr val="bg2"/>
            </a:outerShdw>
          </a:effectLst>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74273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 name="Title 4"/>
          <p:cNvSpPr>
            <a:spLocks noGrp="1"/>
          </p:cNvSpPr>
          <p:nvPr>
            <p:ph type="title"/>
          </p:nvPr>
        </p:nvSpPr>
        <p:spPr>
          <a:xfrm>
            <a:off x="371654" y="326637"/>
            <a:ext cx="8171067" cy="822325"/>
          </a:xfrm>
        </p:spPr>
        <p:txBody>
          <a:bodyPr>
            <a:normAutofit fontScale="90000"/>
          </a:bodyPr>
          <a:lstStyle/>
          <a:p>
            <a:pPr algn="l"/>
            <a:r>
              <a:rPr lang="et-EE" sz="2700" dirty="0">
                <a:latin typeface="+mn-lt"/>
              </a:rPr>
              <a:t>Uued HIVi diagnoosid, 2014 </a:t>
            </a:r>
            <a:r>
              <a:rPr lang="et-EE" sz="2700" dirty="0" smtClean="0">
                <a:latin typeface="+mn-lt"/>
              </a:rPr>
              <a:t>EL/E</a:t>
            </a:r>
            <a:r>
              <a:rPr lang="da-DK" sz="2700" dirty="0" smtClean="0">
                <a:latin typeface="+mn-lt"/>
              </a:rPr>
              <a:t>MP</a:t>
            </a:r>
            <a:r>
              <a:rPr dirty="0"/>
              <a:t/>
            </a:r>
            <a:br>
              <a:rPr dirty="0"/>
            </a:br>
            <a:endParaRPr lang="et-EE" dirty="0">
              <a:latin typeface="+mn-lt"/>
            </a:endParaRPr>
          </a:p>
        </p:txBody>
      </p:sp>
      <p:grpSp>
        <p:nvGrpSpPr>
          <p:cNvPr id="11" name="Group 10"/>
          <p:cNvGrpSpPr/>
          <p:nvPr/>
        </p:nvGrpSpPr>
        <p:grpSpPr>
          <a:xfrm>
            <a:off x="467544" y="1347688"/>
            <a:ext cx="1507080" cy="2138058"/>
            <a:chOff x="0" y="4264587"/>
            <a:chExt cx="2140300" cy="1936330"/>
          </a:xfrm>
        </p:grpSpPr>
        <p:sp>
          <p:nvSpPr>
            <p:cNvPr id="12" name="Rectangle 11"/>
            <p:cNvSpPr/>
            <p:nvPr/>
          </p:nvSpPr>
          <p:spPr bwMode="auto">
            <a:xfrm>
              <a:off x="0" y="5392448"/>
              <a:ext cx="2140300" cy="296082"/>
            </a:xfrm>
            <a:prstGeom prst="rect">
              <a:avLst/>
            </a:prstGeom>
            <a:solidFill>
              <a:srgbClr val="E2001A"/>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t-EE" sz="2000" i="0" u="sng" strike="noStrike" cap="none" normalizeH="0" baseline="0" dirty="0">
                  <a:ln>
                    <a:noFill/>
                  </a:ln>
                  <a:solidFill>
                    <a:schemeClr val="bg1"/>
                  </a:solidFill>
                  <a:effectLst/>
                  <a:latin typeface="Calibri" panose="020F0502020204030204" pitchFamily="34" charset="0"/>
                </a:rPr>
                <a:t>&gt;</a:t>
              </a:r>
              <a:r>
                <a:rPr kumimoji="0" lang="et-EE" sz="2000" i="0" u="none" strike="noStrike" cap="none" normalizeH="0" baseline="0" dirty="0">
                  <a:ln>
                    <a:noFill/>
                  </a:ln>
                  <a:solidFill>
                    <a:schemeClr val="bg1"/>
                  </a:solidFill>
                  <a:effectLst/>
                  <a:latin typeface="Calibri" panose="020F0502020204030204" pitchFamily="34" charset="0"/>
                </a:rPr>
                <a:t> 20   </a:t>
              </a:r>
            </a:p>
          </p:txBody>
        </p:sp>
        <p:sp>
          <p:nvSpPr>
            <p:cNvPr id="13" name="Rectangle 12"/>
            <p:cNvSpPr/>
            <p:nvPr/>
          </p:nvSpPr>
          <p:spPr bwMode="auto">
            <a:xfrm>
              <a:off x="0" y="5026252"/>
              <a:ext cx="2140300" cy="296082"/>
            </a:xfrm>
            <a:prstGeom prst="rect">
              <a:avLst/>
            </a:prstGeom>
            <a:solidFill>
              <a:srgbClr val="F6A800"/>
            </a:solidFill>
            <a:ln w="9525" cap="flat" cmpd="sng" algn="ctr">
              <a:noFill/>
              <a:prstDash val="solid"/>
              <a:round/>
              <a:headEnd type="none" w="med" len="med"/>
              <a:tailEnd type="none" w="med" len="med"/>
            </a:ln>
            <a:effectLst/>
          </p:spPr>
          <p:txBody>
            <a:bodyPr vert="horz" wrap="square" lIns="108000" tIns="36000" rIns="72000" bIns="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t-EE" sz="2000" i="0" u="none" strike="noStrike" cap="none" normalizeH="0" baseline="0" dirty="0">
                  <a:ln>
                    <a:noFill/>
                  </a:ln>
                  <a:effectLst/>
                  <a:latin typeface="Calibri" panose="020F0502020204030204" pitchFamily="34" charset="0"/>
                </a:rPr>
                <a:t>10 kuni &lt;20</a:t>
              </a:r>
            </a:p>
          </p:txBody>
        </p:sp>
        <p:sp>
          <p:nvSpPr>
            <p:cNvPr id="14" name="Rectangle 13"/>
            <p:cNvSpPr/>
            <p:nvPr/>
          </p:nvSpPr>
          <p:spPr bwMode="auto">
            <a:xfrm>
              <a:off x="0" y="4660056"/>
              <a:ext cx="2140300" cy="296082"/>
            </a:xfrm>
            <a:prstGeom prst="rect">
              <a:avLst/>
            </a:prstGeom>
            <a:solidFill>
              <a:srgbClr val="FFDD00"/>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t-EE" sz="2000" i="0" u="none" strike="noStrike" cap="none" normalizeH="0" baseline="0" dirty="0">
                  <a:ln>
                    <a:noFill/>
                  </a:ln>
                  <a:effectLst/>
                  <a:latin typeface="Calibri" panose="020F0502020204030204" pitchFamily="34" charset="0"/>
                </a:rPr>
                <a:t>2  </a:t>
              </a:r>
              <a:r>
                <a:rPr lang="et-EE" sz="2000" dirty="0">
                  <a:latin typeface="Calibri" panose="020F0502020204030204" pitchFamily="34" charset="0"/>
                </a:rPr>
                <a:t>kuni </a:t>
              </a:r>
              <a:r>
                <a:rPr kumimoji="0" lang="et-EE" sz="2000" i="0" u="none" strike="noStrike" cap="none" normalizeH="0" baseline="0" dirty="0">
                  <a:ln>
                    <a:noFill/>
                  </a:ln>
                  <a:effectLst/>
                  <a:latin typeface="Calibri" panose="020F0502020204030204" pitchFamily="34" charset="0"/>
                </a:rPr>
                <a:t>&lt;10 </a:t>
              </a:r>
            </a:p>
          </p:txBody>
        </p:sp>
        <p:sp>
          <p:nvSpPr>
            <p:cNvPr id="15" name="Rectangle 14"/>
            <p:cNvSpPr/>
            <p:nvPr/>
          </p:nvSpPr>
          <p:spPr bwMode="auto">
            <a:xfrm>
              <a:off x="0" y="4264587"/>
              <a:ext cx="2140300" cy="325355"/>
            </a:xfrm>
            <a:prstGeom prst="rect">
              <a:avLst/>
            </a:prstGeom>
            <a:solidFill>
              <a:srgbClr val="FFF1C3"/>
            </a:solidFill>
            <a:ln w="9525" cap="flat" cmpd="sng" algn="ctr">
              <a:no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t-EE" sz="2000" dirty="0">
                  <a:latin typeface="Calibri" panose="020F0502020204030204" pitchFamily="34" charset="0"/>
                  <a:sym typeface="Symbol"/>
                </a:rPr>
                <a:t>&lt;</a:t>
              </a:r>
              <a:r>
                <a:rPr kumimoji="0" lang="et-EE" sz="2000" i="0" u="none" strike="noStrike" cap="none" normalizeH="0" baseline="0" dirty="0">
                  <a:ln>
                    <a:noFill/>
                  </a:ln>
                  <a:effectLst/>
                  <a:latin typeface="Calibri" panose="020F0502020204030204" pitchFamily="34" charset="0"/>
                </a:rPr>
                <a:t> 2</a:t>
              </a:r>
            </a:p>
          </p:txBody>
        </p:sp>
        <p:sp>
          <p:nvSpPr>
            <p:cNvPr id="16" name="Rectangle 15"/>
            <p:cNvSpPr/>
            <p:nvPr/>
          </p:nvSpPr>
          <p:spPr bwMode="auto">
            <a:xfrm>
              <a:off x="4" y="5736066"/>
              <a:ext cx="2140296" cy="464851"/>
            </a:xfrm>
            <a:prstGeom prst="rect">
              <a:avLst/>
            </a:prstGeom>
            <a:solidFill>
              <a:srgbClr val="DDDDDD"/>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t-EE" sz="1200" b="0" i="0" u="none" strike="noStrike" cap="none" normalizeH="0" baseline="0" dirty="0">
                  <a:ln>
                    <a:noFill/>
                  </a:ln>
                  <a:effectLst/>
                  <a:latin typeface="Calibri" panose="020F0502020204030204" pitchFamily="34" charset="0"/>
                </a:rPr>
                <a:t>Pole kaastaud või </a:t>
              </a:r>
            </a:p>
            <a:p>
              <a:pPr marL="0" marR="0" indent="0" algn="ctr" defTabSz="914400" rtl="0" eaLnBrk="1" fontAlgn="base" latinLnBrk="0" hangingPunct="1">
                <a:lnSpc>
                  <a:spcPct val="90000"/>
                </a:lnSpc>
                <a:spcBef>
                  <a:spcPct val="0"/>
                </a:spcBef>
                <a:spcAft>
                  <a:spcPct val="0"/>
                </a:spcAft>
                <a:buClrTx/>
                <a:buSzTx/>
                <a:buFontTx/>
                <a:buNone/>
                <a:tabLst/>
              </a:pPr>
              <a:r>
                <a:rPr kumimoji="0" lang="et-EE" sz="1200" b="0" i="0" u="none" strike="noStrike" cap="none" normalizeH="0" baseline="0" dirty="0">
                  <a:ln>
                    <a:noFill/>
                  </a:ln>
                  <a:effectLst/>
                  <a:latin typeface="Calibri" panose="020F0502020204030204" pitchFamily="34" charset="0"/>
                </a:rPr>
                <a:t>ei ole registreeritud</a:t>
              </a:r>
            </a:p>
          </p:txBody>
        </p:sp>
      </p:grpSp>
      <p:sp>
        <p:nvSpPr>
          <p:cNvPr id="19" name="Rectangle 18"/>
          <p:cNvSpPr/>
          <p:nvPr/>
        </p:nvSpPr>
        <p:spPr>
          <a:xfrm>
            <a:off x="712592" y="5217080"/>
            <a:ext cx="363714" cy="217383"/>
          </a:xfrm>
          <a:prstGeom prst="rect">
            <a:avLst/>
          </a:prstGeom>
          <a:solidFill>
            <a:srgbClr val="FFFF00"/>
          </a:solidFill>
          <a:ln>
            <a:solidFill>
              <a:srgbClr val="99C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p:cNvSpPr txBox="1"/>
          <p:nvPr/>
        </p:nvSpPr>
        <p:spPr>
          <a:xfrm>
            <a:off x="1070079" y="5178282"/>
            <a:ext cx="1980220" cy="338554"/>
          </a:xfrm>
          <a:prstGeom prst="rect">
            <a:avLst/>
          </a:prstGeom>
          <a:noFill/>
        </p:spPr>
        <p:txBody>
          <a:bodyPr wrap="square" rtlCol="0">
            <a:spAutoFit/>
          </a:bodyPr>
          <a:lstStyle/>
          <a:p>
            <a:r>
              <a:rPr lang="et-EE" sz="1600" dirty="0">
                <a:latin typeface="Calibri" panose="020F0502020204030204" pitchFamily="34" charset="0"/>
              </a:rPr>
              <a:t>Liechtenstein </a:t>
            </a:r>
          </a:p>
        </p:txBody>
      </p:sp>
      <p:sp>
        <p:nvSpPr>
          <p:cNvPr id="21" name="Rectangle 20"/>
          <p:cNvSpPr/>
          <p:nvPr/>
        </p:nvSpPr>
        <p:spPr>
          <a:xfrm>
            <a:off x="714875" y="5527973"/>
            <a:ext cx="363714" cy="217383"/>
          </a:xfrm>
          <a:prstGeom prst="rect">
            <a:avLst/>
          </a:prstGeom>
          <a:solidFill>
            <a:srgbClr val="FFDD00"/>
          </a:solidFill>
          <a:ln w="28575" cap="flat" cmpd="sng" algn="ctr">
            <a:solidFill>
              <a:srgbClr val="99CBCF"/>
            </a:solid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p>
            <a:pPr algn="ctr">
              <a:lnSpc>
                <a:spcPct val="90000"/>
              </a:lnSpc>
            </a:pPr>
            <a:endParaRPr lang="en-GB" dirty="0">
              <a:solidFill>
                <a:schemeClr val="tx1"/>
              </a:solidFill>
              <a:latin typeface="Calibri" panose="020F0502020204030204" pitchFamily="34" charset="0"/>
            </a:endParaRPr>
          </a:p>
        </p:txBody>
      </p:sp>
      <p:sp>
        <p:nvSpPr>
          <p:cNvPr id="22" name="TextBox 21"/>
          <p:cNvSpPr txBox="1"/>
          <p:nvPr/>
        </p:nvSpPr>
        <p:spPr>
          <a:xfrm>
            <a:off x="1061549" y="5474032"/>
            <a:ext cx="1980220" cy="338554"/>
          </a:xfrm>
          <a:prstGeom prst="rect">
            <a:avLst/>
          </a:prstGeom>
          <a:noFill/>
        </p:spPr>
        <p:txBody>
          <a:bodyPr wrap="square" rtlCol="0">
            <a:spAutoFit/>
          </a:bodyPr>
          <a:lstStyle/>
          <a:p>
            <a:r>
              <a:rPr lang="et-EE" sz="1600" dirty="0">
                <a:latin typeface="Calibri" panose="020F0502020204030204" pitchFamily="34" charset="0"/>
              </a:rPr>
              <a:t>Luxembourg </a:t>
            </a:r>
          </a:p>
        </p:txBody>
      </p:sp>
      <p:sp>
        <p:nvSpPr>
          <p:cNvPr id="23" name="TextBox 22"/>
          <p:cNvSpPr txBox="1"/>
          <p:nvPr/>
        </p:nvSpPr>
        <p:spPr>
          <a:xfrm>
            <a:off x="1078589" y="5788576"/>
            <a:ext cx="1980220" cy="338554"/>
          </a:xfrm>
          <a:prstGeom prst="rect">
            <a:avLst/>
          </a:prstGeom>
          <a:noFill/>
        </p:spPr>
        <p:txBody>
          <a:bodyPr wrap="square" rtlCol="0">
            <a:spAutoFit/>
          </a:bodyPr>
          <a:lstStyle/>
          <a:p>
            <a:r>
              <a:rPr lang="et-EE" sz="1600" dirty="0">
                <a:latin typeface="Calibri" panose="020F0502020204030204" pitchFamily="34" charset="0"/>
              </a:rPr>
              <a:t>Malta</a:t>
            </a:r>
          </a:p>
        </p:txBody>
      </p:sp>
      <p:sp>
        <p:nvSpPr>
          <p:cNvPr id="24" name="Rectangle 23"/>
          <p:cNvSpPr/>
          <p:nvPr/>
        </p:nvSpPr>
        <p:spPr>
          <a:xfrm>
            <a:off x="715941" y="5849162"/>
            <a:ext cx="363714" cy="217383"/>
          </a:xfrm>
          <a:prstGeom prst="rect">
            <a:avLst/>
          </a:prstGeom>
          <a:solidFill>
            <a:srgbClr val="FFDD00"/>
          </a:solidFill>
          <a:ln w="28575" cap="flat" cmpd="sng" algn="ctr">
            <a:solidFill>
              <a:srgbClr val="99CBCF"/>
            </a:solid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p>
            <a:pPr algn="ctr">
              <a:lnSpc>
                <a:spcPct val="90000"/>
              </a:lnSpc>
            </a:pPr>
            <a:endParaRPr lang="en-GB" dirty="0">
              <a:latin typeface="Calibri" panose="020F0502020204030204" pitchFamily="34" charset="0"/>
            </a:endParaRPr>
          </a:p>
        </p:txBody>
      </p:sp>
      <p:sp>
        <p:nvSpPr>
          <p:cNvPr id="4" name="TextBox 3"/>
          <p:cNvSpPr txBox="1"/>
          <p:nvPr/>
        </p:nvSpPr>
        <p:spPr>
          <a:xfrm>
            <a:off x="551094" y="4852694"/>
            <a:ext cx="1795557" cy="307777"/>
          </a:xfrm>
          <a:prstGeom prst="rect">
            <a:avLst/>
          </a:prstGeom>
          <a:noFill/>
        </p:spPr>
        <p:txBody>
          <a:bodyPr wrap="square" rtlCol="0">
            <a:spAutoFit/>
          </a:bodyPr>
          <a:lstStyle/>
          <a:p>
            <a:r>
              <a:rPr lang="et-EE" sz="1400" b="1" dirty="0">
                <a:latin typeface="Calibri" panose="020F0502020204030204" pitchFamily="34" charset="0"/>
              </a:rPr>
              <a:t>Nähtamatud riigid</a:t>
            </a:r>
          </a:p>
        </p:txBody>
      </p:sp>
      <p:sp>
        <p:nvSpPr>
          <p:cNvPr id="26" name="TextBox 25"/>
          <p:cNvSpPr txBox="1"/>
          <p:nvPr/>
        </p:nvSpPr>
        <p:spPr>
          <a:xfrm>
            <a:off x="371654" y="993329"/>
            <a:ext cx="2154436" cy="292388"/>
          </a:xfrm>
          <a:prstGeom prst="rect">
            <a:avLst/>
          </a:prstGeom>
          <a:noFill/>
        </p:spPr>
        <p:txBody>
          <a:bodyPr wrap="none" rtlCol="0">
            <a:spAutoFit/>
          </a:bodyPr>
          <a:lstStyle/>
          <a:p>
            <a:r>
              <a:rPr lang="et-EE" sz="1250" b="1" dirty="0">
                <a:solidFill>
                  <a:schemeClr val="bg1">
                    <a:lumMod val="50000"/>
                  </a:schemeClr>
                </a:solidFill>
                <a:latin typeface="Calibri" panose="020F0502020204030204" pitchFamily="34" charset="0"/>
              </a:rPr>
              <a:t>Määr 100 000 elaniku kohta</a:t>
            </a:r>
          </a:p>
        </p:txBody>
      </p:sp>
      <p:pic>
        <p:nvPicPr>
          <p:cNvPr id="2" name="Picture 1"/>
          <p:cNvPicPr>
            <a:picLocks noChangeAspect="1"/>
          </p:cNvPicPr>
          <p:nvPr/>
        </p:nvPicPr>
        <p:blipFill>
          <a:blip r:embed="rId3" cstate="print"/>
          <a:stretch>
            <a:fillRect/>
          </a:stretch>
        </p:blipFill>
        <p:spPr>
          <a:xfrm>
            <a:off x="4283969" y="1071346"/>
            <a:ext cx="4016692" cy="4279030"/>
          </a:xfrm>
          <a:prstGeom prst="rect">
            <a:avLst/>
          </a:prstGeom>
        </p:spPr>
      </p:pic>
      <p:sp>
        <p:nvSpPr>
          <p:cNvPr id="30" name="TextBox 29"/>
          <p:cNvSpPr txBox="1"/>
          <p:nvPr/>
        </p:nvSpPr>
        <p:spPr>
          <a:xfrm>
            <a:off x="467544" y="3808124"/>
            <a:ext cx="3331491" cy="707886"/>
          </a:xfrm>
          <a:prstGeom prst="rect">
            <a:avLst/>
          </a:prstGeom>
          <a:noFill/>
        </p:spPr>
        <p:txBody>
          <a:bodyPr wrap="square" rtlCol="0">
            <a:spAutoFit/>
          </a:bodyPr>
          <a:lstStyle/>
          <a:p>
            <a:r>
              <a:rPr lang="et-EE" sz="2000" b="1" dirty="0" smtClean="0">
                <a:solidFill>
                  <a:schemeClr val="bg1">
                    <a:lumMod val="50000"/>
                  </a:schemeClr>
                </a:solidFill>
                <a:latin typeface="Calibri" panose="020F0502020204030204" pitchFamily="34" charset="0"/>
              </a:rPr>
              <a:t>EL/E</a:t>
            </a:r>
            <a:r>
              <a:rPr lang="da-DK" sz="2000" b="1" dirty="0" smtClean="0">
                <a:solidFill>
                  <a:schemeClr val="bg1">
                    <a:lumMod val="50000"/>
                  </a:schemeClr>
                </a:solidFill>
                <a:latin typeface="Calibri" panose="020F0502020204030204" pitchFamily="34" charset="0"/>
              </a:rPr>
              <a:t>MP</a:t>
            </a:r>
            <a:r>
              <a:rPr lang="et-EE" sz="2000" b="1" dirty="0" smtClean="0">
                <a:solidFill>
                  <a:schemeClr val="bg1">
                    <a:lumMod val="50000"/>
                  </a:schemeClr>
                </a:solidFill>
                <a:latin typeface="Calibri" panose="020F0502020204030204" pitchFamily="34" charset="0"/>
              </a:rPr>
              <a:t> </a:t>
            </a:r>
            <a:r>
              <a:rPr lang="et-EE" sz="2000" b="1" dirty="0">
                <a:solidFill>
                  <a:schemeClr val="bg1">
                    <a:lumMod val="50000"/>
                  </a:schemeClr>
                </a:solidFill>
                <a:latin typeface="Calibri" panose="020F0502020204030204" pitchFamily="34" charset="0"/>
              </a:rPr>
              <a:t>määr 5,9 100 000 elaniku kohta</a:t>
            </a:r>
            <a:r>
              <a:rPr lang="et-EE" sz="2000" b="1" baseline="30000" dirty="0">
                <a:solidFill>
                  <a:schemeClr val="bg1">
                    <a:lumMod val="50000"/>
                  </a:schemeClr>
                </a:solidFill>
                <a:latin typeface="Calibri" panose="020F0502020204030204" pitchFamily="34" charset="0"/>
              </a:rPr>
              <a:t>*</a:t>
            </a:r>
          </a:p>
        </p:txBody>
      </p:sp>
      <p:sp>
        <p:nvSpPr>
          <p:cNvPr id="27" name="TextBox 26"/>
          <p:cNvSpPr txBox="1"/>
          <p:nvPr/>
        </p:nvSpPr>
        <p:spPr>
          <a:xfrm>
            <a:off x="5472100" y="6488794"/>
            <a:ext cx="3134191" cy="246221"/>
          </a:xfrm>
          <a:prstGeom prst="rect">
            <a:avLst/>
          </a:prstGeom>
          <a:noFill/>
        </p:spPr>
        <p:txBody>
          <a:bodyPr wrap="none" rtlCol="0">
            <a:spAutoFit/>
          </a:bodyPr>
          <a:lstStyle/>
          <a:p>
            <a:r>
              <a:rPr lang="et-EE" sz="1000" dirty="0">
                <a:solidFill>
                  <a:schemeClr val="bg1"/>
                </a:solidFill>
                <a:latin typeface="Calibri" panose="020F0502020204030204" pitchFamily="34" charset="0"/>
              </a:rPr>
              <a:t>* ELi kohandatud määr registreerimise hilinemise tõttu on 6,4 100 000 elaniku kohta </a:t>
            </a:r>
          </a:p>
        </p:txBody>
      </p:sp>
      <p:pic>
        <p:nvPicPr>
          <p:cNvPr id="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5737" y="5756337"/>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Group 24"/>
          <p:cNvGrpSpPr/>
          <p:nvPr/>
        </p:nvGrpSpPr>
        <p:grpSpPr>
          <a:xfrm>
            <a:off x="179512" y="6381328"/>
            <a:ext cx="8888434" cy="372932"/>
            <a:chOff x="179512" y="6381328"/>
            <a:chExt cx="8888434" cy="372932"/>
          </a:xfrm>
        </p:grpSpPr>
        <p:pic>
          <p:nvPicPr>
            <p:cNvPr id="2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016715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400311"/>
            <a:ext cx="4032448" cy="5765142"/>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84882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p:nvPr/>
        </p:nvPicPr>
        <p:blipFill>
          <a:blip r:embed="rId3" cstate="print"/>
          <a:srcRect/>
          <a:stretch>
            <a:fillRect/>
          </a:stretch>
        </p:blipFill>
        <p:spPr bwMode="auto">
          <a:xfrm>
            <a:off x="4644008" y="987196"/>
            <a:ext cx="3960440" cy="5205510"/>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
        <p:nvSpPr>
          <p:cNvPr id="3" name="Rectangle 2"/>
          <p:cNvSpPr/>
          <p:nvPr/>
        </p:nvSpPr>
        <p:spPr>
          <a:xfrm>
            <a:off x="395536" y="980728"/>
            <a:ext cx="3960440" cy="1200329"/>
          </a:xfrm>
          <a:prstGeom prst="rect">
            <a:avLst/>
          </a:prstGeom>
        </p:spPr>
        <p:txBody>
          <a:bodyPr wrap="square">
            <a:spAutoFit/>
          </a:bodyPr>
          <a:lstStyle/>
          <a:p>
            <a:r>
              <a:rPr lang="en-GB" sz="2400" dirty="0"/>
              <a:t>HIV-</a:t>
            </a:r>
            <a:r>
              <a:rPr lang="en-GB" sz="2400" dirty="0" err="1"/>
              <a:t>nakkuse</a:t>
            </a:r>
            <a:r>
              <a:rPr lang="en-GB" sz="2400" dirty="0"/>
              <a:t> </a:t>
            </a:r>
            <a:r>
              <a:rPr lang="en-GB" sz="2400" dirty="0" err="1"/>
              <a:t>testimise</a:t>
            </a:r>
            <a:r>
              <a:rPr lang="en-GB" sz="2400" dirty="0"/>
              <a:t> </a:t>
            </a:r>
            <a:r>
              <a:rPr lang="en-GB" sz="2400" dirty="0" err="1"/>
              <a:t>ja</a:t>
            </a:r>
            <a:r>
              <a:rPr lang="en-GB" sz="2400" dirty="0"/>
              <a:t> HIV-</a:t>
            </a:r>
            <a:r>
              <a:rPr lang="en-GB" sz="2400" dirty="0" err="1"/>
              <a:t>positiivsete</a:t>
            </a:r>
            <a:r>
              <a:rPr lang="en-GB" sz="2400" dirty="0"/>
              <a:t> </a:t>
            </a:r>
            <a:r>
              <a:rPr lang="en-GB" sz="2400" dirty="0" err="1"/>
              <a:t>isikute</a:t>
            </a:r>
            <a:r>
              <a:rPr lang="en-GB" sz="2400" dirty="0"/>
              <a:t> </a:t>
            </a:r>
            <a:r>
              <a:rPr lang="en-GB" sz="2400" dirty="0" err="1"/>
              <a:t>ravile</a:t>
            </a:r>
            <a:r>
              <a:rPr lang="en-GB" sz="2400" dirty="0"/>
              <a:t> </a:t>
            </a:r>
            <a:r>
              <a:rPr lang="en-GB" sz="2400" dirty="0" err="1"/>
              <a:t>suunamise</a:t>
            </a:r>
            <a:r>
              <a:rPr lang="en-GB" sz="2400" dirty="0"/>
              <a:t> </a:t>
            </a:r>
            <a:r>
              <a:rPr lang="en-GB" sz="2400" dirty="0" err="1"/>
              <a:t>tegevusjuhis</a:t>
            </a:r>
            <a:r>
              <a:rPr lang="en-GB" sz="2400" dirty="0"/>
              <a:t>, 2012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0432" y="188640"/>
            <a:ext cx="595222" cy="396567"/>
          </a:xfrm>
          <a:prstGeom prst="rect">
            <a:avLst/>
          </a:prstGeom>
        </p:spPr>
      </p:pic>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9053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Guidance doc.jpg"/>
          <p:cNvPicPr>
            <a:picLocks noChangeAspect="1"/>
          </p:cNvPicPr>
          <p:nvPr/>
        </p:nvPicPr>
        <p:blipFill>
          <a:blip r:embed="rId3" cstate="print"/>
          <a:srcRect/>
          <a:stretch>
            <a:fillRect/>
          </a:stretch>
        </p:blipFill>
        <p:spPr>
          <a:xfrm>
            <a:off x="1547664" y="417442"/>
            <a:ext cx="5842266" cy="5848766"/>
          </a:xfrm>
          <a:prstGeom prst="rect">
            <a:avLst/>
          </a:prstGeom>
        </p:spPr>
      </p:pic>
      <p:grpSp>
        <p:nvGrpSpPr>
          <p:cNvPr id="5" name="Group 4"/>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323080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 </a:t>
            </a:r>
          </a:p>
        </p:txBody>
      </p:sp>
      <p:sp>
        <p:nvSpPr>
          <p:cNvPr id="4" name="Title 1"/>
          <p:cNvSpPr txBox="1">
            <a:spLocks/>
          </p:cNvSpPr>
          <p:nvPr/>
        </p:nvSpPr>
        <p:spPr>
          <a:xfrm>
            <a:off x="251520" y="260648"/>
            <a:ext cx="8229600" cy="9906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t-EE" sz="2400" dirty="0">
                <a:solidFill>
                  <a:schemeClr val="tx1">
                    <a:lumMod val="50000"/>
                    <a:lumOff val="50000"/>
                  </a:schemeClr>
                </a:solidFill>
                <a:latin typeface="Calibri" panose="020F0502020204030204" pitchFamily="34" charset="0"/>
              </a:rPr>
              <a:t>HIVi indikaatorseisundist juhinduv testimine </a:t>
            </a:r>
          </a:p>
        </p:txBody>
      </p:sp>
      <p:sp>
        <p:nvSpPr>
          <p:cNvPr id="5" name="Right Arrow 4"/>
          <p:cNvSpPr/>
          <p:nvPr/>
        </p:nvSpPr>
        <p:spPr>
          <a:xfrm>
            <a:off x="251520" y="902011"/>
            <a:ext cx="8892480" cy="5053977"/>
          </a:xfrm>
          <a:prstGeom prst="rightArrow">
            <a:avLst/>
          </a:prstGeom>
          <a:solidFill>
            <a:srgbClr val="E9EDF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388523" y="2339184"/>
            <a:ext cx="1618756" cy="2021590"/>
            <a:chOff x="3702" y="1516193"/>
            <a:chExt cx="1618756" cy="2021590"/>
          </a:xfrm>
        </p:grpSpPr>
        <p:sp>
          <p:nvSpPr>
            <p:cNvPr id="7" name="Rounded Rectangle 6"/>
            <p:cNvSpPr/>
            <p:nvPr/>
          </p:nvSpPr>
          <p:spPr>
            <a:xfrm>
              <a:off x="3702" y="1516193"/>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82723" y="1595214"/>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t-EE" sz="1300" kern="1200" dirty="0"/>
                <a:t>Indikaatorseisundid on seisundid, mis on seotud täiendava riskiga osutuda HIV-positiivseks </a:t>
              </a:r>
            </a:p>
          </p:txBody>
        </p:sp>
      </p:grpSp>
      <p:grpSp>
        <p:nvGrpSpPr>
          <p:cNvPr id="11" name="Group 10"/>
          <p:cNvGrpSpPr/>
          <p:nvPr/>
        </p:nvGrpSpPr>
        <p:grpSpPr>
          <a:xfrm>
            <a:off x="2116715" y="2339184"/>
            <a:ext cx="1618756" cy="2021590"/>
            <a:chOff x="1703396" y="1516193"/>
            <a:chExt cx="1618756" cy="2021590"/>
          </a:xfrm>
        </p:grpSpPr>
        <p:sp>
          <p:nvSpPr>
            <p:cNvPr id="12" name="Rounded Rectangle 11"/>
            <p:cNvSpPr/>
            <p:nvPr/>
          </p:nvSpPr>
          <p:spPr>
            <a:xfrm>
              <a:off x="1703396" y="1516193"/>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1782417" y="1595214"/>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i-FI" sz="1300" dirty="0"/>
                <a:t>Üha rohkem on tõendeid HIVi nakatumise kohta indikaatorseisundite puhul</a:t>
              </a:r>
              <a:endParaRPr lang="et-EE" sz="1300" kern="1200" dirty="0"/>
            </a:p>
          </p:txBody>
        </p:sp>
      </p:grpSp>
      <p:grpSp>
        <p:nvGrpSpPr>
          <p:cNvPr id="14" name="Group 13"/>
          <p:cNvGrpSpPr/>
          <p:nvPr/>
        </p:nvGrpSpPr>
        <p:grpSpPr>
          <a:xfrm>
            <a:off x="3852972" y="2339184"/>
            <a:ext cx="1618756" cy="2021590"/>
            <a:chOff x="3403089" y="1516193"/>
            <a:chExt cx="1618756" cy="2021590"/>
          </a:xfrm>
        </p:grpSpPr>
        <p:sp>
          <p:nvSpPr>
            <p:cNvPr id="15" name="Rounded Rectangle 14"/>
            <p:cNvSpPr/>
            <p:nvPr/>
          </p:nvSpPr>
          <p:spPr>
            <a:xfrm>
              <a:off x="3403089" y="1516193"/>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ounded Rectangle 4"/>
            <p:cNvSpPr/>
            <p:nvPr/>
          </p:nvSpPr>
          <p:spPr>
            <a:xfrm>
              <a:off x="3482110" y="1595214"/>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t-EE" sz="1300" kern="1200" dirty="0"/>
                <a:t>Rutiinne HIV-testimine on kulutõhus, kui diagnoosimata HIVi levimus sihtgrupis on &gt;0,1%</a:t>
              </a:r>
            </a:p>
          </p:txBody>
        </p:sp>
      </p:grpSp>
      <p:grpSp>
        <p:nvGrpSpPr>
          <p:cNvPr id="17" name="Group 16"/>
          <p:cNvGrpSpPr/>
          <p:nvPr/>
        </p:nvGrpSpPr>
        <p:grpSpPr>
          <a:xfrm>
            <a:off x="5559032" y="2339184"/>
            <a:ext cx="1618756" cy="2021590"/>
            <a:chOff x="4372426" y="1516191"/>
            <a:chExt cx="1618756" cy="2021590"/>
          </a:xfrm>
        </p:grpSpPr>
        <p:sp>
          <p:nvSpPr>
            <p:cNvPr id="18" name="Rounded Rectangle 17"/>
            <p:cNvSpPr/>
            <p:nvPr/>
          </p:nvSpPr>
          <p:spPr>
            <a:xfrm>
              <a:off x="4372426" y="1516191"/>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Rounded Rectangle 4"/>
            <p:cNvSpPr/>
            <p:nvPr/>
          </p:nvSpPr>
          <p:spPr>
            <a:xfrm>
              <a:off x="4372426" y="1608545"/>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t-EE" sz="1300" kern="1200" dirty="0"/>
                <a:t>Indikaatorseisundist juhinduv HIV-testimine on kaasatud paljudesse HIV-testimise juhistesse, kuid rakendamine on väga erinev</a:t>
              </a:r>
            </a:p>
          </p:txBody>
        </p:sp>
      </p:grpSp>
      <p:grpSp>
        <p:nvGrpSpPr>
          <p:cNvPr id="20" name="Group 19"/>
          <p:cNvGrpSpPr/>
          <p:nvPr/>
        </p:nvGrpSpPr>
        <p:grpSpPr>
          <a:xfrm>
            <a:off x="7308304" y="2339184"/>
            <a:ext cx="1618756" cy="2021590"/>
            <a:chOff x="6802477" y="1516193"/>
            <a:chExt cx="1618756" cy="2021590"/>
          </a:xfrm>
        </p:grpSpPr>
        <p:sp>
          <p:nvSpPr>
            <p:cNvPr id="21" name="Rounded Rectangle 20"/>
            <p:cNvSpPr/>
            <p:nvPr/>
          </p:nvSpPr>
          <p:spPr>
            <a:xfrm>
              <a:off x="6802477" y="1516193"/>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Rounded Rectangle 4"/>
            <p:cNvSpPr/>
            <p:nvPr/>
          </p:nvSpPr>
          <p:spPr>
            <a:xfrm>
              <a:off x="6881498" y="1595214"/>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i-FI" sz="1300" dirty="0"/>
                <a:t>See oli põhjus, miks viidi läbi </a:t>
              </a:r>
              <a:r>
                <a:rPr lang="et-EE" sz="1300" kern="1200" dirty="0" smtClean="0"/>
                <a:t>HIVi </a:t>
              </a:r>
              <a:r>
                <a:rPr lang="et-EE" sz="1300" kern="1200" dirty="0"/>
                <a:t>indikaatorhaiguste üleeuroopalisele </a:t>
              </a:r>
              <a:r>
                <a:rPr lang="et-EE" sz="1300" dirty="0"/>
                <a:t>uuring </a:t>
              </a:r>
              <a:r>
                <a:rPr lang="et-EE" sz="1300" kern="1200" dirty="0"/>
                <a:t>(HIDES) </a:t>
              </a:r>
            </a:p>
          </p:txBody>
        </p:sp>
      </p:grpSp>
      <p:grpSp>
        <p:nvGrpSpPr>
          <p:cNvPr id="24" name="Group 23"/>
          <p:cNvGrpSpPr/>
          <p:nvPr/>
        </p:nvGrpSpPr>
        <p:grpSpPr>
          <a:xfrm>
            <a:off x="179512" y="6381328"/>
            <a:ext cx="8888434" cy="372932"/>
            <a:chOff x="179512" y="6381328"/>
            <a:chExt cx="8888434" cy="372932"/>
          </a:xfrm>
        </p:grpSpPr>
        <p:pic>
          <p:nvPicPr>
            <p:cNvPr id="25"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616437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08912" cy="648072"/>
          </a:xfrm>
        </p:spPr>
        <p:txBody>
          <a:bodyPr anchor="t">
            <a:normAutofit fontScale="90000"/>
          </a:bodyPr>
          <a:lstStyle/>
          <a:p>
            <a:pPr algn="l"/>
            <a:r>
              <a:rPr lang="et-EE" sz="2400" dirty="0"/>
              <a:t>Mida kujutab endast indikaatorseisundist juhinduv HIV-testimine?</a:t>
            </a:r>
          </a:p>
        </p:txBody>
      </p:sp>
      <p:sp>
        <p:nvSpPr>
          <p:cNvPr id="3" name="Pladsholder til indhold 2"/>
          <p:cNvSpPr>
            <a:spLocks noGrp="1"/>
          </p:cNvSpPr>
          <p:nvPr>
            <p:ph idx="1"/>
          </p:nvPr>
        </p:nvSpPr>
        <p:spPr>
          <a:xfrm>
            <a:off x="611560" y="1268761"/>
            <a:ext cx="7920880" cy="1152128"/>
          </a:xfrm>
        </p:spPr>
        <p:txBody>
          <a:bodyPr>
            <a:normAutofit/>
          </a:bodyPr>
          <a:lstStyle/>
          <a:p>
            <a:pPr marL="0" indent="0">
              <a:spcBef>
                <a:spcPts val="0"/>
              </a:spcBef>
              <a:buNone/>
            </a:pPr>
            <a:r>
              <a:rPr lang="et-EE" sz="2000" dirty="0"/>
              <a:t>See on meetod, kus tervishoiutöötajad pakuvad rutiinselt HIV-testi kõigile </a:t>
            </a:r>
            <a:r>
              <a:rPr lang="et-EE" sz="2000" dirty="0"/>
              <a:t>indikaatorseisunditega inimestele, </a:t>
            </a:r>
            <a:r>
              <a:rPr lang="et-EE" sz="2000" dirty="0"/>
              <a:t>kuna </a:t>
            </a:r>
            <a:r>
              <a:rPr lang="et-EE" sz="2000" dirty="0"/>
              <a:t>seisundeid </a:t>
            </a:r>
            <a:r>
              <a:rPr lang="et-EE" sz="2000" dirty="0"/>
              <a:t>seostatakse diagnoosimata HIV-nakkusega.</a:t>
            </a:r>
          </a:p>
          <a:p>
            <a:pPr marL="0" indent="0">
              <a:spcBef>
                <a:spcPts val="0"/>
              </a:spcBef>
              <a:buNone/>
            </a:pPr>
            <a:endParaRPr lang="et-EE" sz="2000" dirty="0"/>
          </a:p>
          <a:p>
            <a:pPr marL="0" indent="0">
              <a:spcBef>
                <a:spcPts val="0"/>
              </a:spcBef>
              <a:buNone/>
            </a:pPr>
            <a:endParaRPr lang="et-EE" sz="1400" dirty="0"/>
          </a:p>
          <a:p>
            <a:pPr marL="0" indent="0">
              <a:spcBef>
                <a:spcPts val="0"/>
              </a:spcBef>
              <a:buNone/>
            </a:pPr>
            <a:endParaRPr lang="et-EE" dirty="0"/>
          </a:p>
          <a:p>
            <a:pPr marL="0" indent="0">
              <a:buNone/>
            </a:pPr>
            <a:endParaRPr lang="et-EE" dirty="0"/>
          </a:p>
        </p:txBody>
      </p:sp>
      <p:sp>
        <p:nvSpPr>
          <p:cNvPr id="4" name="Rectangle 3"/>
          <p:cNvSpPr/>
          <p:nvPr/>
        </p:nvSpPr>
        <p:spPr>
          <a:xfrm>
            <a:off x="611560" y="2636912"/>
            <a:ext cx="7848872" cy="707886"/>
          </a:xfrm>
          <a:prstGeom prst="rect">
            <a:avLst/>
          </a:prstGeom>
        </p:spPr>
        <p:txBody>
          <a:bodyPr wrap="square">
            <a:spAutoFit/>
          </a:bodyPr>
          <a:lstStyle/>
          <a:p>
            <a:r>
              <a:rPr lang="et-EE" sz="2000" dirty="0"/>
              <a:t>Uuringud näitavad, et rutiinne HIV-testimine on </a:t>
            </a:r>
            <a:r>
              <a:rPr lang="et-EE" sz="2000" dirty="0"/>
              <a:t>kulutõhus, </a:t>
            </a:r>
            <a:r>
              <a:rPr lang="et-EE" sz="2000" dirty="0"/>
              <a:t>kui HIVi levimus spetsiifilise indikaatorseisundiga isikutel on &gt; 0,1%.</a:t>
            </a:r>
          </a:p>
        </p:txBody>
      </p:sp>
      <p:sp>
        <p:nvSpPr>
          <p:cNvPr id="5" name="Rectangle 4"/>
          <p:cNvSpPr/>
          <p:nvPr/>
        </p:nvSpPr>
        <p:spPr>
          <a:xfrm>
            <a:off x="604146" y="4005064"/>
            <a:ext cx="7856286" cy="1631216"/>
          </a:xfrm>
          <a:prstGeom prst="rect">
            <a:avLst/>
          </a:prstGeom>
        </p:spPr>
        <p:txBody>
          <a:bodyPr wrap="square">
            <a:spAutoFit/>
          </a:bodyPr>
          <a:lstStyle/>
          <a:p>
            <a:r>
              <a:rPr lang="et-EE" sz="2000" dirty="0" smtClean="0"/>
              <a:t>Indikaatorseisunditest</a:t>
            </a:r>
            <a:r>
              <a:rPr lang="da-DK" sz="2000" dirty="0" smtClean="0"/>
              <a:t> </a:t>
            </a:r>
            <a:r>
              <a:rPr lang="et-EE" sz="2000" dirty="0" smtClean="0"/>
              <a:t>juhinduva </a:t>
            </a:r>
            <a:r>
              <a:rPr lang="et-EE" sz="2000" dirty="0"/>
              <a:t>HIV-testimise ideeks on meetod, millega saab julgustada tervishoiutöötajaid pakkuma patsientidele teste pigem </a:t>
            </a:r>
            <a:r>
              <a:rPr lang="et-EE" sz="2000" dirty="0"/>
              <a:t>indikaatorseisundite </a:t>
            </a:r>
            <a:r>
              <a:rPr lang="et-EE" sz="2000" dirty="0"/>
              <a:t>esinemise kui riskikäitumise või riskirühma alusel. </a:t>
            </a:r>
            <a:r>
              <a:rPr lang="et-EE" sz="2000" dirty="0"/>
              <a:t>See võimaldab ületada paljusid takistusi HIV-testimiseks, mis võivad patsientidel ja tervishoiutöötajatel tekkida.</a:t>
            </a:r>
            <a:endParaRPr lang="et-EE" sz="2000" baseline="30000" dirty="0"/>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9107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 y="332656"/>
            <a:ext cx="8229600" cy="634082"/>
          </a:xfrm>
        </p:spPr>
        <p:txBody>
          <a:bodyPr anchor="t">
            <a:normAutofit/>
          </a:bodyPr>
          <a:lstStyle/>
          <a:p>
            <a:pPr algn="l"/>
            <a:r>
              <a:rPr lang="et-EE" sz="2400" dirty="0"/>
              <a:t>Indikaatorseisundid</a:t>
            </a:r>
          </a:p>
        </p:txBody>
      </p:sp>
      <p:sp>
        <p:nvSpPr>
          <p:cNvPr id="3" name="Pladsholder til indhold 2"/>
          <p:cNvSpPr>
            <a:spLocks noGrp="1"/>
          </p:cNvSpPr>
          <p:nvPr>
            <p:ph idx="1"/>
          </p:nvPr>
        </p:nvSpPr>
        <p:spPr>
          <a:xfrm>
            <a:off x="539552" y="908720"/>
            <a:ext cx="8064896" cy="1296144"/>
          </a:xfrm>
        </p:spPr>
        <p:txBody>
          <a:bodyPr>
            <a:noAutofit/>
          </a:bodyPr>
          <a:lstStyle/>
          <a:p>
            <a:pPr marL="0" indent="0">
              <a:lnSpc>
                <a:spcPct val="120000"/>
              </a:lnSpc>
              <a:spcBef>
                <a:spcPts val="0"/>
              </a:spcBef>
              <a:buNone/>
            </a:pPr>
            <a:r>
              <a:rPr lang="et-EE" sz="2200" dirty="0"/>
              <a:t>Kategooriad</a:t>
            </a:r>
          </a:p>
          <a:p>
            <a:pPr marL="0" indent="0">
              <a:lnSpc>
                <a:spcPct val="120000"/>
              </a:lnSpc>
              <a:spcBef>
                <a:spcPts val="0"/>
              </a:spcBef>
              <a:buNone/>
            </a:pPr>
            <a:endParaRPr lang="et-EE" sz="1800" dirty="0"/>
          </a:p>
          <a:p>
            <a:pPr marL="628650" indent="-628650">
              <a:lnSpc>
                <a:spcPct val="120000"/>
              </a:lnSpc>
              <a:spcBef>
                <a:spcPts val="0"/>
              </a:spcBef>
              <a:buAutoNum type="arabicPeriod"/>
            </a:pPr>
            <a:r>
              <a:rPr lang="et-EE" sz="1800" dirty="0"/>
              <a:t>Seisundid, mida seostatakse AIDSiga</a:t>
            </a:r>
          </a:p>
          <a:p>
            <a:pPr marL="114300" indent="0">
              <a:lnSpc>
                <a:spcPct val="120000"/>
              </a:lnSpc>
              <a:spcBef>
                <a:spcPts val="0"/>
              </a:spcBef>
              <a:buNone/>
            </a:pPr>
            <a:endParaRPr lang="et-EE" sz="1800" dirty="0"/>
          </a:p>
          <a:p>
            <a:pPr marL="400050" lvl="1" indent="0">
              <a:lnSpc>
                <a:spcPct val="120000"/>
              </a:lnSpc>
              <a:spcBef>
                <a:spcPts val="0"/>
              </a:spcBef>
              <a:buNone/>
            </a:pPr>
            <a:r>
              <a:rPr lang="en-US"/>
              <a:t>	</a:t>
            </a:r>
          </a:p>
          <a:p>
            <a:pPr marL="400050" lvl="1" indent="0">
              <a:lnSpc>
                <a:spcPct val="150000"/>
              </a:lnSpc>
              <a:buNone/>
            </a:pPr>
            <a:endParaRPr lang="et-EE" sz="1800" dirty="0"/>
          </a:p>
          <a:p>
            <a:pPr marL="0" indent="0">
              <a:buNone/>
            </a:pPr>
            <a:endParaRPr lang="et-EE" sz="1800" dirty="0"/>
          </a:p>
        </p:txBody>
      </p:sp>
      <p:sp>
        <p:nvSpPr>
          <p:cNvPr id="4" name="Rectangle 3"/>
          <p:cNvSpPr/>
          <p:nvPr/>
        </p:nvSpPr>
        <p:spPr>
          <a:xfrm>
            <a:off x="549492" y="2092764"/>
            <a:ext cx="7144511" cy="1754326"/>
          </a:xfrm>
          <a:prstGeom prst="rect">
            <a:avLst/>
          </a:prstGeom>
        </p:spPr>
        <p:txBody>
          <a:bodyPr wrap="square">
            <a:spAutoFit/>
          </a:bodyPr>
          <a:lstStyle/>
          <a:p>
            <a:pPr marL="622300" indent="-622300">
              <a:lnSpc>
                <a:spcPct val="120000"/>
              </a:lnSpc>
              <a:spcBef>
                <a:spcPts val="0"/>
              </a:spcBef>
              <a:buNone/>
            </a:pPr>
            <a:r>
              <a:rPr lang="et-EE" dirty="0"/>
              <a:t>2.a </a:t>
            </a:r>
            <a:r>
              <a:rPr lang="en-US" dirty="0"/>
              <a:t>	</a:t>
            </a:r>
            <a:r>
              <a:rPr lang="et-EE" dirty="0"/>
              <a:t>seisundid, mida seostatakse diagnoosimata HIVi levimusega, mis on &gt;0,1%;                                                                      </a:t>
            </a:r>
          </a:p>
          <a:p>
            <a:pPr marL="622300" indent="-622300">
              <a:lnSpc>
                <a:spcPct val="120000"/>
              </a:lnSpc>
              <a:spcBef>
                <a:spcPts val="0"/>
              </a:spcBef>
              <a:buNone/>
            </a:pPr>
            <a:r>
              <a:rPr lang="et-EE" dirty="0"/>
              <a:t>2.b </a:t>
            </a:r>
            <a:r>
              <a:rPr lang="en-US" dirty="0"/>
              <a:t>	</a:t>
            </a:r>
            <a:r>
              <a:rPr lang="et-EE" dirty="0"/>
              <a:t>muud seisundid, mida seostatakse ekspertarvamuse põhjal  </a:t>
            </a:r>
          </a:p>
          <a:p>
            <a:pPr marL="622300" indent="-622300">
              <a:lnSpc>
                <a:spcPct val="120000"/>
              </a:lnSpc>
              <a:spcBef>
                <a:spcPts val="0"/>
              </a:spcBef>
              <a:buNone/>
            </a:pPr>
            <a:r>
              <a:rPr lang="en-US" dirty="0"/>
              <a:t>	</a:t>
            </a:r>
            <a:r>
              <a:rPr lang="et-EE" dirty="0"/>
              <a:t>diagnoosimata HIVi </a:t>
            </a:r>
            <a:r>
              <a:rPr lang="et-EE" dirty="0"/>
              <a:t>levimusega </a:t>
            </a:r>
            <a:r>
              <a:rPr lang="et-EE" dirty="0"/>
              <a:t>(&gt;0,1%); </a:t>
            </a:r>
          </a:p>
          <a:p>
            <a:pPr>
              <a:lnSpc>
                <a:spcPct val="120000"/>
              </a:lnSpc>
            </a:pPr>
            <a:endParaRPr lang="et-EE" dirty="0"/>
          </a:p>
        </p:txBody>
      </p:sp>
      <p:sp>
        <p:nvSpPr>
          <p:cNvPr id="5" name="Rectangle 4"/>
          <p:cNvSpPr/>
          <p:nvPr/>
        </p:nvSpPr>
        <p:spPr>
          <a:xfrm>
            <a:off x="539552" y="3573016"/>
            <a:ext cx="7200800" cy="1421928"/>
          </a:xfrm>
          <a:prstGeom prst="rect">
            <a:avLst/>
          </a:prstGeom>
        </p:spPr>
        <p:txBody>
          <a:bodyPr wrap="square">
            <a:spAutoFit/>
          </a:bodyPr>
          <a:lstStyle/>
          <a:p>
            <a:pPr marL="622300" indent="-622300">
              <a:lnSpc>
                <a:spcPct val="120000"/>
              </a:lnSpc>
              <a:spcBef>
                <a:spcPts val="0"/>
              </a:spcBef>
              <a:buAutoNum type="arabicPeriod" startAt="3"/>
            </a:pPr>
            <a:r>
              <a:rPr lang="et-EE" dirty="0"/>
              <a:t>Seisundid, kus HIVi nakkuse olemasolu mitte kindlaks määramine võib avaldada märkimisväärset negatiivset mõju inimese kliinilisele ravile.</a:t>
            </a:r>
          </a:p>
          <a:p>
            <a:pPr marL="622300" indent="-622300">
              <a:lnSpc>
                <a:spcPct val="120000"/>
              </a:lnSpc>
              <a:spcBef>
                <a:spcPts val="0"/>
              </a:spcBef>
              <a:buAutoNum type="arabicPeriod" startAt="3"/>
            </a:pPr>
            <a:endParaRPr lang="et-EE" dirty="0"/>
          </a:p>
        </p:txBody>
      </p:sp>
      <p:sp>
        <p:nvSpPr>
          <p:cNvPr id="6" name="Rectangle 5"/>
          <p:cNvSpPr/>
          <p:nvPr/>
        </p:nvSpPr>
        <p:spPr>
          <a:xfrm>
            <a:off x="683568" y="5122234"/>
            <a:ext cx="7560840" cy="757130"/>
          </a:xfrm>
          <a:prstGeom prst="rect">
            <a:avLst/>
          </a:prstGeom>
        </p:spPr>
        <p:txBody>
          <a:bodyPr wrap="square">
            <a:spAutoFit/>
          </a:bodyPr>
          <a:lstStyle/>
          <a:p>
            <a:pPr>
              <a:lnSpc>
                <a:spcPct val="120000"/>
              </a:lnSpc>
            </a:pPr>
            <a:r>
              <a:rPr lang="et-EE" dirty="0"/>
              <a:t>HIDES</a:t>
            </a:r>
            <a:r>
              <a:rPr lang="et-EE" strike="sngStrike" dirty="0"/>
              <a:t>i</a:t>
            </a:r>
            <a:r>
              <a:rPr lang="et-EE" dirty="0"/>
              <a:t> uuring (HIVi indikaatorhaiguste üleeuroopaline uuring) selgitas välja HIVi levimuse </a:t>
            </a:r>
            <a:r>
              <a:rPr lang="et-EE" dirty="0"/>
              <a:t>valitud indikaatorseisundite </a:t>
            </a:r>
            <a:r>
              <a:rPr lang="et-EE" dirty="0" smtClean="0"/>
              <a:t>olemasolul</a:t>
            </a:r>
            <a:r>
              <a:rPr lang="da-DK" dirty="0" smtClean="0"/>
              <a:t> </a:t>
            </a:r>
            <a:r>
              <a:rPr lang="et-EE" dirty="0" smtClean="0"/>
              <a:t>üle </a:t>
            </a:r>
            <a:r>
              <a:rPr lang="et-EE" dirty="0"/>
              <a:t>Euroopa.</a:t>
            </a:r>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21663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9" y="391453"/>
            <a:ext cx="8229600" cy="504056"/>
          </a:xfrm>
        </p:spPr>
        <p:txBody>
          <a:bodyPr anchor="t">
            <a:normAutofit/>
          </a:bodyPr>
          <a:lstStyle/>
          <a:p>
            <a:pPr algn="l"/>
            <a:r>
              <a:rPr lang="et-EE" sz="2400" dirty="0">
                <a:latin typeface="Calibri" panose="020F0502020204030204" pitchFamily="34" charset="0"/>
              </a:rPr>
              <a:t>HIDES – 2. etapp, 2012–2014</a:t>
            </a:r>
          </a:p>
        </p:txBody>
      </p:sp>
      <p:sp>
        <p:nvSpPr>
          <p:cNvPr id="3" name="Content Placeholder 2"/>
          <p:cNvSpPr>
            <a:spLocks noGrp="1"/>
          </p:cNvSpPr>
          <p:nvPr>
            <p:ph idx="1"/>
          </p:nvPr>
        </p:nvSpPr>
        <p:spPr>
          <a:xfrm>
            <a:off x="251520" y="1196751"/>
            <a:ext cx="3888432" cy="4824537"/>
          </a:xfrm>
        </p:spPr>
        <p:txBody>
          <a:bodyPr>
            <a:normAutofit/>
          </a:bodyPr>
          <a:lstStyle/>
          <a:p>
            <a:pPr marL="0" indent="0">
              <a:buNone/>
            </a:pPr>
            <a:endParaRPr lang="et-EE" sz="2000" dirty="0">
              <a:latin typeface="Calibri" panose="020F0502020204030204" pitchFamily="34" charset="0"/>
              <a:cs typeface="Calibri" panose="020F0502020204030204" pitchFamily="34" charset="0"/>
            </a:endParaRPr>
          </a:p>
          <a:p>
            <a:pPr marL="0" indent="0">
              <a:buNone/>
            </a:pPr>
            <a:r>
              <a:rPr lang="et-EE" sz="2000" dirty="0">
                <a:latin typeface="Calibri" panose="020F0502020204030204" pitchFamily="34" charset="0"/>
              </a:rPr>
              <a:t>Rutiinne HIV-testi pakkumine patsientidele (18–65 a), kellel esineb indikaatorseisund</a:t>
            </a:r>
          </a:p>
          <a:p>
            <a:pPr marL="0" indent="0">
              <a:buNone/>
            </a:pPr>
            <a:endParaRPr lang="et-EE" sz="2000" b="1" dirty="0">
              <a:latin typeface="Calibri" panose="020F0502020204030204" pitchFamily="34" charset="0"/>
              <a:cs typeface="Calibri" panose="020F0502020204030204" pitchFamily="34" charset="0"/>
            </a:endParaRPr>
          </a:p>
          <a:p>
            <a:pPr marL="0" indent="0">
              <a:buNone/>
            </a:pPr>
            <a:endParaRPr lang="et-EE" sz="2000" b="1" dirty="0">
              <a:latin typeface="Calibri" panose="020F0502020204030204" pitchFamily="34" charset="0"/>
              <a:cs typeface="Calibri" panose="020F0502020204030204" pitchFamily="34" charset="0"/>
            </a:endParaRPr>
          </a:p>
          <a:p>
            <a:pPr marL="0" indent="0">
              <a:buNone/>
            </a:pPr>
            <a:endParaRPr lang="et-EE" sz="2000" b="1" dirty="0">
              <a:latin typeface="Calibri" panose="020F0502020204030204" pitchFamily="34" charset="0"/>
              <a:cs typeface="Calibri" panose="020F0502020204030204" pitchFamily="34" charset="0"/>
            </a:endParaRPr>
          </a:p>
          <a:p>
            <a:pPr marL="0" indent="0">
              <a:buNone/>
            </a:pPr>
            <a:endParaRPr lang="et-EE" sz="2000" b="1" dirty="0">
              <a:latin typeface="Calibri" panose="020F0502020204030204" pitchFamily="34" charset="0"/>
              <a:cs typeface="Calibri" panose="020F0502020204030204" pitchFamily="34" charset="0"/>
            </a:endParaRPr>
          </a:p>
          <a:p>
            <a:pPr marL="0" indent="0">
              <a:buNone/>
            </a:pPr>
            <a:r>
              <a:rPr lang="et-EE" sz="2000" dirty="0">
                <a:latin typeface="Calibri" panose="020F0502020204030204" pitchFamily="34" charset="0"/>
              </a:rPr>
              <a:t>Esmane tulemusnäitaja: eelnevalt diagnoosimata </a:t>
            </a:r>
            <a:r>
              <a:rPr lang="et-EE" sz="2000" dirty="0">
                <a:latin typeface="Calibri" panose="020F0502020204030204" pitchFamily="34" charset="0"/>
              </a:rPr>
              <a:t>HIV-nakkuse levimus </a:t>
            </a:r>
            <a:r>
              <a:rPr lang="et-EE" sz="2000" dirty="0">
                <a:latin typeface="Calibri" panose="020F0502020204030204" pitchFamily="34" charset="0"/>
              </a:rPr>
              <a:t>&gt; 0,1% </a:t>
            </a:r>
            <a:r>
              <a:rPr lang="et-EE" sz="2000" dirty="0">
                <a:latin typeface="Calibri" panose="020F0502020204030204" pitchFamily="34" charset="0"/>
              </a:rPr>
              <a:t>demonstreerimine iga indikaatorseisundi korral (</a:t>
            </a:r>
            <a:r>
              <a:rPr lang="et-EE" sz="2000" dirty="0">
                <a:latin typeface="Calibri" panose="020F0502020204030204" pitchFamily="34" charset="0"/>
              </a:rPr>
              <a:t>IC) </a:t>
            </a:r>
          </a:p>
          <a:p>
            <a:pPr marL="0" indent="0">
              <a:buNone/>
            </a:pPr>
            <a:endParaRPr lang="et-EE" sz="2000" dirty="0">
              <a:latin typeface="Calibri" panose="020F0502020204030204" pitchFamily="34" charset="0"/>
              <a:cs typeface="Calibri" panose="020F0502020204030204" pitchFamily="34" charset="0"/>
            </a:endParaRPr>
          </a:p>
          <a:p>
            <a:endParaRPr lang="et-EE" sz="2000" dirty="0">
              <a:solidFill>
                <a:schemeClr val="accent4"/>
              </a:solidFill>
              <a:latin typeface="Calibri" panose="020F0502020204030204" pitchFamily="34" charset="0"/>
              <a:cs typeface="Calibri" panose="020F0502020204030204" pitchFamily="34" charset="0"/>
            </a:endParaRPr>
          </a:p>
          <a:p>
            <a:endParaRPr lang="et-EE" sz="2000" dirty="0">
              <a:solidFill>
                <a:schemeClr val="accent4"/>
              </a:solidFill>
              <a:latin typeface="Corbel" panose="020B0503020204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12011837"/>
              </p:ext>
            </p:extLst>
          </p:nvPr>
        </p:nvGraphicFramePr>
        <p:xfrm>
          <a:off x="4211960" y="1196752"/>
          <a:ext cx="4536505" cy="4846574"/>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1368152">
                  <a:extLst>
                    <a:ext uri="{9D8B030D-6E8A-4147-A177-3AD203B41FA5}">
                      <a16:colId xmlns:a16="http://schemas.microsoft.com/office/drawing/2014/main" xmlns="" val="20000"/>
                    </a:ext>
                  </a:extLst>
                </a:gridCol>
                <a:gridCol w="3168353">
                  <a:extLst>
                    <a:ext uri="{9D8B030D-6E8A-4147-A177-3AD203B41FA5}">
                      <a16:colId xmlns:a16="http://schemas.microsoft.com/office/drawing/2014/main" xmlns="" val="20001"/>
                    </a:ext>
                  </a:extLst>
                </a:gridCol>
              </a:tblGrid>
              <a:tr h="398830">
                <a:tc>
                  <a:txBody>
                    <a:bodyPr/>
                    <a:lstStyle/>
                    <a:p>
                      <a:r>
                        <a:rPr lang="et-EE" sz="1200" dirty="0">
                          <a:solidFill>
                            <a:schemeClr val="tx1"/>
                          </a:solidFill>
                          <a:latin typeface="Corbel" panose="020B0503020204020204" pitchFamily="34" charset="0"/>
                        </a:rPr>
                        <a:t>Nakkuspiirkond</a:t>
                      </a:r>
                    </a:p>
                  </a:txBody>
                  <a:tcPr>
                    <a:solidFill>
                      <a:srgbClr val="E9EDF4"/>
                    </a:solidFill>
                  </a:tcPr>
                </a:tc>
                <a:tc>
                  <a:txBody>
                    <a:bodyPr/>
                    <a:lstStyle/>
                    <a:p>
                      <a:r>
                        <a:rPr lang="et-EE" sz="1200" dirty="0">
                          <a:solidFill>
                            <a:schemeClr val="tx1"/>
                          </a:solidFill>
                          <a:latin typeface="Corbel" panose="020B0503020204020204" pitchFamily="34" charset="0"/>
                        </a:rPr>
                        <a:t>Indikaatorseisundid</a:t>
                      </a:r>
                    </a:p>
                  </a:txBody>
                  <a:tcPr>
                    <a:solidFill>
                      <a:srgbClr val="E9EDF4"/>
                    </a:solidFill>
                  </a:tcPr>
                </a:tc>
                <a:extLst>
                  <a:ext uri="{0D108BD9-81ED-4DB2-BD59-A6C34878D82A}">
                    <a16:rowId xmlns:a16="http://schemas.microsoft.com/office/drawing/2014/main" xmlns="" val="10000"/>
                  </a:ext>
                </a:extLst>
              </a:tr>
              <a:tr h="1382358">
                <a:tc>
                  <a:txBody>
                    <a:bodyPr/>
                    <a:lstStyle/>
                    <a:p>
                      <a:r>
                        <a:rPr lang="et-EE" sz="1200" dirty="0">
                          <a:latin typeface="Corbel" panose="020B0503020204020204" pitchFamily="34" charset="0"/>
                        </a:rPr>
                        <a:t>Pahaloomulised haigused</a:t>
                      </a:r>
                    </a:p>
                  </a:txBody>
                  <a:tcPr>
                    <a:solidFill>
                      <a:srgbClr val="E9EDF4"/>
                    </a:solidFill>
                  </a:tcPr>
                </a:tc>
                <a:tc>
                  <a:txBody>
                    <a:bodyPr/>
                    <a:lstStyle/>
                    <a:p>
                      <a:r>
                        <a:rPr lang="et-EE" sz="1200" dirty="0">
                          <a:latin typeface="Corbel" panose="020B0503020204020204" pitchFamily="34" charset="0"/>
                        </a:rPr>
                        <a:t>Lümfoom</a:t>
                      </a:r>
                    </a:p>
                    <a:p>
                      <a:r>
                        <a:rPr lang="et-EE" sz="1200" dirty="0">
                          <a:latin typeface="Corbel" panose="020B0503020204020204" pitchFamily="34" charset="0"/>
                        </a:rPr>
                        <a:t>Emakakaela düsplaasia või vähk (CIN II ja kõrgem)</a:t>
                      </a:r>
                    </a:p>
                    <a:p>
                      <a:r>
                        <a:rPr lang="et-EE" sz="1200" dirty="0">
                          <a:latin typeface="Corbel" panose="020B0503020204020204" pitchFamily="34" charset="0"/>
                        </a:rPr>
                        <a:t>Anaalne düsplaasia või pärakuvähk (AIN II ja kõrgem)</a:t>
                      </a:r>
                    </a:p>
                    <a:p>
                      <a:r>
                        <a:rPr lang="et-EE" sz="1200" dirty="0" smtClean="0">
                          <a:latin typeface="Corbel" panose="020B0503020204020204" pitchFamily="34" charset="0"/>
                        </a:rPr>
                        <a:t>Primaarne kopsuvähk</a:t>
                      </a:r>
                      <a:endParaRPr lang="et-EE" sz="1200" dirty="0">
                        <a:latin typeface="Corbel" panose="020B0503020204020204" pitchFamily="34" charset="0"/>
                      </a:endParaRPr>
                    </a:p>
                  </a:txBody>
                  <a:tcPr>
                    <a:solidFill>
                      <a:srgbClr val="E9EDF4"/>
                    </a:solidFill>
                  </a:tcPr>
                </a:tc>
                <a:extLst>
                  <a:ext uri="{0D108BD9-81ED-4DB2-BD59-A6C34878D82A}">
                    <a16:rowId xmlns:a16="http://schemas.microsoft.com/office/drawing/2014/main" xmlns="" val="10001"/>
                  </a:ext>
                </a:extLst>
              </a:tr>
              <a:tr h="1079235">
                <a:tc>
                  <a:txBody>
                    <a:bodyPr/>
                    <a:lstStyle/>
                    <a:p>
                      <a:r>
                        <a:rPr lang="et-EE" sz="1200" dirty="0">
                          <a:latin typeface="Corbel" panose="020B0503020204020204" pitchFamily="34" charset="0"/>
                        </a:rPr>
                        <a:t>Viirusinfektsioonid</a:t>
                      </a:r>
                    </a:p>
                  </a:txBody>
                  <a:tcPr>
                    <a:solidFill>
                      <a:srgbClr val="E9EDF4"/>
                    </a:solidFill>
                  </a:tcPr>
                </a:tc>
                <a:tc>
                  <a:txBody>
                    <a:bodyPr/>
                    <a:lstStyle/>
                    <a:p>
                      <a:r>
                        <a:rPr lang="et-EE" sz="1200" dirty="0">
                          <a:latin typeface="Corbel" panose="020B0503020204020204" pitchFamily="34" charset="0"/>
                        </a:rPr>
                        <a:t>B-hepatiidi viirus</a:t>
                      </a:r>
                    </a:p>
                    <a:p>
                      <a:r>
                        <a:rPr lang="et-EE" sz="1200" dirty="0">
                          <a:latin typeface="Corbel" panose="020B0503020204020204" pitchFamily="34" charset="0"/>
                        </a:rPr>
                        <a:t>C-hepatiidi viirus</a:t>
                      </a:r>
                    </a:p>
                    <a:p>
                      <a:r>
                        <a:rPr lang="et-EE" sz="1200" dirty="0" smtClean="0">
                          <a:latin typeface="Corbel" panose="020B0503020204020204" pitchFamily="34" charset="0"/>
                        </a:rPr>
                        <a:t> B- ja C-hepatiidi koinfektsioonJätkuv mononukleoosi taoline haigestumine</a:t>
                      </a:r>
                      <a:endParaRPr lang="et-EE" sz="1200" dirty="0">
                        <a:latin typeface="Corbel" panose="020B0503020204020204" pitchFamily="34" charset="0"/>
                      </a:endParaRPr>
                    </a:p>
                  </a:txBody>
                  <a:tcPr>
                    <a:solidFill>
                      <a:srgbClr val="E9EDF4"/>
                    </a:solidFill>
                  </a:tcPr>
                </a:tc>
                <a:extLst>
                  <a:ext uri="{0D108BD9-81ED-4DB2-BD59-A6C34878D82A}">
                    <a16:rowId xmlns:a16="http://schemas.microsoft.com/office/drawing/2014/main" xmlns="" val="10002"/>
                  </a:ext>
                </a:extLst>
              </a:tr>
              <a:tr h="808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200" dirty="0">
                          <a:latin typeface="Corbel" panose="020B0503020204020204" pitchFamily="34" charset="0"/>
                        </a:rPr>
                        <a:t>Hematoloogilised häired</a:t>
                      </a:r>
                    </a:p>
                    <a:p>
                      <a:endParaRPr lang="et-EE" sz="1200" dirty="0">
                        <a:latin typeface="Corbel" panose="020B0503020204020204" pitchFamily="34" charset="0"/>
                      </a:endParaRPr>
                    </a:p>
                  </a:txBody>
                  <a:tcPr>
                    <a:solidFill>
                      <a:srgbClr val="E9EDF4"/>
                    </a:solidFill>
                  </a:tcPr>
                </a:tc>
                <a:tc>
                  <a:txBody>
                    <a:bodyPr/>
                    <a:lstStyle/>
                    <a:p>
                      <a:r>
                        <a:rPr lang="et-EE" sz="1200" dirty="0">
                          <a:latin typeface="Corbel" panose="020B0503020204020204" pitchFamily="34" charset="0"/>
                        </a:rPr>
                        <a:t>Leukotsütopeenia ja/või trombotsütopeenia </a:t>
                      </a:r>
                    </a:p>
                    <a:p>
                      <a:r>
                        <a:rPr lang="et-EE" sz="1200" dirty="0">
                          <a:latin typeface="Corbel" panose="020B0503020204020204" pitchFamily="34" charset="0"/>
                        </a:rPr>
                        <a:t>Lümfadenopaatia</a:t>
                      </a:r>
                    </a:p>
                  </a:txBody>
                  <a:tcPr>
                    <a:solidFill>
                      <a:srgbClr val="E9EDF4"/>
                    </a:solidFill>
                  </a:tcPr>
                </a:tc>
                <a:extLst>
                  <a:ext uri="{0D108BD9-81ED-4DB2-BD59-A6C34878D82A}">
                    <a16:rowId xmlns:a16="http://schemas.microsoft.com/office/drawing/2014/main" xmlns="" val="10003"/>
                  </a:ext>
                </a:extLst>
              </a:tr>
              <a:tr h="588673">
                <a:tc>
                  <a:txBody>
                    <a:bodyPr/>
                    <a:lstStyle/>
                    <a:p>
                      <a:r>
                        <a:rPr lang="et-EE" sz="1200" dirty="0">
                          <a:latin typeface="Corbel" panose="020B0503020204020204" pitchFamily="34" charset="0"/>
                        </a:rPr>
                        <a:t>Dermatoloogilised haigused</a:t>
                      </a:r>
                    </a:p>
                  </a:txBody>
                  <a:tcPr>
                    <a:solidFill>
                      <a:srgbClr val="E9EDF4"/>
                    </a:solidFill>
                  </a:tcPr>
                </a:tc>
                <a:tc>
                  <a:txBody>
                    <a:bodyPr/>
                    <a:lstStyle/>
                    <a:p>
                      <a:r>
                        <a:rPr lang="et-EE" sz="1200" dirty="0">
                          <a:latin typeface="Corbel" panose="020B0503020204020204" pitchFamily="34" charset="0"/>
                        </a:rPr>
                        <a:t>Äge psoriaas</a:t>
                      </a:r>
                    </a:p>
                    <a:p>
                      <a:r>
                        <a:rPr lang="et-EE" sz="1200" dirty="0">
                          <a:latin typeface="Corbel" panose="020B0503020204020204" pitchFamily="34" charset="0"/>
                        </a:rPr>
                        <a:t>Seborroiline dermatiit</a:t>
                      </a:r>
                    </a:p>
                  </a:txBody>
                  <a:tcPr>
                    <a:solidFill>
                      <a:srgbClr val="E9EDF4"/>
                    </a:solidFill>
                  </a:tcPr>
                </a:tc>
                <a:extLst>
                  <a:ext uri="{0D108BD9-81ED-4DB2-BD59-A6C34878D82A}">
                    <a16:rowId xmlns:a16="http://schemas.microsoft.com/office/drawing/2014/main" xmlns="" val="10004"/>
                  </a:ext>
                </a:extLst>
              </a:tr>
              <a:tr h="588673">
                <a:tc>
                  <a:txBody>
                    <a:bodyPr/>
                    <a:lstStyle/>
                    <a:p>
                      <a:r>
                        <a:rPr lang="et-EE" sz="1200" dirty="0">
                          <a:latin typeface="Corbel" panose="020B0503020204020204" pitchFamily="34" charset="0"/>
                        </a:rPr>
                        <a:t>Muu</a:t>
                      </a:r>
                    </a:p>
                  </a:txBody>
                  <a:tcPr>
                    <a:solidFill>
                      <a:srgbClr val="E9EDF4"/>
                    </a:solidFill>
                  </a:tcPr>
                </a:tc>
                <a:tc>
                  <a:txBody>
                    <a:bodyPr/>
                    <a:lstStyle/>
                    <a:p>
                      <a:r>
                        <a:rPr lang="et-EE" sz="1200" dirty="0">
                          <a:latin typeface="Corbel" panose="020B0503020204020204" pitchFamily="34" charset="0"/>
                        </a:rPr>
                        <a:t>Kopsupõletik (hospitaliseeritud)</a:t>
                      </a:r>
                    </a:p>
                    <a:p>
                      <a:r>
                        <a:rPr lang="et-EE" sz="1200" dirty="0">
                          <a:latin typeface="Corbel" panose="020B0503020204020204" pitchFamily="34" charset="0"/>
                        </a:rPr>
                        <a:t>Perifeerne neuropaatia</a:t>
                      </a:r>
                    </a:p>
                  </a:txBody>
                  <a:tcPr>
                    <a:solidFill>
                      <a:srgbClr val="E9EDF4"/>
                    </a:solidFill>
                  </a:tcPr>
                </a:tc>
                <a:extLst>
                  <a:ext uri="{0D108BD9-81ED-4DB2-BD59-A6C34878D82A}">
                    <a16:rowId xmlns:a16="http://schemas.microsoft.com/office/drawing/2014/main" xmlns="" val="10005"/>
                  </a:ext>
                </a:extLst>
              </a:tr>
            </a:tbl>
          </a:graphicData>
        </a:graphic>
      </p:graphicFrame>
      <p:pic>
        <p:nvPicPr>
          <p:cNvPr id="5" name="Picture 4" descr="HIDES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35870"/>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2143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632848" cy="648072"/>
          </a:xfrm>
        </p:spPr>
        <p:txBody>
          <a:bodyPr>
            <a:normAutofit/>
          </a:bodyPr>
          <a:lstStyle/>
          <a:p>
            <a:pPr algn="l"/>
            <a:r>
              <a:rPr lang="et-EE" sz="2400" dirty="0"/>
              <a:t>Uuringusse kaasamine</a:t>
            </a:r>
            <a:endParaRPr lang="et-EE" sz="2400" dirty="0"/>
          </a:p>
        </p:txBody>
      </p:sp>
      <p:sp>
        <p:nvSpPr>
          <p:cNvPr id="3" name="Content Placeholder 2"/>
          <p:cNvSpPr>
            <a:spLocks noGrp="1"/>
          </p:cNvSpPr>
          <p:nvPr>
            <p:ph idx="1"/>
          </p:nvPr>
        </p:nvSpPr>
        <p:spPr>
          <a:xfrm>
            <a:off x="467544" y="1340768"/>
            <a:ext cx="8229600" cy="2476872"/>
          </a:xfrm>
        </p:spPr>
        <p:txBody>
          <a:bodyPr>
            <a:normAutofit/>
          </a:bodyPr>
          <a:lstStyle/>
          <a:p>
            <a:pPr marL="0" indent="0">
              <a:buNone/>
            </a:pPr>
            <a:r>
              <a:rPr lang="et-EE" sz="2000" dirty="0">
                <a:solidFill>
                  <a:schemeClr val="tx1">
                    <a:lumMod val="75000"/>
                    <a:lumOff val="25000"/>
                  </a:schemeClr>
                </a:solidFill>
              </a:rPr>
              <a:t>Viidi läbi 150 küsitlust 42 kliinilises keskuses 20 riigis kõigis Euroopa neljas regioonis</a:t>
            </a:r>
          </a:p>
          <a:p>
            <a:pPr marL="0" indent="0">
              <a:buNone/>
            </a:pPr>
            <a:r>
              <a:rPr lang="et-EE" sz="2000" dirty="0">
                <a:solidFill>
                  <a:schemeClr val="tx1">
                    <a:lumMod val="75000"/>
                    <a:lumOff val="25000"/>
                  </a:schemeClr>
                </a:solidFill>
              </a:rPr>
              <a:t>Uuringusse kaasati </a:t>
            </a:r>
            <a:r>
              <a:rPr lang="et-EE" sz="2000" dirty="0">
                <a:solidFill>
                  <a:schemeClr val="tx1">
                    <a:lumMod val="75000"/>
                    <a:lumOff val="25000"/>
                  </a:schemeClr>
                </a:solidFill>
              </a:rPr>
              <a:t>10 139 patsienti</a:t>
            </a:r>
          </a:p>
          <a:p>
            <a:pPr marL="0" indent="0">
              <a:buNone/>
            </a:pPr>
            <a:r>
              <a:rPr lang="et-EE" sz="2000" dirty="0">
                <a:solidFill>
                  <a:schemeClr val="tx1">
                    <a:lumMod val="75000"/>
                    <a:lumOff val="25000"/>
                  </a:schemeClr>
                </a:solidFill>
              </a:rPr>
              <a:t>668 patsienti arvati välja </a:t>
            </a:r>
          </a:p>
          <a:p>
            <a:pPr marL="0" indent="0">
              <a:buNone/>
            </a:pPr>
            <a:r>
              <a:rPr lang="et-EE" sz="2000" dirty="0">
                <a:solidFill>
                  <a:schemeClr val="tx1">
                    <a:lumMod val="75000"/>
                    <a:lumOff val="25000"/>
                  </a:schemeClr>
                </a:solidFill>
              </a:rPr>
              <a:t>Kokku </a:t>
            </a:r>
            <a:r>
              <a:rPr lang="et-EE" sz="2000" b="1" dirty="0">
                <a:solidFill>
                  <a:schemeClr val="tx2"/>
                </a:solidFill>
              </a:rPr>
              <a:t>9471</a:t>
            </a:r>
            <a:r>
              <a:rPr lang="et-EE" dirty="0"/>
              <a:t> </a:t>
            </a:r>
            <a:r>
              <a:rPr lang="et-EE" sz="2000" dirty="0">
                <a:solidFill>
                  <a:schemeClr val="tx1">
                    <a:lumMod val="75000"/>
                    <a:lumOff val="25000"/>
                  </a:schemeClr>
                </a:solidFill>
              </a:rPr>
              <a:t>osalejat</a:t>
            </a:r>
          </a:p>
        </p:txBody>
      </p:sp>
      <p:graphicFrame>
        <p:nvGraphicFramePr>
          <p:cNvPr id="4" name="Group 217"/>
          <p:cNvGraphicFramePr>
            <a:graphicFrameLocks noGrp="1"/>
          </p:cNvGraphicFramePr>
          <p:nvPr>
            <p:extLst>
              <p:ext uri="{D42A27DB-BD31-4B8C-83A1-F6EECF244321}">
                <p14:modId xmlns:p14="http://schemas.microsoft.com/office/powerpoint/2010/main" val="2884459888"/>
              </p:ext>
            </p:extLst>
          </p:nvPr>
        </p:nvGraphicFramePr>
        <p:xfrm>
          <a:off x="2123728" y="3212976"/>
          <a:ext cx="5328592" cy="2798064"/>
        </p:xfrm>
        <a:graphic>
          <a:graphicData uri="http://schemas.openxmlformats.org/drawingml/2006/table">
            <a:tbl>
              <a:tblPr>
                <a:effectLst>
                  <a:innerShdw blurRad="63500" dist="50800" dir="2700000">
                    <a:prstClr val="black">
                      <a:alpha val="50000"/>
                    </a:prstClr>
                  </a:innerShdw>
                </a:effectLst>
                <a:tableStyleId>{9D7B26C5-4107-4FEC-AEDC-1716B250A1EF}</a:tableStyleId>
              </a:tblPr>
              <a:tblGrid>
                <a:gridCol w="2304256">
                  <a:extLst>
                    <a:ext uri="{9D8B030D-6E8A-4147-A177-3AD203B41FA5}">
                      <a16:colId xmlns:a16="http://schemas.microsoft.com/office/drawing/2014/main" xmlns="" val="20000"/>
                    </a:ext>
                  </a:extLst>
                </a:gridCol>
                <a:gridCol w="2160240">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tblGrid>
              <a:tr h="504056">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b="0" i="0" u="none" strike="noStrike" cap="none" normalizeH="0" baseline="0" dirty="0">
                          <a:ln>
                            <a:noFill/>
                          </a:ln>
                          <a:solidFill>
                            <a:schemeClr val="tx1"/>
                          </a:solidFill>
                          <a:effectLst/>
                          <a:latin typeface="Calibri" panose="020F0502020204030204" pitchFamily="34" charset="0"/>
                        </a:rPr>
                        <a:t>Värbamine regioonide kaupa</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smtClean="0">
                          <a:ln>
                            <a:noFill/>
                          </a:ln>
                          <a:effectLst/>
                          <a:latin typeface="Calibri" panose="020F0502020204030204" pitchFamily="34" charset="0"/>
                        </a:rPr>
                        <a:t>Uuritavate</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a:ln>
                            <a:noFill/>
                          </a:ln>
                          <a:effectLst/>
                          <a:latin typeface="Calibri" panose="020F0502020204030204" pitchFamily="34" charset="0"/>
                        </a:rPr>
                        <a:t>%</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0"/>
                  </a:ext>
                </a:extLst>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b="1" u="none" strike="noStrike" cap="none" normalizeH="0" baseline="0" dirty="0">
                          <a:ln>
                            <a:noFill/>
                          </a:ln>
                          <a:solidFill>
                            <a:schemeClr val="tx2"/>
                          </a:solidFill>
                          <a:effectLst/>
                          <a:latin typeface="Calibri" panose="020F0502020204030204" pitchFamily="34" charset="0"/>
                        </a:rPr>
                        <a:t>Kokku</a:t>
                      </a:r>
                      <a:endParaRPr kumimoji="0" lang="et-EE" altLang="en-US" sz="1800" b="1" i="0" u="none" strike="noStrike" cap="none" normalizeH="0" baseline="0" dirty="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b="1" u="none" strike="noStrike" cap="none" normalizeH="0" baseline="0" dirty="0">
                          <a:ln>
                            <a:noFill/>
                          </a:ln>
                          <a:solidFill>
                            <a:schemeClr val="tx2"/>
                          </a:solidFill>
                          <a:effectLst/>
                          <a:latin typeface="Calibri" panose="020F0502020204030204" pitchFamily="34" charset="0"/>
                        </a:rPr>
                        <a:t>9471</a:t>
                      </a:r>
                      <a:endParaRPr kumimoji="0" lang="et-EE" altLang="en-US" sz="1800" b="1" i="0" u="none" strike="noStrike" cap="none" normalizeH="0" baseline="0" dirty="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b="1" u="none" strike="noStrike" cap="none" normalizeH="0" baseline="0" dirty="0">
                          <a:ln>
                            <a:noFill/>
                          </a:ln>
                          <a:solidFill>
                            <a:schemeClr val="tx2"/>
                          </a:solidFill>
                          <a:effectLst/>
                          <a:latin typeface="Calibri" panose="020F0502020204030204" pitchFamily="34" charset="0"/>
                        </a:rPr>
                        <a:t>100</a:t>
                      </a:r>
                      <a:endParaRPr kumimoji="0" lang="et-EE" altLang="en-US" sz="1800" b="1" i="0" u="none" strike="noStrike" cap="none" normalizeH="0" baseline="0" dirty="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1"/>
                  </a:ext>
                </a:extLst>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a:ln>
                            <a:noFill/>
                          </a:ln>
                          <a:effectLst/>
                          <a:latin typeface="Calibri" panose="020F0502020204030204" pitchFamily="34" charset="0"/>
                        </a:rPr>
                        <a:t>Lõuna</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a:ln>
                            <a:noFill/>
                          </a:ln>
                          <a:effectLst/>
                          <a:latin typeface="Calibri" panose="020F0502020204030204" pitchFamily="34" charset="0"/>
                        </a:rPr>
                        <a:t>500</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a:ln>
                            <a:noFill/>
                          </a:ln>
                          <a:effectLst/>
                          <a:latin typeface="Calibri" panose="020F0502020204030204" pitchFamily="34" charset="0"/>
                        </a:rPr>
                        <a:t>5,3</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2"/>
                  </a:ext>
                </a:extLst>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a:ln>
                            <a:noFill/>
                          </a:ln>
                          <a:effectLst/>
                          <a:latin typeface="Calibri" panose="020F0502020204030204" pitchFamily="34" charset="0"/>
                        </a:rPr>
                        <a:t>Kesk</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a:ln>
                            <a:noFill/>
                          </a:ln>
                          <a:effectLst/>
                          <a:latin typeface="Calibri" panose="020F0502020204030204" pitchFamily="34" charset="0"/>
                        </a:rPr>
                        <a:t>942</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a:ln>
                            <a:noFill/>
                          </a:ln>
                          <a:effectLst/>
                          <a:latin typeface="Calibri" panose="020F0502020204030204" pitchFamily="34" charset="0"/>
                        </a:rPr>
                        <a:t>10,0</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3"/>
                  </a:ext>
                </a:extLst>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a:ln>
                            <a:noFill/>
                          </a:ln>
                          <a:effectLst/>
                          <a:latin typeface="Calibri" panose="020F0502020204030204" pitchFamily="34" charset="0"/>
                        </a:rPr>
                        <a:t>Põhja</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a:ln>
                            <a:noFill/>
                          </a:ln>
                          <a:effectLst/>
                          <a:latin typeface="Calibri" panose="020F0502020204030204" pitchFamily="34" charset="0"/>
                        </a:rPr>
                        <a:t>2297</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a:ln>
                            <a:noFill/>
                          </a:ln>
                          <a:effectLst/>
                          <a:latin typeface="Calibri" panose="020F0502020204030204" pitchFamily="34" charset="0"/>
                        </a:rPr>
                        <a:t>24,3</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4"/>
                  </a:ext>
                </a:extLst>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a:ln>
                            <a:noFill/>
                          </a:ln>
                          <a:effectLst/>
                          <a:latin typeface="Calibri" panose="020F0502020204030204" pitchFamily="34" charset="0"/>
                        </a:rPr>
                        <a:t>Ida</a:t>
                      </a:r>
                    </a:p>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a:ln>
                            <a:noFill/>
                          </a:ln>
                          <a:effectLst/>
                          <a:latin typeface="Calibri" panose="020F0502020204030204" pitchFamily="34" charset="0"/>
                        </a:rPr>
                        <a:t>5732</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a:ln>
                            <a:noFill/>
                          </a:ln>
                          <a:effectLst/>
                          <a:latin typeface="Calibri" panose="020F0502020204030204" pitchFamily="34" charset="0"/>
                        </a:rPr>
                        <a:t>60,5</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5"/>
                  </a:ext>
                </a:extLst>
              </a:tr>
            </a:tbl>
          </a:graphicData>
        </a:graphic>
      </p:graphicFrame>
      <p:pic>
        <p:nvPicPr>
          <p:cNvPr id="9" name="Picture 5" descr="HIDES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9521" y="5766800"/>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84547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normAutofit/>
          </a:bodyPr>
          <a:lstStyle/>
          <a:p>
            <a:pPr algn="l"/>
            <a:r>
              <a:rPr lang="et-EE" sz="2400" dirty="0"/>
              <a:t>Uuritavad</a:t>
            </a:r>
            <a:endParaRPr lang="et-EE" sz="2400" dirty="0"/>
          </a:p>
        </p:txBody>
      </p:sp>
      <p:sp>
        <p:nvSpPr>
          <p:cNvPr id="8" name="Content Placeholder 7"/>
          <p:cNvSpPr>
            <a:spLocks noGrp="1"/>
          </p:cNvSpPr>
          <p:nvPr>
            <p:ph idx="1"/>
          </p:nvPr>
        </p:nvSpPr>
        <p:spPr>
          <a:xfrm>
            <a:off x="539552" y="1340768"/>
            <a:ext cx="8229600" cy="3168352"/>
          </a:xfrm>
        </p:spPr>
        <p:txBody>
          <a:bodyPr>
            <a:normAutofit/>
          </a:bodyPr>
          <a:lstStyle/>
          <a:p>
            <a:pPr marL="0" indent="0">
              <a:buNone/>
            </a:pPr>
            <a:r>
              <a:rPr lang="et-EE" sz="1800" dirty="0"/>
              <a:t>Arv</a:t>
            </a:r>
            <a:r>
              <a:rPr lang="en-US" sz="1800" dirty="0"/>
              <a:t>			</a:t>
            </a:r>
            <a:r>
              <a:rPr lang="et-EE" sz="1800" dirty="0"/>
              <a:t>9471</a:t>
            </a:r>
          </a:p>
          <a:p>
            <a:pPr marL="0" indent="0">
              <a:buNone/>
            </a:pPr>
            <a:r>
              <a:rPr lang="et-EE" sz="1800" dirty="0"/>
              <a:t>Mehed</a:t>
            </a:r>
            <a:r>
              <a:rPr lang="en-US" sz="1800" dirty="0"/>
              <a:t>			</a:t>
            </a:r>
            <a:r>
              <a:rPr lang="et-EE" sz="1800" dirty="0"/>
              <a:t>54%</a:t>
            </a:r>
          </a:p>
          <a:p>
            <a:pPr marL="0" indent="0">
              <a:buNone/>
            </a:pPr>
            <a:r>
              <a:rPr lang="et-EE" sz="1800" dirty="0"/>
              <a:t>Keskmine vanus</a:t>
            </a:r>
            <a:r>
              <a:rPr lang="en-US" sz="1800" dirty="0"/>
              <a:t>		</a:t>
            </a:r>
            <a:r>
              <a:rPr lang="et-EE" sz="1800" dirty="0"/>
              <a:t>37 aastat</a:t>
            </a:r>
            <a:r>
              <a:rPr lang="en-US" sz="1800" dirty="0"/>
              <a:t>	</a:t>
            </a:r>
            <a:r>
              <a:rPr lang="et-EE" sz="1800" dirty="0"/>
              <a:t> (IQR 29–49 aastat)</a:t>
            </a:r>
          </a:p>
          <a:p>
            <a:pPr marL="0" indent="0">
              <a:buNone/>
            </a:pPr>
            <a:r>
              <a:rPr lang="et-EE" sz="1800" dirty="0"/>
              <a:t>Valged</a:t>
            </a:r>
            <a:r>
              <a:rPr lang="en-US" sz="1800" dirty="0"/>
              <a:t>			</a:t>
            </a:r>
            <a:r>
              <a:rPr lang="et-EE" sz="1800" dirty="0"/>
              <a:t>87%</a:t>
            </a:r>
          </a:p>
          <a:p>
            <a:pPr marL="0" indent="0">
              <a:buNone/>
            </a:pPr>
            <a:r>
              <a:rPr lang="et-EE" sz="1800" dirty="0"/>
              <a:t>Eelnev HIV-test</a:t>
            </a:r>
            <a:r>
              <a:rPr lang="en-US" sz="1800" dirty="0"/>
              <a:t>		</a:t>
            </a:r>
            <a:r>
              <a:rPr lang="et-EE" sz="1800" dirty="0"/>
              <a:t>14%</a:t>
            </a:r>
          </a:p>
          <a:p>
            <a:pPr marL="0" indent="0">
              <a:buNone/>
            </a:pPr>
            <a:r>
              <a:rPr lang="et-EE" sz="1800" dirty="0"/>
              <a:t> - keskmine aeg eelmisest testist: 1,3 aastat [IQR 0,4 – 3,2 aastat])</a:t>
            </a:r>
          </a:p>
          <a:p>
            <a:pPr marL="0" indent="0">
              <a:buNone/>
            </a:pPr>
            <a:endParaRPr lang="et-EE" sz="1800" dirty="0"/>
          </a:p>
          <a:p>
            <a:pPr marL="0" indent="0">
              <a:buNone/>
            </a:pPr>
            <a:r>
              <a:rPr lang="et-EE" sz="1800" dirty="0"/>
              <a:t>Tegevuspaik:</a:t>
            </a:r>
          </a:p>
          <a:p>
            <a:pPr marL="0" indent="0">
              <a:buNone/>
            </a:pPr>
            <a:endParaRPr lang="et-EE" sz="2000" dirty="0"/>
          </a:p>
        </p:txBody>
      </p:sp>
      <p:graphicFrame>
        <p:nvGraphicFramePr>
          <p:cNvPr id="5" name="Group 217"/>
          <p:cNvGraphicFramePr>
            <a:graphicFrameLocks noGrp="1"/>
          </p:cNvGraphicFramePr>
          <p:nvPr>
            <p:extLst>
              <p:ext uri="{D42A27DB-BD31-4B8C-83A1-F6EECF244321}">
                <p14:modId xmlns:p14="http://schemas.microsoft.com/office/powerpoint/2010/main" val="3024477646"/>
              </p:ext>
            </p:extLst>
          </p:nvPr>
        </p:nvGraphicFramePr>
        <p:xfrm>
          <a:off x="1835696" y="3573016"/>
          <a:ext cx="5184575" cy="2546470"/>
        </p:xfrm>
        <a:graphic>
          <a:graphicData uri="http://schemas.openxmlformats.org/drawingml/2006/table">
            <a:tbl>
              <a:tblPr>
                <a:effectLst>
                  <a:innerShdw blurRad="63500" dist="50800" dir="2700000">
                    <a:prstClr val="black">
                      <a:alpha val="50000"/>
                    </a:prstClr>
                  </a:innerShdw>
                </a:effectLst>
                <a:tableStyleId>{9D7B26C5-4107-4FEC-AEDC-1716B250A1EF}</a:tableStyleId>
              </a:tblPr>
              <a:tblGrid>
                <a:gridCol w="1584176">
                  <a:extLst>
                    <a:ext uri="{9D8B030D-6E8A-4147-A177-3AD203B41FA5}">
                      <a16:colId xmlns:a16="http://schemas.microsoft.com/office/drawing/2014/main" xmlns="" val="20000"/>
                    </a:ext>
                  </a:extLst>
                </a:gridCol>
                <a:gridCol w="2178822">
                  <a:extLst>
                    <a:ext uri="{9D8B030D-6E8A-4147-A177-3AD203B41FA5}">
                      <a16:colId xmlns:a16="http://schemas.microsoft.com/office/drawing/2014/main" xmlns="" val="20001"/>
                    </a:ext>
                  </a:extLst>
                </a:gridCol>
                <a:gridCol w="1421577">
                  <a:extLst>
                    <a:ext uri="{9D8B030D-6E8A-4147-A177-3AD203B41FA5}">
                      <a16:colId xmlns:a16="http://schemas.microsoft.com/office/drawing/2014/main" xmlns="" val="20002"/>
                    </a:ext>
                  </a:extLst>
                </a:gridCol>
              </a:tblGrid>
              <a:tr h="388486">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smtClean="0">
                          <a:ln>
                            <a:noFill/>
                          </a:ln>
                          <a:effectLst/>
                          <a:latin typeface="Calibri" panose="020F0502020204030204" pitchFamily="34" charset="0"/>
                        </a:rPr>
                        <a:t>Uuritavate</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a:ln>
                            <a:noFill/>
                          </a:ln>
                          <a:effectLst/>
                          <a:latin typeface="Calibri" panose="020F0502020204030204" pitchFamily="34" charset="0"/>
                        </a:rPr>
                        <a:t>%</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0"/>
                  </a:ext>
                </a:extLst>
              </a:tr>
              <a:tr h="36317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b="1" i="0" u="none" strike="noStrike" cap="none" normalizeH="0" baseline="0" dirty="0">
                          <a:ln>
                            <a:noFill/>
                          </a:ln>
                          <a:solidFill>
                            <a:srgbClr val="002060"/>
                          </a:solidFill>
                          <a:effectLst/>
                          <a:latin typeface="Calibri" panose="020F0502020204030204" pitchFamily="34" charset="0"/>
                        </a:rPr>
                        <a:t>Kokku</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b="1" i="0" u="none" strike="noStrike" cap="none" normalizeH="0" baseline="0" dirty="0">
                          <a:ln>
                            <a:noFill/>
                          </a:ln>
                          <a:solidFill>
                            <a:srgbClr val="002060"/>
                          </a:solidFill>
                          <a:effectLst/>
                          <a:latin typeface="Calibri" panose="020F0502020204030204" pitchFamily="34" charset="0"/>
                        </a:rPr>
                        <a:t>9471</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b="1" i="0" u="none" strike="noStrike" cap="none" normalizeH="0" baseline="0" dirty="0">
                          <a:ln>
                            <a:noFill/>
                          </a:ln>
                          <a:solidFill>
                            <a:srgbClr val="002060"/>
                          </a:solidFill>
                          <a:effectLst/>
                          <a:latin typeface="Calibri" panose="020F0502020204030204" pitchFamily="34" charset="0"/>
                        </a:rPr>
                        <a:t>100</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1"/>
                  </a:ext>
                </a:extLst>
              </a:tr>
              <a:tr h="36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smtClean="0">
                          <a:ln>
                            <a:noFill/>
                          </a:ln>
                          <a:effectLst/>
                          <a:latin typeface="Calibri" panose="020F0502020204030204" pitchFamily="34" charset="0"/>
                        </a:rPr>
                        <a:t>Ambulatoorne</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a:ln>
                            <a:noFill/>
                          </a:ln>
                          <a:effectLst/>
                          <a:latin typeface="Calibri" panose="020F0502020204030204" pitchFamily="34" charset="0"/>
                        </a:rPr>
                        <a:t>4500</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a:ln>
                            <a:noFill/>
                          </a:ln>
                          <a:effectLst/>
                          <a:latin typeface="Calibri" panose="020F0502020204030204" pitchFamily="34" charset="0"/>
                        </a:rPr>
                        <a:t>47,5</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2"/>
                  </a:ext>
                </a:extLst>
              </a:tr>
              <a:tr h="36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smtClean="0">
                          <a:ln>
                            <a:noFill/>
                          </a:ln>
                          <a:effectLst/>
                          <a:latin typeface="Calibri" panose="020F0502020204030204" pitchFamily="34" charset="0"/>
                        </a:rPr>
                        <a:t>Statsionaarne</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a:ln>
                            <a:noFill/>
                          </a:ln>
                          <a:effectLst/>
                          <a:latin typeface="Calibri" panose="020F0502020204030204" pitchFamily="34" charset="0"/>
                        </a:rPr>
                        <a:t>3564</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a:ln>
                            <a:noFill/>
                          </a:ln>
                          <a:effectLst/>
                          <a:latin typeface="Calibri" panose="020F0502020204030204" pitchFamily="34" charset="0"/>
                        </a:rPr>
                        <a:t>37,6</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3"/>
                  </a:ext>
                </a:extLst>
              </a:tr>
              <a:tr h="36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smtClean="0">
                          <a:ln>
                            <a:noFill/>
                          </a:ln>
                          <a:effectLst/>
                          <a:latin typeface="Calibri" panose="020F0502020204030204" pitchFamily="34" charset="0"/>
                        </a:rPr>
                        <a:t>Esmatasand</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a:ln>
                            <a:noFill/>
                          </a:ln>
                          <a:effectLst/>
                          <a:latin typeface="Calibri" panose="020F0502020204030204" pitchFamily="34" charset="0"/>
                        </a:rPr>
                        <a:t>270</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a:ln>
                            <a:noFill/>
                          </a:ln>
                          <a:effectLst/>
                          <a:latin typeface="Calibri" panose="020F0502020204030204" pitchFamily="34" charset="0"/>
                        </a:rPr>
                        <a:t>2,9</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4"/>
                  </a:ext>
                </a:extLst>
              </a:tr>
              <a:tr h="36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a:ln>
                            <a:noFill/>
                          </a:ln>
                          <a:effectLst/>
                          <a:latin typeface="Calibri" panose="020F0502020204030204" pitchFamily="34" charset="0"/>
                        </a:rPr>
                        <a:t>Teadmata</a:t>
                      </a:r>
                    </a:p>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a:ln>
                            <a:noFill/>
                          </a:ln>
                          <a:effectLst/>
                          <a:latin typeface="Calibri" panose="020F0502020204030204" pitchFamily="34" charset="0"/>
                        </a:rPr>
                        <a:t>1137</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800" u="none" strike="noStrike" cap="none" normalizeH="0" baseline="0" dirty="0">
                          <a:ln>
                            <a:noFill/>
                          </a:ln>
                          <a:effectLst/>
                          <a:latin typeface="Calibri" panose="020F0502020204030204" pitchFamily="34" charset="0"/>
                        </a:rPr>
                        <a:t>12,0</a:t>
                      </a:r>
                      <a:endParaRPr kumimoji="0" lang="et-EE"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5"/>
                  </a:ext>
                </a:extLst>
              </a:tr>
            </a:tbl>
          </a:graphicData>
        </a:graphic>
      </p:graphicFrame>
      <p:pic>
        <p:nvPicPr>
          <p:cNvPr id="9" name="Picture 5" descr="HIDES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9521" y="5694361"/>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441334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6635080" cy="850106"/>
          </a:xfrm>
        </p:spPr>
        <p:txBody>
          <a:bodyPr>
            <a:normAutofit/>
          </a:bodyPr>
          <a:lstStyle/>
          <a:p>
            <a:pPr algn="l"/>
            <a:r>
              <a:rPr lang="et-EE" sz="2400" dirty="0"/>
              <a:t>HIV-positiivsuse määr </a:t>
            </a:r>
            <a:r>
              <a:rPr lang="et-EE" sz="2400" dirty="0"/>
              <a:t>(üldine)</a:t>
            </a:r>
          </a:p>
        </p:txBody>
      </p:sp>
      <p:sp>
        <p:nvSpPr>
          <p:cNvPr id="3" name="Content Placeholder 2"/>
          <p:cNvSpPr>
            <a:spLocks noGrp="1"/>
          </p:cNvSpPr>
          <p:nvPr>
            <p:ph idx="1"/>
          </p:nvPr>
        </p:nvSpPr>
        <p:spPr>
          <a:xfrm>
            <a:off x="467544" y="1196752"/>
            <a:ext cx="8352928" cy="2016224"/>
          </a:xfrm>
        </p:spPr>
        <p:txBody>
          <a:bodyPr>
            <a:noAutofit/>
          </a:bodyPr>
          <a:lstStyle/>
          <a:p>
            <a:pPr marL="0" indent="0">
              <a:buNone/>
            </a:pPr>
            <a:r>
              <a:rPr lang="et-EE" sz="2000" b="1" dirty="0">
                <a:solidFill>
                  <a:schemeClr val="tx2"/>
                </a:solidFill>
              </a:rPr>
              <a:t>235/9471-st isikust </a:t>
            </a:r>
            <a:r>
              <a:rPr lang="et-EE" sz="2000" b="1" dirty="0">
                <a:solidFill>
                  <a:schemeClr val="tx2"/>
                </a:solidFill>
              </a:rPr>
              <a:t>osutusid </a:t>
            </a:r>
            <a:r>
              <a:rPr lang="et-EE" sz="2000" b="1" dirty="0">
                <a:solidFill>
                  <a:schemeClr val="tx2"/>
                </a:solidFill>
              </a:rPr>
              <a:t>HIV-positiivseks </a:t>
            </a:r>
          </a:p>
          <a:p>
            <a:pPr marL="0" indent="0">
              <a:buNone/>
            </a:pPr>
            <a:r>
              <a:rPr lang="et-EE" sz="2000" b="1" dirty="0">
                <a:solidFill>
                  <a:schemeClr val="tx2"/>
                </a:solidFill>
              </a:rPr>
              <a:t>HIVi levimus: 2,5% [95%CI 2,2 – 2,8]</a:t>
            </a:r>
          </a:p>
          <a:p>
            <a:pPr marL="0" indent="0">
              <a:buNone/>
            </a:pPr>
            <a:endParaRPr lang="et-EE" sz="2400" b="1" dirty="0">
              <a:solidFill>
                <a:schemeClr val="tx2"/>
              </a:solidFill>
            </a:endParaRPr>
          </a:p>
          <a:p>
            <a:pPr marL="0" indent="0">
              <a:buNone/>
            </a:pPr>
            <a:r>
              <a:rPr lang="et-EE" sz="2000" dirty="0">
                <a:solidFill>
                  <a:schemeClr val="tx1">
                    <a:lumMod val="75000"/>
                    <a:lumOff val="25000"/>
                  </a:schemeClr>
                </a:solidFill>
              </a:rPr>
              <a:t>Tähistatud erinevus piirkonna järgi:</a:t>
            </a:r>
          </a:p>
        </p:txBody>
      </p:sp>
      <p:sp>
        <p:nvSpPr>
          <p:cNvPr id="6" name="Slide Number Placeholder 5"/>
          <p:cNvSpPr>
            <a:spLocks noGrp="1"/>
          </p:cNvSpPr>
          <p:nvPr>
            <p:ph type="sldNum" sz="quarter" idx="12"/>
          </p:nvPr>
        </p:nvSpPr>
        <p:spPr/>
        <p:txBody>
          <a:bodyPr/>
          <a:lstStyle/>
          <a:p>
            <a:pPr algn="r"/>
            <a:fld id="{0CFEC368-1D7A-4F81-ABF6-AE0E36BAF64C}" type="slidenum">
              <a:rPr lang="en-US" smtClean="0"/>
              <a:pPr algn="r"/>
              <a:t>69</a:t>
            </a:fld>
            <a:endParaRPr lang="et-EE" dirty="0"/>
          </a:p>
        </p:txBody>
      </p:sp>
      <p:graphicFrame>
        <p:nvGraphicFramePr>
          <p:cNvPr id="4" name="Group 217"/>
          <p:cNvGraphicFramePr>
            <a:graphicFrameLocks noGrp="1"/>
          </p:cNvGraphicFramePr>
          <p:nvPr>
            <p:extLst>
              <p:ext uri="{D42A27DB-BD31-4B8C-83A1-F6EECF244321}">
                <p14:modId xmlns:p14="http://schemas.microsoft.com/office/powerpoint/2010/main" val="2184271316"/>
              </p:ext>
            </p:extLst>
          </p:nvPr>
        </p:nvGraphicFramePr>
        <p:xfrm>
          <a:off x="1273150" y="2996952"/>
          <a:ext cx="6480721" cy="3286676"/>
        </p:xfrm>
        <a:graphic>
          <a:graphicData uri="http://schemas.openxmlformats.org/drawingml/2006/table">
            <a:tbl>
              <a:tblPr>
                <a:effectLst>
                  <a:innerShdw blurRad="63500" dist="50800" dir="2700000">
                    <a:prstClr val="black">
                      <a:alpha val="50000"/>
                    </a:prstClr>
                  </a:innerShdw>
                </a:effectLst>
                <a:tableStyleId>{9D7B26C5-4107-4FEC-AEDC-1716B250A1EF}</a:tableStyleId>
              </a:tblPr>
              <a:tblGrid>
                <a:gridCol w="1152128">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792088">
                  <a:extLst>
                    <a:ext uri="{9D8B030D-6E8A-4147-A177-3AD203B41FA5}">
                      <a16:colId xmlns:a16="http://schemas.microsoft.com/office/drawing/2014/main" xmlns="" val="20003"/>
                    </a:ext>
                  </a:extLst>
                </a:gridCol>
                <a:gridCol w="1512169">
                  <a:extLst>
                    <a:ext uri="{9D8B030D-6E8A-4147-A177-3AD203B41FA5}">
                      <a16:colId xmlns:a16="http://schemas.microsoft.com/office/drawing/2014/main" xmlns="" val="20004"/>
                    </a:ext>
                  </a:extLst>
                </a:gridCol>
              </a:tblGrid>
              <a:tr h="640080">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b="0" i="0" u="none" strike="noStrike" cap="none" normalizeH="0" baseline="0" dirty="0">
                          <a:ln>
                            <a:noFill/>
                          </a:ln>
                          <a:solidFill>
                            <a:schemeClr val="tx1"/>
                          </a:solidFill>
                          <a:effectLst/>
                          <a:latin typeface="Calibri" panose="020F0502020204030204" pitchFamily="34" charset="0"/>
                        </a:rPr>
                        <a:t>Piirkond</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u="none" strike="noStrike" cap="none" normalizeH="0" baseline="0" dirty="0" smtClean="0">
                          <a:ln>
                            <a:noFill/>
                          </a:ln>
                          <a:effectLst/>
                          <a:latin typeface="Calibri" panose="020F0502020204030204" pitchFamily="34" charset="0"/>
                        </a:rPr>
                        <a:t>Uuritavate </a:t>
                      </a:r>
                      <a:r>
                        <a:rPr kumimoji="0" lang="et-EE" altLang="en-US" sz="1700" u="none" strike="noStrike" cap="none" normalizeH="0" baseline="0" dirty="0">
                          <a:ln>
                            <a:noFill/>
                          </a:ln>
                          <a:effectLst/>
                          <a:latin typeface="Calibri" panose="020F0502020204030204" pitchFamily="34" charset="0"/>
                        </a:rPr>
                        <a:t>arv</a:t>
                      </a:r>
                      <a:endParaRPr kumimoji="0" lang="et-EE" altLang="en-US" sz="17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b="0" i="0" u="none" strike="noStrike" cap="none" normalizeH="0" baseline="0" dirty="0">
                          <a:ln>
                            <a:noFill/>
                          </a:ln>
                          <a:solidFill>
                            <a:schemeClr val="tx1"/>
                          </a:solidFill>
                          <a:effectLst/>
                          <a:latin typeface="Calibri" panose="020F0502020204030204" pitchFamily="34" charset="0"/>
                        </a:rPr>
                        <a:t>HIV-positiivsete arv</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b="0" i="0" u="none" strike="noStrike" cap="none" normalizeH="0" baseline="0" dirty="0">
                          <a:ln>
                            <a:noFill/>
                          </a:ln>
                          <a:solidFill>
                            <a:schemeClr val="tx1"/>
                          </a:solidFill>
                          <a:effectLst/>
                          <a:latin typeface="Calibri" panose="020F0502020204030204" pitchFamily="34" charset="0"/>
                        </a:rPr>
                        <a:t>%</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b="0" i="0" u="none" strike="noStrike" cap="none" normalizeH="0" baseline="0" dirty="0">
                          <a:ln>
                            <a:noFill/>
                          </a:ln>
                          <a:solidFill>
                            <a:schemeClr val="tx1"/>
                          </a:solidFill>
                          <a:effectLst/>
                          <a:latin typeface="Calibri" panose="020F0502020204030204" pitchFamily="34" charset="0"/>
                        </a:rPr>
                        <a:t>95%CI</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0"/>
                  </a:ext>
                </a:extLst>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b="1" u="none" strike="noStrike" cap="none" normalizeH="0" baseline="0" dirty="0">
                          <a:ln>
                            <a:noFill/>
                          </a:ln>
                          <a:solidFill>
                            <a:schemeClr val="tx2"/>
                          </a:solidFill>
                          <a:effectLst/>
                          <a:latin typeface="Calibri" panose="020F0502020204030204" pitchFamily="34" charset="0"/>
                        </a:rPr>
                        <a:t>Kogu</a:t>
                      </a:r>
                      <a:endParaRPr kumimoji="0" lang="et-EE" altLang="en-US" sz="1700" b="1" i="0" u="none" strike="noStrike" cap="none" normalizeH="0" baseline="0" dirty="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b="1" u="none" strike="noStrike" cap="none" normalizeH="0" baseline="0" dirty="0">
                          <a:ln>
                            <a:noFill/>
                          </a:ln>
                          <a:solidFill>
                            <a:schemeClr val="tx2"/>
                          </a:solidFill>
                          <a:effectLst/>
                          <a:latin typeface="Calibri" panose="020F0502020204030204" pitchFamily="34" charset="0"/>
                        </a:rPr>
                        <a:t>9471</a:t>
                      </a:r>
                      <a:endParaRPr kumimoji="0" lang="et-EE" altLang="en-US" sz="1700" b="1" i="0" u="none" strike="noStrike" cap="none" normalizeH="0" baseline="0" dirty="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b="1" u="none" strike="noStrike" cap="none" normalizeH="0" baseline="0" dirty="0">
                          <a:ln>
                            <a:noFill/>
                          </a:ln>
                          <a:solidFill>
                            <a:schemeClr val="tx2"/>
                          </a:solidFill>
                          <a:effectLst/>
                          <a:latin typeface="Calibri" panose="020F0502020204030204" pitchFamily="34" charset="0"/>
                        </a:rPr>
                        <a:t>235</a:t>
                      </a:r>
                      <a:endParaRPr kumimoji="0" lang="et-EE" altLang="en-US" sz="1700" b="1" i="0" u="none" strike="noStrike" cap="none" normalizeH="0" baseline="0" dirty="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b="1" i="0" u="none" strike="noStrike" cap="none" normalizeH="0" baseline="0" dirty="0">
                          <a:ln>
                            <a:noFill/>
                          </a:ln>
                          <a:solidFill>
                            <a:schemeClr val="tx2"/>
                          </a:solidFill>
                          <a:effectLst/>
                          <a:latin typeface="Calibri" panose="020F0502020204030204" pitchFamily="34" charset="0"/>
                        </a:rPr>
                        <a:t>2,5</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b="1" i="0" u="none" strike="noStrike" cap="none" normalizeH="0" baseline="0" dirty="0">
                          <a:ln>
                            <a:noFill/>
                          </a:ln>
                          <a:solidFill>
                            <a:schemeClr val="tx2"/>
                          </a:solidFill>
                          <a:effectLst/>
                          <a:latin typeface="Calibri" panose="020F0502020204030204" pitchFamily="34" charset="0"/>
                        </a:rPr>
                        <a:t>2,2–2,8</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1"/>
                  </a:ext>
                </a:extLst>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u="none" strike="noStrike" cap="none" normalizeH="0" baseline="0" dirty="0">
                          <a:ln>
                            <a:noFill/>
                          </a:ln>
                          <a:effectLst/>
                          <a:latin typeface="Calibri" panose="020F0502020204030204" pitchFamily="34" charset="0"/>
                        </a:rPr>
                        <a:t>Lõuna</a:t>
                      </a:r>
                      <a:endParaRPr kumimoji="0" lang="et-EE" altLang="en-US" sz="17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u="none" strike="noStrike" cap="none" normalizeH="0" baseline="0" dirty="0">
                          <a:ln>
                            <a:noFill/>
                          </a:ln>
                          <a:effectLst/>
                          <a:latin typeface="Calibri" panose="020F0502020204030204" pitchFamily="34" charset="0"/>
                        </a:rPr>
                        <a:t>500</a:t>
                      </a:r>
                      <a:endParaRPr kumimoji="0" lang="et-EE" altLang="en-US" sz="17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u="none" strike="noStrike" cap="none" normalizeH="0" baseline="0" dirty="0">
                          <a:ln>
                            <a:noFill/>
                          </a:ln>
                          <a:effectLst/>
                          <a:latin typeface="Calibri" panose="020F0502020204030204" pitchFamily="34" charset="0"/>
                        </a:rPr>
                        <a:t>25</a:t>
                      </a:r>
                      <a:endParaRPr kumimoji="0" lang="et-EE" altLang="en-US" sz="17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b="0" i="0" u="none" strike="noStrike" cap="none" normalizeH="0" baseline="0" dirty="0">
                          <a:ln>
                            <a:noFill/>
                          </a:ln>
                          <a:solidFill>
                            <a:schemeClr val="tx1"/>
                          </a:solidFill>
                          <a:effectLst/>
                          <a:latin typeface="Calibri" panose="020F0502020204030204" pitchFamily="34" charset="0"/>
                        </a:rPr>
                        <a:t>5,0</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b="0" i="0" u="none" strike="noStrike" cap="none" normalizeH="0" baseline="0" dirty="0">
                          <a:ln>
                            <a:noFill/>
                          </a:ln>
                          <a:solidFill>
                            <a:schemeClr val="tx1"/>
                          </a:solidFill>
                          <a:effectLst/>
                          <a:latin typeface="Calibri" panose="020F0502020204030204" pitchFamily="34" charset="0"/>
                        </a:rPr>
                        <a:t>3,1–6,9</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2"/>
                  </a:ext>
                </a:extLst>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u="none" strike="noStrike" cap="none" normalizeH="0" baseline="0" dirty="0">
                          <a:ln>
                            <a:noFill/>
                          </a:ln>
                          <a:effectLst/>
                          <a:latin typeface="Calibri" panose="020F0502020204030204" pitchFamily="34" charset="0"/>
                        </a:rPr>
                        <a:t>Kesk</a:t>
                      </a:r>
                      <a:endParaRPr kumimoji="0" lang="et-EE" altLang="en-US" sz="17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u="none" strike="noStrike" cap="none" normalizeH="0" baseline="0" dirty="0">
                          <a:ln>
                            <a:noFill/>
                          </a:ln>
                          <a:effectLst/>
                          <a:latin typeface="Calibri" panose="020F0502020204030204" pitchFamily="34" charset="0"/>
                        </a:rPr>
                        <a:t>942</a:t>
                      </a:r>
                      <a:endParaRPr kumimoji="0" lang="et-EE" altLang="en-US" sz="17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u="none" strike="noStrike" cap="none" normalizeH="0" baseline="0" dirty="0">
                          <a:ln>
                            <a:noFill/>
                          </a:ln>
                          <a:effectLst/>
                          <a:latin typeface="Calibri" panose="020F0502020204030204" pitchFamily="34" charset="0"/>
                        </a:rPr>
                        <a:t>10</a:t>
                      </a:r>
                      <a:endParaRPr kumimoji="0" lang="et-EE" altLang="en-US" sz="17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b="0" i="0" u="none" strike="noStrike" cap="none" normalizeH="0" baseline="0" dirty="0">
                          <a:ln>
                            <a:noFill/>
                          </a:ln>
                          <a:solidFill>
                            <a:schemeClr val="tx1"/>
                          </a:solidFill>
                          <a:effectLst/>
                          <a:latin typeface="Calibri" panose="020F0502020204030204" pitchFamily="34" charset="0"/>
                        </a:rPr>
                        <a:t>1,1</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b="0" i="0" u="none" strike="noStrike" cap="none" normalizeH="0" baseline="0" dirty="0">
                          <a:ln>
                            <a:noFill/>
                          </a:ln>
                          <a:solidFill>
                            <a:schemeClr val="tx1"/>
                          </a:solidFill>
                          <a:effectLst/>
                          <a:latin typeface="Calibri" panose="020F0502020204030204" pitchFamily="34" charset="0"/>
                        </a:rPr>
                        <a:t>0,4–1,7</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3"/>
                  </a:ext>
                </a:extLst>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u="none" strike="noStrike" cap="none" normalizeH="0" baseline="0" dirty="0">
                          <a:ln>
                            <a:noFill/>
                          </a:ln>
                          <a:effectLst/>
                          <a:latin typeface="Calibri" panose="020F0502020204030204" pitchFamily="34" charset="0"/>
                        </a:rPr>
                        <a:t>Põhja</a:t>
                      </a:r>
                      <a:endParaRPr kumimoji="0" lang="et-EE" altLang="en-US" sz="17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u="none" strike="noStrike" cap="none" normalizeH="0" baseline="0" dirty="0">
                          <a:ln>
                            <a:noFill/>
                          </a:ln>
                          <a:effectLst/>
                          <a:latin typeface="Calibri" panose="020F0502020204030204" pitchFamily="34" charset="0"/>
                        </a:rPr>
                        <a:t>2297</a:t>
                      </a:r>
                      <a:endParaRPr kumimoji="0" lang="et-EE" altLang="en-US" sz="17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u="none" strike="noStrike" cap="none" normalizeH="0" baseline="0" dirty="0">
                          <a:ln>
                            <a:noFill/>
                          </a:ln>
                          <a:effectLst/>
                          <a:latin typeface="Calibri" panose="020F0502020204030204" pitchFamily="34" charset="0"/>
                        </a:rPr>
                        <a:t>31</a:t>
                      </a:r>
                      <a:endParaRPr kumimoji="0" lang="et-EE" altLang="en-US" sz="17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b="0" i="0" u="none" strike="noStrike" cap="none" normalizeH="0" baseline="0" dirty="0">
                          <a:ln>
                            <a:noFill/>
                          </a:ln>
                          <a:solidFill>
                            <a:schemeClr val="tx1"/>
                          </a:solidFill>
                          <a:effectLst/>
                          <a:latin typeface="Calibri" panose="020F0502020204030204" pitchFamily="34" charset="0"/>
                        </a:rPr>
                        <a:t>1,4</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b="0" i="0" u="none" strike="noStrike" cap="none" normalizeH="0" baseline="0" dirty="0">
                          <a:ln>
                            <a:noFill/>
                          </a:ln>
                          <a:solidFill>
                            <a:schemeClr val="tx1"/>
                          </a:solidFill>
                          <a:effectLst/>
                          <a:latin typeface="Calibri" panose="020F0502020204030204" pitchFamily="34" charset="0"/>
                        </a:rPr>
                        <a:t>0,9–1,8</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4"/>
                  </a:ext>
                </a:extLst>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u="none" strike="noStrike" cap="none" normalizeH="0" baseline="0" dirty="0">
                          <a:ln>
                            <a:noFill/>
                          </a:ln>
                          <a:effectLst/>
                          <a:latin typeface="Calibri" panose="020F0502020204030204" pitchFamily="34" charset="0"/>
                        </a:rPr>
                        <a:t>Ida</a:t>
                      </a:r>
                    </a:p>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t-EE" altLang="en-US" sz="17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u="none" strike="noStrike" cap="none" normalizeH="0" baseline="0" dirty="0">
                          <a:ln>
                            <a:noFill/>
                          </a:ln>
                          <a:effectLst/>
                          <a:latin typeface="Calibri" panose="020F0502020204030204" pitchFamily="34" charset="0"/>
                        </a:rPr>
                        <a:t>5732</a:t>
                      </a:r>
                      <a:endParaRPr kumimoji="0" lang="et-EE" altLang="en-US" sz="17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u="none" strike="noStrike" cap="none" normalizeH="0" baseline="0" dirty="0">
                          <a:ln>
                            <a:noFill/>
                          </a:ln>
                          <a:effectLst/>
                          <a:latin typeface="Calibri" panose="020F0502020204030204" pitchFamily="34" charset="0"/>
                        </a:rPr>
                        <a:t>169</a:t>
                      </a:r>
                      <a:endParaRPr kumimoji="0" lang="et-EE" altLang="en-US" sz="17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b="0" i="0" u="none" strike="noStrike" cap="none" normalizeH="0" baseline="0" dirty="0">
                          <a:ln>
                            <a:noFill/>
                          </a:ln>
                          <a:solidFill>
                            <a:schemeClr val="tx1"/>
                          </a:solidFill>
                          <a:effectLst/>
                          <a:latin typeface="Calibri" panose="020F0502020204030204" pitchFamily="34" charset="0"/>
                        </a:rPr>
                        <a:t>3,0</a:t>
                      </a: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t-EE" altLang="en-US" sz="1700" b="0" i="0" u="none" strike="noStrike" cap="none" normalizeH="0" baseline="0" dirty="0">
                          <a:ln>
                            <a:noFill/>
                          </a:ln>
                          <a:solidFill>
                            <a:schemeClr val="tx1"/>
                          </a:solidFill>
                          <a:effectLst/>
                          <a:latin typeface="Calibri" panose="020F0502020204030204" pitchFamily="34" charset="0"/>
                        </a:rPr>
                        <a:t>2,5–3,4</a:t>
                      </a: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5"/>
                  </a:ext>
                </a:extLst>
              </a:tr>
            </a:tbl>
          </a:graphicData>
        </a:graphic>
      </p:graphicFrame>
      <p:pic>
        <p:nvPicPr>
          <p:cNvPr id="7" name="Picture 5" descr="HIDES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52" y="5805065"/>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574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et-EE" sz="2400" dirty="0"/>
              <a:t>Uute HIV juhtude </a:t>
            </a:r>
            <a:r>
              <a:rPr lang="et-EE" sz="2400" dirty="0" smtClean="0"/>
              <a:t>levimus</a:t>
            </a:r>
            <a:r>
              <a:rPr lang="da-DK" sz="2400" dirty="0" smtClean="0"/>
              <a:t> </a:t>
            </a:r>
            <a:r>
              <a:rPr lang="et-EE" sz="2400" dirty="0" smtClean="0"/>
              <a:t>diagnoosimise </a:t>
            </a:r>
            <a:r>
              <a:rPr lang="et-EE" sz="2400" dirty="0"/>
              <a:t>aasta järgi, </a:t>
            </a:r>
            <a:r>
              <a:rPr dirty="0"/>
              <a:t/>
            </a:r>
            <a:br>
              <a:rPr dirty="0"/>
            </a:br>
            <a:r>
              <a:rPr lang="et-EE" sz="2400" dirty="0"/>
              <a:t>WHO Euroopa regioon, 2005–2014</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637" y="1532434"/>
            <a:ext cx="8308962" cy="3984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0206" y="5682718"/>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19070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90" y="274069"/>
            <a:ext cx="8229600" cy="703984"/>
          </a:xfrm>
        </p:spPr>
        <p:txBody>
          <a:bodyPr anchor="t">
            <a:normAutofit/>
          </a:bodyPr>
          <a:lstStyle/>
          <a:p>
            <a:pPr algn="l"/>
            <a:r>
              <a:rPr lang="et-EE" sz="2400" dirty="0"/>
              <a:t>HIDES 2. etapp – HIVi levimus indikaatorseisundi järgi</a:t>
            </a:r>
          </a:p>
        </p:txBody>
      </p:sp>
      <p:graphicFrame>
        <p:nvGraphicFramePr>
          <p:cNvPr id="6" name="Chart 4"/>
          <p:cNvGraphicFramePr>
            <a:graphicFrameLocks noGrp="1"/>
          </p:cNvGraphicFramePr>
          <p:nvPr>
            <p:ph idx="1"/>
            <p:extLst>
              <p:ext uri="{D42A27DB-BD31-4B8C-83A1-F6EECF244321}">
                <p14:modId xmlns:p14="http://schemas.microsoft.com/office/powerpoint/2010/main" val="3597344148"/>
              </p:ext>
            </p:extLst>
          </p:nvPr>
        </p:nvGraphicFramePr>
        <p:xfrm>
          <a:off x="715760" y="1148069"/>
          <a:ext cx="7879750" cy="4465366"/>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12"/>
          <p:cNvSpPr>
            <a:spLocks noGrp="1"/>
          </p:cNvSpPr>
          <p:nvPr>
            <p:ph type="sldNum" sz="quarter" idx="12"/>
          </p:nvPr>
        </p:nvSpPr>
        <p:spPr/>
        <p:txBody>
          <a:bodyPr/>
          <a:lstStyle/>
          <a:p>
            <a:pPr algn="r"/>
            <a:r>
              <a:rPr lang="et-EE"/>
              <a:t> </a:t>
            </a:r>
          </a:p>
        </p:txBody>
      </p:sp>
      <p:sp>
        <p:nvSpPr>
          <p:cNvPr id="10" name="Tekstboks 4"/>
          <p:cNvSpPr txBox="1"/>
          <p:nvPr/>
        </p:nvSpPr>
        <p:spPr>
          <a:xfrm>
            <a:off x="6805706" y="1372911"/>
            <a:ext cx="1800200" cy="584775"/>
          </a:xfrm>
          <a:prstGeom prst="rect">
            <a:avLst/>
          </a:prstGeom>
          <a:solidFill>
            <a:schemeClr val="bg1"/>
          </a:solidFill>
        </p:spPr>
        <p:txBody>
          <a:bodyPr wrap="square" lIns="91238" tIns="45619" rIns="91238" bIns="45619" rtlCol="0">
            <a:spAutoFit/>
          </a:bodyPr>
          <a:lstStyle/>
          <a:p>
            <a:r>
              <a:rPr lang="et-EE" sz="1600" dirty="0">
                <a:solidFill>
                  <a:srgbClr val="292934"/>
                </a:solidFill>
                <a:latin typeface="Corbel" panose="020B0503020204020204" pitchFamily="34" charset="0"/>
              </a:rPr>
              <a:t>         95% CI &gt; 0,1</a:t>
            </a:r>
          </a:p>
          <a:p>
            <a:r>
              <a:rPr lang="et-EE" sz="1600" dirty="0">
                <a:solidFill>
                  <a:srgbClr val="292934"/>
                </a:solidFill>
                <a:latin typeface="Corbel" panose="020B0503020204020204" pitchFamily="34" charset="0"/>
              </a:rPr>
              <a:t>         95% CI &lt; 0,1</a:t>
            </a:r>
          </a:p>
        </p:txBody>
      </p:sp>
      <p:sp>
        <p:nvSpPr>
          <p:cNvPr id="11" name="Oval 28"/>
          <p:cNvSpPr/>
          <p:nvPr/>
        </p:nvSpPr>
        <p:spPr>
          <a:xfrm>
            <a:off x="6927945" y="1493912"/>
            <a:ext cx="144016" cy="1348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38" tIns="45619" rIns="91238" bIns="45619" rtlCol="0" anchor="ctr"/>
          <a:lstStyle/>
          <a:p>
            <a:pPr algn="ctr"/>
            <a:endParaRPr lang="en-GB" dirty="0">
              <a:solidFill>
                <a:srgbClr val="FFFFFF"/>
              </a:solidFill>
            </a:endParaRPr>
          </a:p>
        </p:txBody>
      </p:sp>
      <p:sp>
        <p:nvSpPr>
          <p:cNvPr id="12" name="Oval 29"/>
          <p:cNvSpPr/>
          <p:nvPr/>
        </p:nvSpPr>
        <p:spPr>
          <a:xfrm>
            <a:off x="6927945" y="1772816"/>
            <a:ext cx="144016" cy="1348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38" tIns="45619" rIns="91238" bIns="45619" rtlCol="0" anchor="ctr"/>
          <a:lstStyle/>
          <a:p>
            <a:pPr algn="ctr"/>
            <a:endParaRPr lang="en-GB" dirty="0">
              <a:solidFill>
                <a:srgbClr val="FFFFFF"/>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755475880"/>
              </p:ext>
            </p:extLst>
          </p:nvPr>
        </p:nvGraphicFramePr>
        <p:xfrm>
          <a:off x="614976" y="5498534"/>
          <a:ext cx="7056783" cy="982980"/>
        </p:xfrm>
        <a:graphic>
          <a:graphicData uri="http://schemas.openxmlformats.org/drawingml/2006/table">
            <a:tbl>
              <a:tblPr firstRow="1" bandRow="1">
                <a:tableStyleId>{68D230F3-CF80-4859-8CE7-A43EE81993B5}</a:tableStyleId>
              </a:tblPr>
              <a:tblGrid>
                <a:gridCol w="583337">
                  <a:extLst>
                    <a:ext uri="{9D8B030D-6E8A-4147-A177-3AD203B41FA5}">
                      <a16:colId xmlns:a16="http://schemas.microsoft.com/office/drawing/2014/main" xmlns="" val="20000"/>
                    </a:ext>
                  </a:extLst>
                </a:gridCol>
                <a:gridCol w="462389">
                  <a:extLst>
                    <a:ext uri="{9D8B030D-6E8A-4147-A177-3AD203B41FA5}">
                      <a16:colId xmlns:a16="http://schemas.microsoft.com/office/drawing/2014/main" xmlns="" val="20001"/>
                    </a:ext>
                  </a:extLst>
                </a:gridCol>
                <a:gridCol w="462389">
                  <a:extLst>
                    <a:ext uri="{9D8B030D-6E8A-4147-A177-3AD203B41FA5}">
                      <a16:colId xmlns:a16="http://schemas.microsoft.com/office/drawing/2014/main" xmlns="" val="20002"/>
                    </a:ext>
                  </a:extLst>
                </a:gridCol>
                <a:gridCol w="462389">
                  <a:extLst>
                    <a:ext uri="{9D8B030D-6E8A-4147-A177-3AD203B41FA5}">
                      <a16:colId xmlns:a16="http://schemas.microsoft.com/office/drawing/2014/main" xmlns="" val="20003"/>
                    </a:ext>
                  </a:extLst>
                </a:gridCol>
                <a:gridCol w="462389">
                  <a:extLst>
                    <a:ext uri="{9D8B030D-6E8A-4147-A177-3AD203B41FA5}">
                      <a16:colId xmlns:a16="http://schemas.microsoft.com/office/drawing/2014/main" xmlns="" val="20004"/>
                    </a:ext>
                  </a:extLst>
                </a:gridCol>
                <a:gridCol w="462389">
                  <a:extLst>
                    <a:ext uri="{9D8B030D-6E8A-4147-A177-3AD203B41FA5}">
                      <a16:colId xmlns:a16="http://schemas.microsoft.com/office/drawing/2014/main" xmlns="" val="20005"/>
                    </a:ext>
                  </a:extLst>
                </a:gridCol>
                <a:gridCol w="462389">
                  <a:extLst>
                    <a:ext uri="{9D8B030D-6E8A-4147-A177-3AD203B41FA5}">
                      <a16:colId xmlns:a16="http://schemas.microsoft.com/office/drawing/2014/main" xmlns="" val="20006"/>
                    </a:ext>
                  </a:extLst>
                </a:gridCol>
                <a:gridCol w="462389">
                  <a:extLst>
                    <a:ext uri="{9D8B030D-6E8A-4147-A177-3AD203B41FA5}">
                      <a16:colId xmlns:a16="http://schemas.microsoft.com/office/drawing/2014/main" xmlns="" val="20007"/>
                    </a:ext>
                  </a:extLst>
                </a:gridCol>
                <a:gridCol w="462389">
                  <a:extLst>
                    <a:ext uri="{9D8B030D-6E8A-4147-A177-3AD203B41FA5}">
                      <a16:colId xmlns:a16="http://schemas.microsoft.com/office/drawing/2014/main" xmlns="" val="20008"/>
                    </a:ext>
                  </a:extLst>
                </a:gridCol>
                <a:gridCol w="462389">
                  <a:extLst>
                    <a:ext uri="{9D8B030D-6E8A-4147-A177-3AD203B41FA5}">
                      <a16:colId xmlns:a16="http://schemas.microsoft.com/office/drawing/2014/main" xmlns="" val="20009"/>
                    </a:ext>
                  </a:extLst>
                </a:gridCol>
                <a:gridCol w="462389">
                  <a:extLst>
                    <a:ext uri="{9D8B030D-6E8A-4147-A177-3AD203B41FA5}">
                      <a16:colId xmlns:a16="http://schemas.microsoft.com/office/drawing/2014/main" xmlns="" val="20010"/>
                    </a:ext>
                  </a:extLst>
                </a:gridCol>
                <a:gridCol w="462389">
                  <a:extLst>
                    <a:ext uri="{9D8B030D-6E8A-4147-A177-3AD203B41FA5}">
                      <a16:colId xmlns:a16="http://schemas.microsoft.com/office/drawing/2014/main" xmlns="" val="20011"/>
                    </a:ext>
                  </a:extLst>
                </a:gridCol>
                <a:gridCol w="462389">
                  <a:extLst>
                    <a:ext uri="{9D8B030D-6E8A-4147-A177-3AD203B41FA5}">
                      <a16:colId xmlns:a16="http://schemas.microsoft.com/office/drawing/2014/main" xmlns="" val="20012"/>
                    </a:ext>
                  </a:extLst>
                </a:gridCol>
                <a:gridCol w="462389">
                  <a:extLst>
                    <a:ext uri="{9D8B030D-6E8A-4147-A177-3AD203B41FA5}">
                      <a16:colId xmlns:a16="http://schemas.microsoft.com/office/drawing/2014/main" xmlns="" val="20013"/>
                    </a:ext>
                  </a:extLst>
                </a:gridCol>
                <a:gridCol w="462389">
                  <a:extLst>
                    <a:ext uri="{9D8B030D-6E8A-4147-A177-3AD203B41FA5}">
                      <a16:colId xmlns:a16="http://schemas.microsoft.com/office/drawing/2014/main" xmlns="" val="20014"/>
                    </a:ext>
                  </a:extLst>
                </a:gridCol>
              </a:tblGrid>
              <a:tr h="360379">
                <a:tc>
                  <a:txBody>
                    <a:bodyPr/>
                    <a:lstStyle/>
                    <a:p>
                      <a:r>
                        <a:rPr lang="et-EE" sz="1050" dirty="0">
                          <a:latin typeface="Corbel" panose="020B0503020204020204" pitchFamily="34" charset="0"/>
                        </a:rPr>
                        <a:t>Testitud</a:t>
                      </a:r>
                    </a:p>
                  </a:txBody>
                  <a:tcPr>
                    <a:noFill/>
                  </a:tcPr>
                </a:tc>
                <a:tc>
                  <a:txBody>
                    <a:bodyPr/>
                    <a:lstStyle/>
                    <a:p>
                      <a:r>
                        <a:rPr lang="et-EE" sz="1050" dirty="0">
                          <a:latin typeface="Corbel" panose="020B0503020204020204" pitchFamily="34" charset="0"/>
                        </a:rPr>
                        <a:t>73</a:t>
                      </a:r>
                    </a:p>
                  </a:txBody>
                  <a:tcPr>
                    <a:noFill/>
                  </a:tcPr>
                </a:tc>
                <a:tc>
                  <a:txBody>
                    <a:bodyPr/>
                    <a:lstStyle/>
                    <a:p>
                      <a:r>
                        <a:rPr lang="et-EE" sz="1050" dirty="0">
                          <a:latin typeface="Corbel" panose="020B0503020204020204" pitchFamily="34" charset="0"/>
                        </a:rPr>
                        <a:t>734</a:t>
                      </a:r>
                    </a:p>
                  </a:txBody>
                  <a:tcPr>
                    <a:noFill/>
                  </a:tcPr>
                </a:tc>
                <a:tc>
                  <a:txBody>
                    <a:bodyPr/>
                    <a:lstStyle/>
                    <a:p>
                      <a:r>
                        <a:rPr lang="et-EE" sz="1050" dirty="0">
                          <a:latin typeface="Corbel" panose="020B0503020204020204" pitchFamily="34" charset="0"/>
                        </a:rPr>
                        <a:t>401</a:t>
                      </a:r>
                    </a:p>
                  </a:txBody>
                  <a:tcPr>
                    <a:noFill/>
                  </a:tcPr>
                </a:tc>
                <a:tc>
                  <a:txBody>
                    <a:bodyPr/>
                    <a:lstStyle/>
                    <a:p>
                      <a:r>
                        <a:rPr lang="et-EE" sz="1050" dirty="0">
                          <a:latin typeface="Corbel" panose="020B0503020204020204" pitchFamily="34" charset="0"/>
                        </a:rPr>
                        <a:t>722</a:t>
                      </a:r>
                    </a:p>
                  </a:txBody>
                  <a:tcPr>
                    <a:noFill/>
                  </a:tcPr>
                </a:tc>
                <a:tc>
                  <a:txBody>
                    <a:bodyPr/>
                    <a:lstStyle/>
                    <a:p>
                      <a:r>
                        <a:rPr lang="et-EE" sz="1050" dirty="0">
                          <a:latin typeface="Corbel" panose="020B0503020204020204" pitchFamily="34" charset="0"/>
                        </a:rPr>
                        <a:t>1881</a:t>
                      </a:r>
                    </a:p>
                  </a:txBody>
                  <a:tcPr>
                    <a:noFill/>
                  </a:tcPr>
                </a:tc>
                <a:tc>
                  <a:txBody>
                    <a:bodyPr/>
                    <a:lstStyle/>
                    <a:p>
                      <a:r>
                        <a:rPr lang="et-EE" sz="1050" dirty="0">
                          <a:latin typeface="Corbel" panose="020B0503020204020204" pitchFamily="34" charset="0"/>
                        </a:rPr>
                        <a:t>84</a:t>
                      </a:r>
                    </a:p>
                  </a:txBody>
                  <a:tcPr>
                    <a:noFill/>
                  </a:tcPr>
                </a:tc>
                <a:tc>
                  <a:txBody>
                    <a:bodyPr/>
                    <a:lstStyle/>
                    <a:p>
                      <a:r>
                        <a:rPr lang="et-EE" sz="1050" dirty="0">
                          <a:latin typeface="Corbel" panose="020B0503020204020204" pitchFamily="34" charset="0"/>
                        </a:rPr>
                        <a:t>1751</a:t>
                      </a:r>
                    </a:p>
                  </a:txBody>
                  <a:tcPr>
                    <a:noFill/>
                  </a:tcPr>
                </a:tc>
                <a:tc>
                  <a:txBody>
                    <a:bodyPr/>
                    <a:lstStyle/>
                    <a:p>
                      <a:r>
                        <a:rPr lang="et-EE" sz="1050" dirty="0">
                          <a:latin typeface="Corbel" panose="020B0503020204020204" pitchFamily="34" charset="0"/>
                        </a:rPr>
                        <a:t>299</a:t>
                      </a:r>
                    </a:p>
                  </a:txBody>
                  <a:tcPr>
                    <a:noFill/>
                  </a:tcPr>
                </a:tc>
                <a:tc>
                  <a:txBody>
                    <a:bodyPr/>
                    <a:lstStyle/>
                    <a:p>
                      <a:r>
                        <a:rPr lang="et-EE" sz="1050" dirty="0">
                          <a:latin typeface="Corbel" panose="020B0503020204020204" pitchFamily="34" charset="0"/>
                        </a:rPr>
                        <a:t>1126</a:t>
                      </a:r>
                    </a:p>
                  </a:txBody>
                  <a:tcPr>
                    <a:noFill/>
                  </a:tcPr>
                </a:tc>
                <a:tc>
                  <a:txBody>
                    <a:bodyPr/>
                    <a:lstStyle/>
                    <a:p>
                      <a:r>
                        <a:rPr lang="et-EE" sz="1050" dirty="0">
                          <a:latin typeface="Corbel" panose="020B0503020204020204" pitchFamily="34" charset="0"/>
                        </a:rPr>
                        <a:t>1339</a:t>
                      </a:r>
                    </a:p>
                  </a:txBody>
                  <a:tcPr>
                    <a:noFill/>
                  </a:tcPr>
                </a:tc>
                <a:tc>
                  <a:txBody>
                    <a:bodyPr/>
                    <a:lstStyle/>
                    <a:p>
                      <a:r>
                        <a:rPr lang="et-EE" sz="1050" dirty="0">
                          <a:latin typeface="Corbel" panose="020B0503020204020204" pitchFamily="34" charset="0"/>
                        </a:rPr>
                        <a:t>588</a:t>
                      </a:r>
                    </a:p>
                  </a:txBody>
                  <a:tcPr>
                    <a:noFill/>
                  </a:tcPr>
                </a:tc>
                <a:tc>
                  <a:txBody>
                    <a:bodyPr/>
                    <a:lstStyle/>
                    <a:p>
                      <a:r>
                        <a:rPr lang="et-EE" sz="1050" dirty="0">
                          <a:latin typeface="Corbel" panose="020B0503020204020204" pitchFamily="34" charset="0"/>
                        </a:rPr>
                        <a:t>276</a:t>
                      </a:r>
                    </a:p>
                  </a:txBody>
                  <a:tcPr>
                    <a:noFill/>
                  </a:tcPr>
                </a:tc>
                <a:tc>
                  <a:txBody>
                    <a:bodyPr/>
                    <a:lstStyle/>
                    <a:p>
                      <a:r>
                        <a:rPr lang="et-EE" sz="1050" dirty="0">
                          <a:latin typeface="Corbel" panose="020B0503020204020204" pitchFamily="34" charset="0"/>
                        </a:rPr>
                        <a:t>53</a:t>
                      </a:r>
                    </a:p>
                  </a:txBody>
                  <a:tcPr>
                    <a:noFill/>
                  </a:tcPr>
                </a:tc>
                <a:tc>
                  <a:txBody>
                    <a:bodyPr/>
                    <a:lstStyle/>
                    <a:p>
                      <a:r>
                        <a:rPr lang="et-EE" sz="1050" dirty="0">
                          <a:latin typeface="Corbel" panose="020B0503020204020204" pitchFamily="34" charset="0"/>
                        </a:rPr>
                        <a:t>144</a:t>
                      </a:r>
                    </a:p>
                  </a:txBody>
                  <a:tcPr>
                    <a:noFill/>
                  </a:tcPr>
                </a:tc>
                <a:extLst>
                  <a:ext uri="{0D108BD9-81ED-4DB2-BD59-A6C34878D82A}">
                    <a16:rowId xmlns:a16="http://schemas.microsoft.com/office/drawing/2014/main" xmlns="" val="10000"/>
                  </a:ext>
                </a:extLst>
              </a:tr>
              <a:tr h="360379">
                <a:tc>
                  <a:txBody>
                    <a:bodyPr/>
                    <a:lstStyle/>
                    <a:p>
                      <a:r>
                        <a:rPr lang="et-EE" sz="1050" b="1" dirty="0">
                          <a:latin typeface="Corbel" panose="020B0503020204020204" pitchFamily="34" charset="0"/>
                        </a:rPr>
                        <a:t>HIV-positiivne</a:t>
                      </a:r>
                    </a:p>
                  </a:txBody>
                  <a:tcPr>
                    <a:solidFill>
                      <a:srgbClr val="D1E8FF"/>
                    </a:solidFill>
                  </a:tcPr>
                </a:tc>
                <a:tc>
                  <a:txBody>
                    <a:bodyPr/>
                    <a:lstStyle/>
                    <a:p>
                      <a:r>
                        <a:rPr lang="et-EE" sz="1050" b="1" dirty="0">
                          <a:latin typeface="Corbel" panose="020B0503020204020204" pitchFamily="34" charset="0"/>
                        </a:rPr>
                        <a:t>7</a:t>
                      </a:r>
                    </a:p>
                  </a:txBody>
                  <a:tcPr>
                    <a:solidFill>
                      <a:srgbClr val="D1E8FF"/>
                    </a:solidFill>
                  </a:tcPr>
                </a:tc>
                <a:tc>
                  <a:txBody>
                    <a:bodyPr/>
                    <a:lstStyle/>
                    <a:p>
                      <a:r>
                        <a:rPr lang="et-EE" sz="1050" b="1" dirty="0">
                          <a:latin typeface="Corbel" panose="020B0503020204020204" pitchFamily="34" charset="0"/>
                        </a:rPr>
                        <a:t>39</a:t>
                      </a:r>
                    </a:p>
                  </a:txBody>
                  <a:tcPr>
                    <a:solidFill>
                      <a:srgbClr val="D1E8FF"/>
                    </a:solidFill>
                  </a:tcPr>
                </a:tc>
                <a:tc>
                  <a:txBody>
                    <a:bodyPr/>
                    <a:lstStyle/>
                    <a:p>
                      <a:r>
                        <a:rPr lang="et-EE" sz="1050" b="1" dirty="0">
                          <a:latin typeface="Corbel" panose="020B0503020204020204" pitchFamily="34" charset="0"/>
                        </a:rPr>
                        <a:t>16</a:t>
                      </a:r>
                    </a:p>
                  </a:txBody>
                  <a:tcPr>
                    <a:solidFill>
                      <a:srgbClr val="D1E8FF"/>
                    </a:solidFill>
                  </a:tcPr>
                </a:tc>
                <a:tc>
                  <a:txBody>
                    <a:bodyPr/>
                    <a:lstStyle/>
                    <a:p>
                      <a:r>
                        <a:rPr lang="et-EE" sz="1050" b="1" dirty="0">
                          <a:latin typeface="Corbel" panose="020B0503020204020204" pitchFamily="34" charset="0"/>
                        </a:rPr>
                        <a:t>32</a:t>
                      </a:r>
                    </a:p>
                  </a:txBody>
                  <a:tcPr>
                    <a:solidFill>
                      <a:srgbClr val="D1E8FF"/>
                    </a:solidFill>
                  </a:tcPr>
                </a:tc>
                <a:tc>
                  <a:txBody>
                    <a:bodyPr/>
                    <a:lstStyle/>
                    <a:p>
                      <a:r>
                        <a:rPr lang="et-EE" sz="1050" b="1" dirty="0">
                          <a:latin typeface="Corbel" panose="020B0503020204020204" pitchFamily="34" charset="0"/>
                        </a:rPr>
                        <a:t>61</a:t>
                      </a:r>
                    </a:p>
                  </a:txBody>
                  <a:tcPr>
                    <a:solidFill>
                      <a:srgbClr val="D1E8FF"/>
                    </a:solidFill>
                  </a:tcPr>
                </a:tc>
                <a:tc>
                  <a:txBody>
                    <a:bodyPr/>
                    <a:lstStyle/>
                    <a:p>
                      <a:r>
                        <a:rPr lang="et-EE" sz="1050" b="1" dirty="0">
                          <a:latin typeface="Corbel" panose="020B0503020204020204" pitchFamily="34" charset="0"/>
                        </a:rPr>
                        <a:t>2</a:t>
                      </a:r>
                    </a:p>
                  </a:txBody>
                  <a:tcPr>
                    <a:solidFill>
                      <a:srgbClr val="D1E8FF"/>
                    </a:solidFill>
                  </a:tcPr>
                </a:tc>
                <a:tc>
                  <a:txBody>
                    <a:bodyPr/>
                    <a:lstStyle/>
                    <a:p>
                      <a:r>
                        <a:rPr lang="et-EE" sz="1050" b="1" dirty="0">
                          <a:latin typeface="Corbel" panose="020B0503020204020204" pitchFamily="34" charset="0"/>
                        </a:rPr>
                        <a:t>41</a:t>
                      </a:r>
                    </a:p>
                  </a:txBody>
                  <a:tcPr>
                    <a:solidFill>
                      <a:srgbClr val="D1E8FF"/>
                    </a:solidFill>
                  </a:tcPr>
                </a:tc>
                <a:tc>
                  <a:txBody>
                    <a:bodyPr/>
                    <a:lstStyle/>
                    <a:p>
                      <a:r>
                        <a:rPr lang="et-EE" sz="1050" b="1" dirty="0">
                          <a:latin typeface="Corbel" panose="020B0503020204020204" pitchFamily="34" charset="0"/>
                        </a:rPr>
                        <a:t>6</a:t>
                      </a:r>
                    </a:p>
                  </a:txBody>
                  <a:tcPr>
                    <a:solidFill>
                      <a:srgbClr val="D1E8FF"/>
                    </a:solidFill>
                  </a:tcPr>
                </a:tc>
                <a:tc>
                  <a:txBody>
                    <a:bodyPr/>
                    <a:lstStyle/>
                    <a:p>
                      <a:r>
                        <a:rPr lang="et-EE" sz="1050" b="1" dirty="0">
                          <a:latin typeface="Corbel" panose="020B0503020204020204" pitchFamily="34" charset="0"/>
                        </a:rPr>
                        <a:t>13</a:t>
                      </a:r>
                    </a:p>
                  </a:txBody>
                  <a:tcPr>
                    <a:solidFill>
                      <a:srgbClr val="D1E8FF"/>
                    </a:solidFill>
                  </a:tcPr>
                </a:tc>
                <a:tc>
                  <a:txBody>
                    <a:bodyPr/>
                    <a:lstStyle/>
                    <a:p>
                      <a:r>
                        <a:rPr lang="et-EE" sz="1050" b="1" dirty="0">
                          <a:latin typeface="Corbel" panose="020B0503020204020204" pitchFamily="34" charset="0"/>
                        </a:rPr>
                        <a:t>13</a:t>
                      </a:r>
                    </a:p>
                  </a:txBody>
                  <a:tcPr>
                    <a:solidFill>
                      <a:srgbClr val="D1E8FF"/>
                    </a:solidFill>
                  </a:tcPr>
                </a:tc>
                <a:tc>
                  <a:txBody>
                    <a:bodyPr/>
                    <a:lstStyle/>
                    <a:p>
                      <a:r>
                        <a:rPr lang="et-EE" sz="1050" b="1" dirty="0">
                          <a:latin typeface="Corbel" panose="020B0503020204020204" pitchFamily="34" charset="0"/>
                        </a:rPr>
                        <a:t>4</a:t>
                      </a:r>
                    </a:p>
                  </a:txBody>
                  <a:tcPr>
                    <a:solidFill>
                      <a:srgbClr val="D1E8FF"/>
                    </a:solidFill>
                  </a:tcPr>
                </a:tc>
                <a:tc>
                  <a:txBody>
                    <a:bodyPr/>
                    <a:lstStyle/>
                    <a:p>
                      <a:r>
                        <a:rPr lang="et-EE" sz="1050" b="1" dirty="0">
                          <a:latin typeface="Corbel" panose="020B0503020204020204" pitchFamily="34" charset="0"/>
                        </a:rPr>
                        <a:t>1</a:t>
                      </a:r>
                    </a:p>
                  </a:txBody>
                  <a:tcPr>
                    <a:solidFill>
                      <a:srgbClr val="D1E8FF"/>
                    </a:solidFill>
                  </a:tcPr>
                </a:tc>
                <a:tc>
                  <a:txBody>
                    <a:bodyPr/>
                    <a:lstStyle/>
                    <a:p>
                      <a:r>
                        <a:rPr lang="et-EE" sz="1050" b="1" dirty="0">
                          <a:latin typeface="Corbel" panose="020B0503020204020204" pitchFamily="34" charset="0"/>
                        </a:rPr>
                        <a:t>0</a:t>
                      </a:r>
                    </a:p>
                  </a:txBody>
                  <a:tcPr>
                    <a:solidFill>
                      <a:srgbClr val="D1E8FF"/>
                    </a:solidFill>
                  </a:tcPr>
                </a:tc>
                <a:tc>
                  <a:txBody>
                    <a:bodyPr/>
                    <a:lstStyle/>
                    <a:p>
                      <a:r>
                        <a:rPr lang="et-EE" sz="1050" b="1" dirty="0">
                          <a:latin typeface="Corbel" panose="020B0503020204020204" pitchFamily="34" charset="0"/>
                        </a:rPr>
                        <a:t>0</a:t>
                      </a:r>
                    </a:p>
                  </a:txBody>
                  <a:tcPr>
                    <a:solidFill>
                      <a:srgbClr val="D1E8FF"/>
                    </a:solidFill>
                  </a:tcPr>
                </a:tc>
                <a:extLst>
                  <a:ext uri="{0D108BD9-81ED-4DB2-BD59-A6C34878D82A}">
                    <a16:rowId xmlns:a16="http://schemas.microsoft.com/office/drawing/2014/main" xmlns="" val="10001"/>
                  </a:ext>
                </a:extLst>
              </a:tr>
            </a:tbl>
          </a:graphicData>
        </a:graphic>
      </p:graphicFrame>
      <p:grpSp>
        <p:nvGrpSpPr>
          <p:cNvPr id="7" name="Group 6"/>
          <p:cNvGrpSpPr/>
          <p:nvPr/>
        </p:nvGrpSpPr>
        <p:grpSpPr>
          <a:xfrm>
            <a:off x="5211429" y="765043"/>
            <a:ext cx="2053767" cy="5852393"/>
            <a:chOff x="4563619" y="888975"/>
            <a:chExt cx="2053767" cy="5852393"/>
          </a:xfrm>
        </p:grpSpPr>
        <p:cxnSp>
          <p:nvCxnSpPr>
            <p:cNvPr id="4" name="Straight Connector 3"/>
            <p:cNvCxnSpPr/>
            <p:nvPr/>
          </p:nvCxnSpPr>
          <p:spPr>
            <a:xfrm>
              <a:off x="5590503" y="1196752"/>
              <a:ext cx="0" cy="5544616"/>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4563619" y="888975"/>
              <a:ext cx="2053767" cy="307777"/>
            </a:xfrm>
            <a:prstGeom prst="rect">
              <a:avLst/>
            </a:prstGeom>
            <a:noFill/>
          </p:spPr>
          <p:txBody>
            <a:bodyPr wrap="none" rtlCol="0">
              <a:spAutoFit/>
            </a:bodyPr>
            <a:lstStyle/>
            <a:p>
              <a:r>
                <a:rPr lang="et-EE" sz="1400" dirty="0">
                  <a:solidFill>
                    <a:srgbClr val="292934"/>
                  </a:solidFill>
                  <a:latin typeface="Corbel" panose="020B0503020204020204" pitchFamily="34" charset="0"/>
                </a:rPr>
                <a:t>0,1% ja LL 95%CI&gt;0,1%</a:t>
              </a:r>
            </a:p>
          </p:txBody>
        </p:sp>
      </p:grpSp>
      <p:sp useBgFill="1">
        <p:nvSpPr>
          <p:cNvPr id="8" name="Rectangle 7"/>
          <p:cNvSpPr/>
          <p:nvPr/>
        </p:nvSpPr>
        <p:spPr>
          <a:xfrm>
            <a:off x="7525786" y="2093616"/>
            <a:ext cx="1080120" cy="3600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lIns="91238" tIns="45619" rIns="91238" bIns="45619" rtlCol="0" anchor="ctr"/>
          <a:lstStyle/>
          <a:p>
            <a:pPr algn="ctr"/>
            <a:endParaRPr lang="en-GB" dirty="0">
              <a:solidFill>
                <a:srgbClr val="FFFFFF"/>
              </a:solidFill>
            </a:endParaRPr>
          </a:p>
        </p:txBody>
      </p:sp>
      <p:pic>
        <p:nvPicPr>
          <p:cNvPr id="14" name="Picture 4" descr="HIDES l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5578" y="5670720"/>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p:nvPr/>
        </p:nvGrpSpPr>
        <p:grpSpPr>
          <a:xfrm>
            <a:off x="179512" y="6381328"/>
            <a:ext cx="8888434" cy="372932"/>
            <a:chOff x="179512" y="6381328"/>
            <a:chExt cx="8888434" cy="372932"/>
          </a:xfrm>
        </p:grpSpPr>
        <p:pic>
          <p:nvPicPr>
            <p:cNvPr id="17"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157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08912" cy="864096"/>
          </a:xfrm>
        </p:spPr>
        <p:txBody>
          <a:bodyPr anchor="t">
            <a:noAutofit/>
          </a:bodyPr>
          <a:lstStyle/>
          <a:p>
            <a:pPr algn="l"/>
            <a:r>
              <a:rPr lang="et-EE" sz="2400" dirty="0"/>
              <a:t>tõenäosus osutuda HIV-positiivseks indikaatorseisundite kaupa (kohandatud analüüs)</a:t>
            </a:r>
            <a:endParaRPr lang="et-EE" sz="2400" dirty="0"/>
          </a:p>
        </p:txBody>
      </p:sp>
      <p:graphicFrame>
        <p:nvGraphicFramePr>
          <p:cNvPr id="6" name="Chart 32"/>
          <p:cNvGraphicFramePr>
            <a:graphicFrameLocks/>
          </p:cNvGraphicFramePr>
          <p:nvPr>
            <p:extLst>
              <p:ext uri="{D42A27DB-BD31-4B8C-83A1-F6EECF244321}">
                <p14:modId xmlns:p14="http://schemas.microsoft.com/office/powerpoint/2010/main" val="839354204"/>
              </p:ext>
            </p:extLst>
          </p:nvPr>
        </p:nvGraphicFramePr>
        <p:xfrm>
          <a:off x="683570" y="1185862"/>
          <a:ext cx="6624290" cy="5672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56297524"/>
              </p:ext>
            </p:extLst>
          </p:nvPr>
        </p:nvGraphicFramePr>
        <p:xfrm>
          <a:off x="395536" y="1196754"/>
          <a:ext cx="2520280" cy="4721263"/>
        </p:xfrm>
        <a:graphic>
          <a:graphicData uri="http://schemas.openxmlformats.org/drawingml/2006/table">
            <a:tbl>
              <a:tblPr firstRow="1" bandRow="1">
                <a:tableStyleId>{2D5ABB26-0587-4C30-8999-92F81FD0307C}</a:tableStyleId>
              </a:tblPr>
              <a:tblGrid>
                <a:gridCol w="2520280">
                  <a:extLst>
                    <a:ext uri="{9D8B030D-6E8A-4147-A177-3AD203B41FA5}">
                      <a16:colId xmlns:a16="http://schemas.microsoft.com/office/drawing/2014/main" xmlns="" val="20000"/>
                    </a:ext>
                  </a:extLst>
                </a:gridCol>
              </a:tblGrid>
              <a:tr h="495561">
                <a:tc>
                  <a:txBody>
                    <a:bodyPr/>
                    <a:lstStyle/>
                    <a:p>
                      <a:r>
                        <a:rPr lang="et-EE" sz="1400" b="1" dirty="0">
                          <a:latin typeface="Corbel" panose="020B0503020204020204" pitchFamily="34" charset="0"/>
                        </a:rPr>
                        <a:t>Indikaatorseisund:</a:t>
                      </a:r>
                    </a:p>
                  </a:txBody>
                  <a:tcPr/>
                </a:tc>
                <a:extLst>
                  <a:ext uri="{0D108BD9-81ED-4DB2-BD59-A6C34878D82A}">
                    <a16:rowId xmlns:a16="http://schemas.microsoft.com/office/drawing/2014/main" xmlns="" val="10000"/>
                  </a:ext>
                </a:extLst>
              </a:tr>
              <a:tr h="736899">
                <a:tc>
                  <a:txBody>
                    <a:bodyPr/>
                    <a:lstStyle/>
                    <a:p>
                      <a:r>
                        <a:rPr lang="et-EE" sz="1400" dirty="0">
                          <a:latin typeface="Corbel" panose="020B0503020204020204" pitchFamily="34" charset="0"/>
                        </a:rPr>
                        <a:t>Kopsupõletik</a:t>
                      </a:r>
                    </a:p>
                    <a:p>
                      <a:endParaRPr lang="et-EE" sz="1400" dirty="0">
                        <a:latin typeface="Corbel" panose="020B0503020204020204" pitchFamily="34" charset="0"/>
                      </a:endParaRPr>
                    </a:p>
                    <a:p>
                      <a:endParaRPr lang="et-EE" sz="1400" dirty="0">
                        <a:latin typeface="Corbel" panose="020B0503020204020204" pitchFamily="34" charset="0"/>
                      </a:endParaRPr>
                    </a:p>
                  </a:txBody>
                  <a:tcPr/>
                </a:tc>
                <a:extLst>
                  <a:ext uri="{0D108BD9-81ED-4DB2-BD59-A6C34878D82A}">
                    <a16:rowId xmlns:a16="http://schemas.microsoft.com/office/drawing/2014/main" xmlns="" val="10001"/>
                  </a:ext>
                </a:extLst>
              </a:tr>
              <a:tr h="495561">
                <a:tc>
                  <a:txBody>
                    <a:bodyPr/>
                    <a:lstStyle/>
                    <a:p>
                      <a:r>
                        <a:rPr lang="et-EE" sz="1400" dirty="0">
                          <a:latin typeface="Corbel" panose="020B0503020204020204" pitchFamily="34" charset="0"/>
                        </a:rPr>
                        <a:t>Emakakaela düsplaasia</a:t>
                      </a:r>
                    </a:p>
                  </a:txBody>
                  <a:tcPr/>
                </a:tc>
                <a:extLst>
                  <a:ext uri="{0D108BD9-81ED-4DB2-BD59-A6C34878D82A}">
                    <a16:rowId xmlns:a16="http://schemas.microsoft.com/office/drawing/2014/main" xmlns="" val="10002"/>
                  </a:ext>
                </a:extLst>
              </a:tr>
              <a:tr h="365590">
                <a:tc>
                  <a:txBody>
                    <a:bodyPr/>
                    <a:lstStyle/>
                    <a:p>
                      <a:r>
                        <a:rPr lang="et-EE" sz="1400" dirty="0">
                          <a:latin typeface="Corbel" panose="020B0503020204020204" pitchFamily="34" charset="0"/>
                        </a:rPr>
                        <a:t>B-hepatiit</a:t>
                      </a:r>
                    </a:p>
                  </a:txBody>
                  <a:tcPr/>
                </a:tc>
                <a:extLst>
                  <a:ext uri="{0D108BD9-81ED-4DB2-BD59-A6C34878D82A}">
                    <a16:rowId xmlns:a16="http://schemas.microsoft.com/office/drawing/2014/main" xmlns="" val="10003"/>
                  </a:ext>
                </a:extLst>
              </a:tr>
              <a:tr h="432048">
                <a:tc>
                  <a:txBody>
                    <a:bodyPr/>
                    <a:lstStyle/>
                    <a:p>
                      <a:r>
                        <a:rPr lang="et-EE" sz="1400" dirty="0">
                          <a:latin typeface="Corbel" panose="020B0503020204020204" pitchFamily="34" charset="0"/>
                        </a:rPr>
                        <a:t>C-hepatiit</a:t>
                      </a:r>
                    </a:p>
                  </a:txBody>
                  <a:tcPr/>
                </a:tc>
                <a:extLst>
                  <a:ext uri="{0D108BD9-81ED-4DB2-BD59-A6C34878D82A}">
                    <a16:rowId xmlns:a16="http://schemas.microsoft.com/office/drawing/2014/main" xmlns="" val="10004"/>
                  </a:ext>
                </a:extLst>
              </a:tr>
              <a:tr h="418003">
                <a:tc>
                  <a:txBody>
                    <a:bodyPr/>
                    <a:lstStyle/>
                    <a:p>
                      <a:r>
                        <a:rPr lang="et-EE" sz="1400" dirty="0">
                          <a:latin typeface="Corbel" panose="020B0503020204020204" pitchFamily="34" charset="0"/>
                        </a:rPr>
                        <a:t>Mononukleoosi-taoline haigus</a:t>
                      </a:r>
                    </a:p>
                  </a:txBody>
                  <a:tcPr/>
                </a:tc>
                <a:extLst>
                  <a:ext uri="{0D108BD9-81ED-4DB2-BD59-A6C34878D82A}">
                    <a16:rowId xmlns:a16="http://schemas.microsoft.com/office/drawing/2014/main" xmlns="" val="10005"/>
                  </a:ext>
                </a:extLst>
              </a:tr>
              <a:tr h="432048">
                <a:tc>
                  <a:txBody>
                    <a:bodyPr/>
                    <a:lstStyle/>
                    <a:p>
                      <a:r>
                        <a:rPr lang="et-EE" sz="1400" dirty="0">
                          <a:latin typeface="Corbel" panose="020B0503020204020204" pitchFamily="34" charset="0"/>
                        </a:rPr>
                        <a:t>Leuko-/trombotsütopeenia</a:t>
                      </a:r>
                    </a:p>
                  </a:txBody>
                  <a:tcPr/>
                </a:tc>
                <a:extLst>
                  <a:ext uri="{0D108BD9-81ED-4DB2-BD59-A6C34878D82A}">
                    <a16:rowId xmlns:a16="http://schemas.microsoft.com/office/drawing/2014/main" xmlns="" val="10006"/>
                  </a:ext>
                </a:extLst>
              </a:tr>
              <a:tr h="849992">
                <a:tc>
                  <a:txBody>
                    <a:bodyPr/>
                    <a:lstStyle/>
                    <a:p>
                      <a:r>
                        <a:rPr lang="et-EE" sz="1400" dirty="0">
                          <a:latin typeface="Corbel" panose="020B0503020204020204" pitchFamily="34" charset="0"/>
                        </a:rPr>
                        <a:t>Lümfadenopaatia</a:t>
                      </a:r>
                    </a:p>
                    <a:p>
                      <a:endParaRPr lang="et-EE" sz="1400" dirty="0">
                        <a:latin typeface="Corbel" panose="020B0503020204020204" pitchFamily="34" charset="0"/>
                      </a:endParaRPr>
                    </a:p>
                    <a:p>
                      <a:endParaRPr lang="et-EE" sz="1400" dirty="0">
                        <a:latin typeface="Corbel" panose="020B0503020204020204" pitchFamily="34" charset="0"/>
                      </a:endParaRPr>
                    </a:p>
                  </a:txBody>
                  <a:tcPr/>
                </a:tc>
                <a:extLst>
                  <a:ext uri="{0D108BD9-81ED-4DB2-BD59-A6C34878D82A}">
                    <a16:rowId xmlns:a16="http://schemas.microsoft.com/office/drawing/2014/main" xmlns="" val="10007"/>
                  </a:ext>
                </a:extLst>
              </a:tr>
              <a:tr h="495561">
                <a:tc>
                  <a:txBody>
                    <a:bodyPr/>
                    <a:lstStyle/>
                    <a:p>
                      <a:r>
                        <a:rPr lang="et-EE" sz="1400" dirty="0">
                          <a:latin typeface="Corbel" panose="020B0503020204020204" pitchFamily="34" charset="0"/>
                        </a:rPr>
                        <a:t>Kõik muud</a:t>
                      </a:r>
                    </a:p>
                  </a:txBody>
                  <a:tcPr/>
                </a:tc>
                <a:extLst>
                  <a:ext uri="{0D108BD9-81ED-4DB2-BD59-A6C34878D82A}">
                    <a16:rowId xmlns:a16="http://schemas.microsoft.com/office/drawing/2014/main" xmlns="" val="10008"/>
                  </a:ext>
                </a:extLst>
              </a:tr>
            </a:tbl>
          </a:graphicData>
        </a:graphic>
      </p:graphicFrame>
      <p:sp>
        <p:nvSpPr>
          <p:cNvPr id="9" name="Text Box 4"/>
          <p:cNvSpPr txBox="1">
            <a:spLocks noChangeArrowheads="1"/>
          </p:cNvSpPr>
          <p:nvPr/>
        </p:nvSpPr>
        <p:spPr bwMode="auto">
          <a:xfrm>
            <a:off x="1835696" y="6361587"/>
            <a:ext cx="44644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38" tIns="45619" rIns="91238" bIns="45619">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t-EE" altLang="en-US" sz="1400" dirty="0">
                <a:solidFill>
                  <a:srgbClr val="292934"/>
                </a:solidFill>
                <a:latin typeface="Corbel" panose="020B0503020204020204" pitchFamily="34" charset="0"/>
              </a:rPr>
              <a:t>Kohandatud HIV+ (95% CI) testimise tõenäosused</a:t>
            </a:r>
          </a:p>
        </p:txBody>
      </p:sp>
      <p:sp>
        <p:nvSpPr>
          <p:cNvPr id="10" name="TextBox 9"/>
          <p:cNvSpPr txBox="1"/>
          <p:nvPr/>
        </p:nvSpPr>
        <p:spPr>
          <a:xfrm>
            <a:off x="5436096" y="1268760"/>
            <a:ext cx="2592288" cy="1477124"/>
          </a:xfrm>
          <a:prstGeom prst="rect">
            <a:avLst/>
          </a:prstGeom>
          <a:noFill/>
        </p:spPr>
        <p:txBody>
          <a:bodyPr wrap="square" lIns="91238" tIns="45619" rIns="91238" bIns="45619" rtlCol="0">
            <a:spAutoFit/>
          </a:bodyPr>
          <a:lstStyle/>
          <a:p>
            <a:r>
              <a:rPr lang="et-EE" sz="1500" dirty="0">
                <a:solidFill>
                  <a:srgbClr val="292934"/>
                </a:solidFill>
                <a:latin typeface="Corbel" panose="020B0503020204020204" pitchFamily="34" charset="0"/>
              </a:rPr>
              <a:t>Mudel kohandatud soo, etnilise kuuluvuse, eelneva HIV-testimise ajaloo, Euroopa regiooni, tegevuspaiga, vanuse, kuupäeva ja keskelt pärit numbriga </a:t>
            </a:r>
          </a:p>
        </p:txBody>
      </p:sp>
      <p:sp>
        <p:nvSpPr>
          <p:cNvPr id="11" name="Rounded Rectangle 10"/>
          <p:cNvSpPr/>
          <p:nvPr/>
        </p:nvSpPr>
        <p:spPr>
          <a:xfrm>
            <a:off x="3851920" y="3717032"/>
            <a:ext cx="2160240" cy="720080"/>
          </a:xfrm>
          <a:prstGeom prst="roundRect">
            <a:avLst>
              <a:gd name="adj" fmla="val 6331"/>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38" tIns="45619" rIns="91238" bIns="45619" rtlCol="0" anchor="ctr"/>
          <a:lstStyle/>
          <a:p>
            <a:pPr algn="ctr"/>
            <a:endParaRPr lang="en-GB" dirty="0">
              <a:solidFill>
                <a:srgbClr val="FFFFFF"/>
              </a:solidFill>
            </a:endParaRPr>
          </a:p>
        </p:txBody>
      </p:sp>
      <p:pic>
        <p:nvPicPr>
          <p:cNvPr id="12" name="Picture 4" descr="HIDES l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9521" y="5694363"/>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179512" y="6381328"/>
            <a:ext cx="8888434" cy="372932"/>
            <a:chOff x="179512" y="6381328"/>
            <a:chExt cx="8888434" cy="372932"/>
          </a:xfrm>
        </p:grpSpPr>
        <p:pic>
          <p:nvPicPr>
            <p:cNvPr id="14"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673445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409079"/>
            <a:ext cx="8229600" cy="1143000"/>
          </a:xfrm>
        </p:spPr>
        <p:txBody>
          <a:bodyPr/>
          <a:lstStyle/>
          <a:p>
            <a:r>
              <a:rPr lang="et-EE"/>
              <a:t>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550044397"/>
              </p:ext>
            </p:extLst>
          </p:nvPr>
        </p:nvGraphicFramePr>
        <p:xfrm>
          <a:off x="683568" y="1224846"/>
          <a:ext cx="7776219"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txBox="1">
            <a:spLocks noChangeArrowheads="1"/>
          </p:cNvSpPr>
          <p:nvPr/>
        </p:nvSpPr>
        <p:spPr>
          <a:xfrm>
            <a:off x="323528" y="404664"/>
            <a:ext cx="8640960" cy="791939"/>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t-EE" sz="2400" dirty="0">
                <a:latin typeface="Calibri" panose="020F0502020204030204" pitchFamily="34" charset="0"/>
              </a:rPr>
              <a:t>HIDESi 2. etapp – </a:t>
            </a:r>
            <a:r>
              <a:rPr lang="et-EE" sz="2400" dirty="0">
                <a:latin typeface="Calibri" panose="020F0502020204030204" pitchFamily="34" charset="0"/>
              </a:rPr>
              <a:t>avastatud uued HIV juhud</a:t>
            </a:r>
            <a:endParaRPr lang="et-EE" altLang="en-US" sz="2400" dirty="0">
              <a:latin typeface="Calibri" panose="020F0502020204030204" pitchFamily="34" charset="0"/>
              <a:cs typeface="Calibri" panose="020F0502020204030204" pitchFamily="34" charset="0"/>
            </a:endParaRPr>
          </a:p>
        </p:txBody>
      </p:sp>
      <p:pic>
        <p:nvPicPr>
          <p:cNvPr id="7" name="Picture 5" descr="HIDES l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5902933"/>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3590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t-EE" sz="2400" dirty="0"/>
              <a:t>Järeldus</a:t>
            </a:r>
          </a:p>
        </p:txBody>
      </p:sp>
      <p:sp>
        <p:nvSpPr>
          <p:cNvPr id="3" name="Content Placeholder 2"/>
          <p:cNvSpPr>
            <a:spLocks noGrp="1"/>
          </p:cNvSpPr>
          <p:nvPr>
            <p:ph idx="1"/>
          </p:nvPr>
        </p:nvSpPr>
        <p:spPr/>
        <p:txBody>
          <a:bodyPr>
            <a:normAutofit/>
          </a:bodyPr>
          <a:lstStyle/>
          <a:p>
            <a:pPr marL="0" indent="0">
              <a:buNone/>
            </a:pPr>
            <a:r>
              <a:rPr lang="et-EE" sz="2000" dirty="0"/>
              <a:t>HIV-testimise ja diagnoosimise suurendamine on äärmiselt vajalik, et vähendada nii hilist avastamist kui ka oma </a:t>
            </a:r>
            <a:r>
              <a:rPr lang="et-EE" sz="2000" dirty="0"/>
              <a:t> HIV-nakkusest </a:t>
            </a:r>
            <a:r>
              <a:rPr lang="et-EE" sz="2000" dirty="0"/>
              <a:t>teadmatuses olevate isikute arvu. </a:t>
            </a:r>
          </a:p>
          <a:p>
            <a:pPr marL="0" indent="0">
              <a:buNone/>
            </a:pPr>
            <a:endParaRPr lang="et-EE" sz="2000" dirty="0"/>
          </a:p>
          <a:p>
            <a:pPr marL="0" indent="0">
              <a:buNone/>
            </a:pPr>
            <a:r>
              <a:rPr lang="et-EE" sz="2000" dirty="0"/>
              <a:t>See vähendab haigestumust, suremust, ülekandumisi ja tervishoiukulusid.</a:t>
            </a:r>
          </a:p>
          <a:p>
            <a:pPr marL="0" indent="0">
              <a:buNone/>
            </a:pPr>
            <a:endParaRPr lang="et-EE" sz="2000" dirty="0"/>
          </a:p>
          <a:p>
            <a:pPr marL="0" indent="0">
              <a:buNone/>
            </a:pPr>
            <a:r>
              <a:rPr lang="et-EE" sz="2000" dirty="0"/>
              <a:t>Indikaatorseisundil põhinev testimine on tervishoiuasutuste raames efektiivne ja tõhus strateegia HIV-testimise ja suurema hulga õigeaegsete diagnooside suurendamiseks.</a:t>
            </a:r>
          </a:p>
        </p:txBody>
      </p:sp>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07270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4814" y="332656"/>
            <a:ext cx="8724219" cy="1152128"/>
          </a:xfrm>
        </p:spPr>
        <p:txBody>
          <a:bodyPr anchor="t">
            <a:noAutofit/>
          </a:bodyPr>
          <a:lstStyle/>
          <a:p>
            <a:pPr algn="l"/>
            <a:r>
              <a:rPr lang="et-EE" sz="2400" dirty="0">
                <a:latin typeface="+mn-lt"/>
              </a:rPr>
              <a:t> Uute HIVi juhtude </a:t>
            </a:r>
            <a:r>
              <a:rPr lang="et-EE" sz="2400" dirty="0" smtClean="0">
                <a:latin typeface="+mn-lt"/>
              </a:rPr>
              <a:t>levimus</a:t>
            </a:r>
            <a:r>
              <a:rPr lang="da-DK" sz="2400" dirty="0" smtClean="0">
                <a:latin typeface="+mn-lt"/>
              </a:rPr>
              <a:t> </a:t>
            </a:r>
            <a:r>
              <a:rPr lang="et-EE" sz="2400" dirty="0" smtClean="0">
                <a:latin typeface="+mn-lt"/>
              </a:rPr>
              <a:t>diagnoosimise </a:t>
            </a:r>
            <a:r>
              <a:rPr lang="et-EE" sz="2400" dirty="0">
                <a:latin typeface="+mn-lt"/>
              </a:rPr>
              <a:t>aasta järgi, </a:t>
            </a:r>
            <a:r>
              <a:rPr dirty="0"/>
              <a:t/>
            </a:r>
            <a:br>
              <a:rPr dirty="0"/>
            </a:br>
            <a:r>
              <a:rPr lang="et-EE" sz="2400" dirty="0" smtClean="0">
                <a:latin typeface="+mn-lt"/>
              </a:rPr>
              <a:t>EL/E</a:t>
            </a:r>
            <a:r>
              <a:rPr lang="da-DK" sz="2400" dirty="0" smtClean="0">
                <a:latin typeface="+mn-lt"/>
              </a:rPr>
              <a:t>MP</a:t>
            </a:r>
            <a:r>
              <a:rPr lang="et-EE" sz="2400" dirty="0" smtClean="0">
                <a:latin typeface="+mn-lt"/>
              </a:rPr>
              <a:t>, </a:t>
            </a:r>
            <a:r>
              <a:rPr lang="et-EE" sz="2400" dirty="0">
                <a:latin typeface="+mn-lt"/>
              </a:rPr>
              <a:t>1984–2013</a:t>
            </a:r>
          </a:p>
        </p:txBody>
      </p:sp>
      <p:sp>
        <p:nvSpPr>
          <p:cNvPr id="5" name="Text Box 83"/>
          <p:cNvSpPr txBox="1">
            <a:spLocks noChangeArrowheads="1"/>
          </p:cNvSpPr>
          <p:nvPr/>
        </p:nvSpPr>
        <p:spPr bwMode="auto">
          <a:xfrm>
            <a:off x="328612" y="6561138"/>
            <a:ext cx="4243388" cy="152349"/>
          </a:xfrm>
          <a:prstGeom prst="rect">
            <a:avLst/>
          </a:prstGeom>
          <a:noFill/>
          <a:ln w="9525">
            <a:noFill/>
            <a:miter lim="800000"/>
            <a:headEnd/>
            <a:tailEnd/>
          </a:ln>
        </p:spPr>
        <p:txBody>
          <a:bodyPr lIns="0" tIns="0" rIns="0" bIns="0">
            <a:spAutoFit/>
          </a:bodyPr>
          <a:lstStyle/>
          <a:p>
            <a:pPr>
              <a:lnSpc>
                <a:spcPct val="90000"/>
              </a:lnSpc>
            </a:pPr>
            <a:r>
              <a:rPr lang="et-EE" sz="1100" dirty="0">
                <a:solidFill>
                  <a:srgbClr val="FFFFFF"/>
                </a:solidFill>
                <a:latin typeface="Calibri" panose="020F0502020204030204" pitchFamily="34" charset="0"/>
              </a:rPr>
              <a:t>Allikas: ECDC/WHO (2014). HIVi/AIDSi järelevalve Euroopas, 2013</a:t>
            </a:r>
          </a:p>
        </p:txBody>
      </p:sp>
      <p:graphicFrame>
        <p:nvGraphicFramePr>
          <p:cNvPr id="7" name="Chart 6"/>
          <p:cNvGraphicFramePr>
            <a:graphicFrameLocks/>
          </p:cNvGraphicFramePr>
          <p:nvPr>
            <p:extLst>
              <p:ext uri="{D42A27DB-BD31-4B8C-83A1-F6EECF244321}">
                <p14:modId xmlns:p14="http://schemas.microsoft.com/office/powerpoint/2010/main" val="1384086621"/>
              </p:ext>
            </p:extLst>
          </p:nvPr>
        </p:nvGraphicFramePr>
        <p:xfrm>
          <a:off x="640257" y="1628800"/>
          <a:ext cx="7863523" cy="4095456"/>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1630" y="5760913"/>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47884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Title 1"/>
          <p:cNvSpPr>
            <a:spLocks noGrp="1"/>
          </p:cNvSpPr>
          <p:nvPr>
            <p:ph type="title"/>
          </p:nvPr>
        </p:nvSpPr>
        <p:spPr>
          <a:xfrm>
            <a:off x="297059" y="585207"/>
            <a:ext cx="8535988" cy="857250"/>
          </a:xfrm>
        </p:spPr>
        <p:txBody>
          <a:bodyPr anchor="t">
            <a:normAutofit/>
          </a:bodyPr>
          <a:lstStyle/>
          <a:p>
            <a:pPr algn="l"/>
            <a:r>
              <a:rPr lang="et-EE" sz="2400" dirty="0"/>
              <a:t>Uute HIV juhtude arv piirkondade kaupa 100 000 elaniku kohta, </a:t>
            </a:r>
            <a:r>
              <a:rPr lang="en-GB" sz="2400" dirty="0" smtClean="0"/>
              <a:t/>
            </a:r>
            <a:br>
              <a:rPr lang="en-GB" sz="2400" dirty="0" smtClean="0"/>
            </a:br>
            <a:r>
              <a:rPr lang="et-EE" sz="2400" dirty="0" smtClean="0"/>
              <a:t>2000–2015</a:t>
            </a:r>
            <a:endParaRPr lang="et-EE" altLang="en-US" sz="2400" dirty="0">
              <a:latin typeface="+mn-lt"/>
              <a:cs typeface="Arial" pitchFamily="34" charset="0"/>
            </a:endParaRPr>
          </a:p>
        </p:txBody>
      </p:sp>
      <p:pic>
        <p:nvPicPr>
          <p:cNvPr id="8" name="Picture 7"/>
          <p:cNvPicPr/>
          <p:nvPr/>
        </p:nvPicPr>
        <p:blipFill>
          <a:blip r:embed="rId3" cstate="print"/>
          <a:srcRect b="-44"/>
          <a:stretch>
            <a:fillRect/>
          </a:stretch>
        </p:blipFill>
        <p:spPr bwMode="auto">
          <a:xfrm>
            <a:off x="1701142" y="1556792"/>
            <a:ext cx="5727823" cy="3840437"/>
          </a:xfrm>
          <a:prstGeom prst="rect">
            <a:avLst/>
          </a:prstGeom>
          <a:noFill/>
          <a:ln w="9525">
            <a:noFill/>
            <a:miter lim="800000"/>
            <a:headEnd/>
            <a:tailEnd/>
          </a:ln>
        </p:spPr>
      </p:pic>
      <p:grpSp>
        <p:nvGrpSpPr>
          <p:cNvPr id="5" name="Group 4"/>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70209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fI Review - HIV &amp; STI Dept Nov 2005">
  <a:themeElements>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fI Review - HIV &amp; STI Dept Nov 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lnDef>
  </a:objectDefaults>
  <a:extraClrSchemeLst>
    <a:extraClrScheme>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fI Review - HIV &amp; STI Dept Nov 200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fI Review - HIV &amp; STI Dept Nov 200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fI Review - HIV &amp; STI Dept Nov 200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fI Review - HIV &amp; STI Dept Nov 200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fI Review - HIV &amp; STI Dept Nov 200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8">
        <a:dk1>
          <a:srgbClr val="FFFFFF"/>
        </a:dk1>
        <a:lt1>
          <a:srgbClr val="FFFFFF"/>
        </a:lt1>
        <a:dk2>
          <a:srgbClr val="FFFFFF"/>
        </a:dk2>
        <a:lt2>
          <a:srgbClr val="969696"/>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ECDC_PowerPoint_Template_2009_rev_1_4">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PowerPoint_Template_2009_rev_1_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fI Review - HIV &amp; STI Dept Nov 2005">
  <a:themeElements>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fI Review - HIV &amp; STI Dept Nov 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lnDef>
  </a:objectDefaults>
  <a:extraClrSchemeLst>
    <a:extraClrScheme>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fI Review - HIV &amp; STI Dept Nov 200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fI Review - HIV &amp; STI Dept Nov 200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fI Review - HIV &amp; STI Dept Nov 200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fI Review - HIV &amp; STI Dept Nov 200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fI Review - HIV &amp; STI Dept Nov 200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8">
        <a:dk1>
          <a:srgbClr val="FFFFFF"/>
        </a:dk1>
        <a:lt1>
          <a:srgbClr val="FFFFFF"/>
        </a:lt1>
        <a:dk2>
          <a:srgbClr val="FFFFFF"/>
        </a:dk2>
        <a:lt2>
          <a:srgbClr val="969696"/>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CDC_PowerPoint_Template_2009_rev_1_4">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PowerPoint_Template_2009_rev_1_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8573</TotalTime>
  <Words>8296</Words>
  <Application>Microsoft Office PowerPoint</Application>
  <PresentationFormat>Skærmshow (4:3)</PresentationFormat>
  <Paragraphs>1265</Paragraphs>
  <Slides>73</Slides>
  <Notes>73</Notes>
  <HiddenSlides>45</HiddenSlides>
  <MMClips>0</MMClips>
  <ScaleCrop>false</ScaleCrop>
  <HeadingPairs>
    <vt:vector size="4" baseType="variant">
      <vt:variant>
        <vt:lpstr>Tema</vt:lpstr>
      </vt:variant>
      <vt:variant>
        <vt:i4>12</vt:i4>
      </vt:variant>
      <vt:variant>
        <vt:lpstr>Diastitler</vt:lpstr>
      </vt:variant>
      <vt:variant>
        <vt:i4>73</vt:i4>
      </vt:variant>
    </vt:vector>
  </HeadingPairs>
  <TitlesOfParts>
    <vt:vector size="85" baseType="lpstr">
      <vt:lpstr>7_Custom Design</vt:lpstr>
      <vt:lpstr>CfI Review - HIV &amp; STI Dept Nov 2005</vt:lpstr>
      <vt:lpstr>ECDC_PowerPoint_Template_2009_rev_1_4</vt:lpstr>
      <vt:lpstr>Theme2</vt:lpstr>
      <vt:lpstr>8_Custom Design</vt:lpstr>
      <vt:lpstr>3_Office Theme</vt:lpstr>
      <vt:lpstr>10_Office Theme</vt:lpstr>
      <vt:lpstr>12_Office Theme</vt:lpstr>
      <vt:lpstr>18_Office Theme</vt:lpstr>
      <vt:lpstr>1_CfI Review - HIV &amp; STI Dept Nov 2005</vt:lpstr>
      <vt:lpstr>2_Default Design</vt:lpstr>
      <vt:lpstr>1_ECDC_PowerPoint_Template_2009_rev_1_4</vt:lpstr>
      <vt:lpstr>HIV-testimine</vt:lpstr>
      <vt:lpstr> </vt:lpstr>
      <vt:lpstr> </vt:lpstr>
      <vt:lpstr>HIViga elavate täiskasvanute ja laste arv 2014. aastal</vt:lpstr>
      <vt:lpstr>Uued HIV-diagnoosid 100 000 elaniku kohta, 2014, WHO Euroopa regioon</vt:lpstr>
      <vt:lpstr>Uued HIVi diagnoosid, 2014 EL/EMP </vt:lpstr>
      <vt:lpstr>Uute HIV juhtude levimus diagnoosimise aasta järgi,  WHO Euroopa regioon, 2005–2014</vt:lpstr>
      <vt:lpstr> Uute HIVi juhtude levimus diagnoosimise aasta järgi,  EL/EMP, 1984–2013</vt:lpstr>
      <vt:lpstr>Uute HIV juhtude arv piirkondade kaupa 100 000 elaniku kohta,  2000–2015</vt:lpstr>
      <vt:lpstr>HIVi levimus, 2014 EL/EMP</vt:lpstr>
      <vt:lpstr>Uute HIV juhtude arv levikutee järgi, 2005–2014,  WHO Euroopa regioon</vt:lpstr>
      <vt:lpstr>Uute HIVi juhtude arv levikutee järgi, 2005–2014, EL/EMP </vt:lpstr>
      <vt:lpstr>PowerPoint-præsentation</vt:lpstr>
      <vt:lpstr>Levikuteede osakaal uute HIVi juhtude seas, kelle puhul nakatumisviis on teada, riigiti, EL/EMP, 2014 (n = 24,083)</vt:lpstr>
      <vt:lpstr>HIV-nakkuse leviku teed, 2001–2015,  anonüümsete HIV nõustamise ja testimise  kabinettide andmed</vt:lpstr>
      <vt:lpstr>PowerPoint-præsentation</vt:lpstr>
      <vt:lpstr>PowerPoint-præsentation</vt:lpstr>
      <vt:lpstr>PowerPoint-præsentation</vt:lpstr>
      <vt:lpstr>PowerPoint-præsentation</vt:lpstr>
      <vt:lpstr> </vt:lpstr>
      <vt:lpstr> </vt:lpstr>
      <vt:lpstr>Milleks HIVi suhtes testida?</vt:lpstr>
      <vt:lpstr>Milleks HIVi suhtes testida?</vt:lpstr>
      <vt:lpstr>Diagnoosimata HIViga elavate inimeste arvu vähendamine </vt:lpstr>
      <vt:lpstr> </vt:lpstr>
      <vt:lpstr>Estimated Number of people with undiagnosed HIV, Estonia 2013  </vt:lpstr>
      <vt:lpstr>Hiliselt avastatud HIVi juhtude osakaal(CD4&lt;350 rakku/mm3)  2014, EL/EMP</vt:lpstr>
      <vt:lpstr>Hiline avastamine Euroopas: hiline diagnoosimine ja CD4 arv HIV diagnoosimisel 2000–2011 (COHERE) </vt:lpstr>
      <vt:lpstr>PowerPoint-præsentation</vt:lpstr>
      <vt:lpstr> Uued HIV juhud CD4 rakkude arvu järgi diagnoosimisel ning levikutee kaupa, EL/EMP, 2014</vt:lpstr>
      <vt:lpstr>PowerPoint-præsentation</vt:lpstr>
      <vt:lpstr>Hilised diagnoosid &lt;RIIK&gt;, &lt;AASTA&gt; </vt:lpstr>
      <vt:lpstr>PowerPoint-præsentation</vt:lpstr>
      <vt:lpstr> </vt:lpstr>
      <vt:lpstr> </vt:lpstr>
      <vt:lpstr>Hilise diagnoosimise tagajärjed</vt:lpstr>
      <vt:lpstr>PowerPoint-præsentation</vt:lpstr>
      <vt:lpstr>HIVi nakatunud inimeste surma kumulatiivne tõenäosus diagnoosimise õigeaegsuse järgi  </vt:lpstr>
      <vt:lpstr>PowerPoint-præsentation</vt:lpstr>
      <vt:lpstr>Diagnoosimata HIV ja nakkuse edasine levik USA andmete näitel</vt:lpstr>
      <vt:lpstr>Suuremad tervishoiukulud</vt:lpstr>
      <vt:lpstr> </vt:lpstr>
      <vt:lpstr>Ühe HIVi nakatunud patsiendi keskmine ravikulu aastas  (ei sisalda antiretroviirusravi) Eurodes ning patsientide arv, kes olid jälgimisel 2010-2014</vt:lpstr>
      <vt:lpstr>Varase diagnoosimise eelised: ravi ja arstiabi kättesaadavus</vt:lpstr>
      <vt:lpstr> </vt:lpstr>
      <vt:lpstr>Suhteline risk AIDSiks või surmaks enne HAART olemasolu, HAART algusaastatel ning hilisel HAART ajastul EuroSIDA uuringu põhjal</vt:lpstr>
      <vt:lpstr>PowerPoint-præsentation</vt:lpstr>
      <vt:lpstr> </vt:lpstr>
      <vt:lpstr> </vt:lpstr>
      <vt:lpstr> </vt:lpstr>
      <vt:lpstr>HIV-testimisega tekkivad sagedased probleemid </vt:lpstr>
      <vt:lpstr>Patsiendi tasandil: võimalikud barjäärid</vt:lpstr>
      <vt:lpstr>Tervishoiuteenuse osutaja tasandil: võimalikud barjäärid ja probleemid </vt:lpstr>
      <vt:lpstr> </vt:lpstr>
      <vt:lpstr>Poliitika ja regulatiivsed takistused</vt:lpstr>
      <vt:lpstr> </vt:lpstr>
      <vt:lpstr> </vt:lpstr>
      <vt:lpstr>HIV-testimise strateegiad </vt:lpstr>
      <vt:lpstr>PowerPoint-præsentation</vt:lpstr>
      <vt:lpstr>PowerPoint-præsentation</vt:lpstr>
      <vt:lpstr>PowerPoint-præsentation</vt:lpstr>
      <vt:lpstr>PowerPoint-præsentation</vt:lpstr>
      <vt:lpstr> </vt:lpstr>
      <vt:lpstr>Mida kujutab endast indikaatorseisundist juhinduv HIV-testimine?</vt:lpstr>
      <vt:lpstr>Indikaatorseisundid</vt:lpstr>
      <vt:lpstr>HIDES – 2. etapp, 2012–2014</vt:lpstr>
      <vt:lpstr>Uuringusse kaasamine</vt:lpstr>
      <vt:lpstr>Uuritavad</vt:lpstr>
      <vt:lpstr>HIV-positiivsuse määr (üldine)</vt:lpstr>
      <vt:lpstr>HIDES 2. etapp – HIVi levimus indikaatorseisundi järgi</vt:lpstr>
      <vt:lpstr>tõenäosus osutuda HIV-positiivseks indikaatorseisundite kaupa (kohandatud analüüs)</vt:lpstr>
      <vt:lpstr> </vt:lpstr>
      <vt:lpstr>Järeldus</vt:lpstr>
    </vt:vector>
  </TitlesOfParts>
  <Company>Chelsea and Westminster Healthcare NHS Fdn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 Caroline</dc:creator>
  <cp:lastModifiedBy>Ida Sperle</cp:lastModifiedBy>
  <cp:revision>966</cp:revision>
  <cp:lastPrinted>2016-01-18T14:43:28Z</cp:lastPrinted>
  <dcterms:created xsi:type="dcterms:W3CDTF">2015-10-06T09:45:17Z</dcterms:created>
  <dcterms:modified xsi:type="dcterms:W3CDTF">2017-07-14T14:07:00Z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-2127306363</vt:i4>
  </property>
  <property fmtid="{D5CDD505-2E9C-101B-9397-08002B2CF9AE}" pid="3" name="_NewReviewCycle">
    <vt:lpwstr/>
  </property>
  <property fmtid="{D5CDD505-2E9C-101B-9397-08002B2CF9AE}" pid="4" name="_EmailSubject">
    <vt:lpwstr>J017806 - Estonian translation</vt:lpwstr>
  </property>
  <property fmtid="{D5CDD505-2E9C-101B-9397-08002B2CF9AE}" pid="5" name="_AuthorEmail">
    <vt:lpwstr>liis.lemsalu@tai.ee</vt:lpwstr>
  </property>
  <property fmtid="{D5CDD505-2E9C-101B-9397-08002B2CF9AE}" pid="6" name="_AuthorEmailDisplayName">
    <vt:lpwstr>Liis Lemsalu</vt:lpwstr>
  </property>
</Properties>
</file>