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1.xml" ContentType="application/vnd.openxmlformats-officedocument.presentationml.notesSlide+xml"/>
  <Override PartName="/ppt/charts/chart5.xml" ContentType="application/vnd.openxmlformats-officedocument.drawingml.chart+xml"/>
  <Override PartName="/ppt/notesSlides/notesSlide6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4004" r:id="rId2"/>
    <p:sldMasterId id="2147484071" r:id="rId3"/>
    <p:sldMasterId id="2147484096" r:id="rId4"/>
    <p:sldMasterId id="2147484111" r:id="rId5"/>
    <p:sldMasterId id="2147484128" r:id="rId6"/>
    <p:sldMasterId id="2147484141" r:id="rId7"/>
    <p:sldMasterId id="2147484165" r:id="rId8"/>
    <p:sldMasterId id="2147484189" r:id="rId9"/>
    <p:sldMasterId id="2147484204" r:id="rId10"/>
    <p:sldMasterId id="2147484234" r:id="rId11"/>
    <p:sldMasterId id="2147484247" r:id="rId12"/>
  </p:sldMasterIdLst>
  <p:notesMasterIdLst>
    <p:notesMasterId r:id="rId76"/>
  </p:notesMasterIdLst>
  <p:handoutMasterIdLst>
    <p:handoutMasterId r:id="rId77"/>
  </p:handoutMasterIdLst>
  <p:sldIdLst>
    <p:sldId id="551" r:id="rId13"/>
    <p:sldId id="552" r:id="rId14"/>
    <p:sldId id="556" r:id="rId15"/>
    <p:sldId id="296" r:id="rId16"/>
    <p:sldId id="464" r:id="rId17"/>
    <p:sldId id="439" r:id="rId18"/>
    <p:sldId id="531" r:id="rId19"/>
    <p:sldId id="309" r:id="rId20"/>
    <p:sldId id="820" r:id="rId21"/>
    <p:sldId id="519" r:id="rId22"/>
    <p:sldId id="440" r:id="rId23"/>
    <p:sldId id="441" r:id="rId24"/>
    <p:sldId id="530" r:id="rId25"/>
    <p:sldId id="502" r:id="rId26"/>
    <p:sldId id="557" r:id="rId27"/>
    <p:sldId id="821" r:id="rId28"/>
    <p:sldId id="532" r:id="rId29"/>
    <p:sldId id="511" r:id="rId30"/>
    <p:sldId id="537" r:id="rId31"/>
    <p:sldId id="533" r:id="rId32"/>
    <p:sldId id="516" r:id="rId33"/>
    <p:sldId id="264" r:id="rId34"/>
    <p:sldId id="445" r:id="rId35"/>
    <p:sldId id="822" r:id="rId36"/>
    <p:sldId id="448" r:id="rId37"/>
    <p:sldId id="501" r:id="rId38"/>
    <p:sldId id="558" r:id="rId39"/>
    <p:sldId id="449" r:id="rId40"/>
    <p:sldId id="823" r:id="rId41"/>
    <p:sldId id="386" r:id="rId42"/>
    <p:sldId id="332" r:id="rId43"/>
    <p:sldId id="825" r:id="rId44"/>
    <p:sldId id="391" r:id="rId45"/>
    <p:sldId id="435" r:id="rId46"/>
    <p:sldId id="510" r:id="rId47"/>
    <p:sldId id="714" r:id="rId48"/>
    <p:sldId id="826" r:id="rId49"/>
    <p:sldId id="451" r:id="rId50"/>
    <p:sldId id="500" r:id="rId51"/>
    <p:sldId id="452" r:id="rId52"/>
    <p:sldId id="499" r:id="rId53"/>
    <p:sldId id="486" r:id="rId54"/>
    <p:sldId id="547" r:id="rId55"/>
    <p:sldId id="715" r:id="rId56"/>
    <p:sldId id="548" r:id="rId57"/>
    <p:sldId id="545" r:id="rId58"/>
    <p:sldId id="498" r:id="rId59"/>
    <p:sldId id="559" r:id="rId60"/>
    <p:sldId id="436" r:id="rId61"/>
    <p:sldId id="419" r:id="rId62"/>
    <p:sldId id="420" r:id="rId63"/>
    <p:sldId id="397" r:id="rId64"/>
    <p:sldId id="549" r:id="rId65"/>
    <p:sldId id="484" r:id="rId66"/>
    <p:sldId id="485" r:id="rId67"/>
    <p:sldId id="301" r:id="rId68"/>
    <p:sldId id="553" r:id="rId69"/>
    <p:sldId id="554" r:id="rId70"/>
    <p:sldId id="555" r:id="rId71"/>
    <p:sldId id="303" r:id="rId72"/>
    <p:sldId id="304" r:id="rId73"/>
    <p:sldId id="540" r:id="rId74"/>
    <p:sldId id="550" r:id="rId75"/>
  </p:sldIdLst>
  <p:sldSz cx="9144000" cy="6858000" type="screen4x3"/>
  <p:notesSz cx="6797675" cy="9928225"/>
  <p:defaultTextStyle>
    <a:defPPr>
      <a:defRPr lang="en-US"/>
    </a:defPPr>
    <a:lvl1pPr marL="0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88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370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557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741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927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111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298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481" algn="l" defTabSz="912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a Sperle" initials="IS" lastIdx="6" clrIdx="0"/>
  <p:cmAuthor id="1" name="Rae, Caroline" initials="C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9CCFF"/>
    <a:srgbClr val="0C1B2E"/>
    <a:srgbClr val="D1E8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6" autoAdjust="0"/>
    <p:restoredTop sz="80103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30"/>
    </p:cViewPr>
  </p:outlineViewPr>
  <p:notesTextViewPr>
    <p:cViewPr>
      <p:scale>
        <a:sx n="1" d="1"/>
        <a:sy n="1" d="1"/>
      </p:scale>
      <p:origin x="0" y="1662"/>
    </p:cViewPr>
  </p:notesTextViewPr>
  <p:sorterViewPr>
    <p:cViewPr>
      <p:scale>
        <a:sx n="130" d="100"/>
        <a:sy n="130" d="100"/>
      </p:scale>
      <p:origin x="0" y="9756"/>
    </p:cViewPr>
  </p:sorterViewPr>
  <p:notesViewPr>
    <p:cSldViewPr>
      <p:cViewPr>
        <p:scale>
          <a:sx n="90" d="100"/>
          <a:sy n="90" d="100"/>
        </p:scale>
        <p:origin x="-3714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831901694106397E-2"/>
          <c:y val="9.8517098186934104E-2"/>
          <c:w val="0.93301658315437797"/>
          <c:h val="0.75993124418525504"/>
        </c:manualLayout>
      </c:layout>
      <c:lineChart>
        <c:grouping val="standard"/>
        <c:varyColors val="0"/>
        <c:ser>
          <c:idx val="0"/>
          <c:order val="0"/>
          <c:tx>
            <c:strRef>
              <c:f>'Figure A-Adj'!$R$2</c:f>
              <c:strCache>
                <c:ptCount val="1"/>
                <c:pt idx="0">
                  <c:v>Adjusted for reporting delay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none"/>
          </c:marker>
          <c:cat>
            <c:numRef>
              <c:f>'Figure A-Adj'!$Q$3:$Q$32</c:f>
              <c:numCache>
                <c:formatCode>General</c:formatCode>
                <c:ptCount val="30"/>
                <c:pt idx="0">
                  <c:v>1984</c:v>
                </c:pt>
                <c:pt idx="6">
                  <c:v>1990</c:v>
                </c:pt>
                <c:pt idx="11">
                  <c:v>1995</c:v>
                </c:pt>
                <c:pt idx="16">
                  <c:v>2000</c:v>
                </c:pt>
                <c:pt idx="21">
                  <c:v>2005</c:v>
                </c:pt>
                <c:pt idx="26">
                  <c:v>2010</c:v>
                </c:pt>
                <c:pt idx="29">
                  <c:v>2013</c:v>
                </c:pt>
              </c:numCache>
            </c:numRef>
          </c:cat>
          <c:val>
            <c:numRef>
              <c:f>'Figure A-Adj'!$R$3:$R$32</c:f>
              <c:numCache>
                <c:formatCode>General</c:formatCode>
                <c:ptCount val="30"/>
                <c:pt idx="0">
                  <c:v>0.68979057591623005</c:v>
                </c:pt>
                <c:pt idx="1">
                  <c:v>2.7021927587965329</c:v>
                </c:pt>
                <c:pt idx="2">
                  <c:v>2.4433040078201369</c:v>
                </c:pt>
                <c:pt idx="3">
                  <c:v>2.1212378126324718</c:v>
                </c:pt>
                <c:pt idx="4">
                  <c:v>1.88254113345521</c:v>
                </c:pt>
                <c:pt idx="5">
                  <c:v>2.0873455475074572</c:v>
                </c:pt>
                <c:pt idx="6">
                  <c:v>2.4764207980652961</c:v>
                </c:pt>
                <c:pt idx="7">
                  <c:v>2.6047446722959391</c:v>
                </c:pt>
                <c:pt idx="8">
                  <c:v>2.875</c:v>
                </c:pt>
                <c:pt idx="9">
                  <c:v>2.805933999394489</c:v>
                </c:pt>
                <c:pt idx="10">
                  <c:v>2.7093268940537278</c:v>
                </c:pt>
                <c:pt idx="11">
                  <c:v>2.8855421686746991</c:v>
                </c:pt>
                <c:pt idx="12">
                  <c:v>2.8781954887218042</c:v>
                </c:pt>
                <c:pt idx="13">
                  <c:v>3.0967257434665072</c:v>
                </c:pt>
                <c:pt idx="14">
                  <c:v>3.142214221422142</c:v>
                </c:pt>
                <c:pt idx="15">
                  <c:v>3.434222355409049</c:v>
                </c:pt>
                <c:pt idx="16">
                  <c:v>4.3052726183343317</c:v>
                </c:pt>
                <c:pt idx="17">
                  <c:v>4.9022713687985657</c:v>
                </c:pt>
                <c:pt idx="18">
                  <c:v>5.1986834230999408</c:v>
                </c:pt>
                <c:pt idx="19">
                  <c:v>5.6872005475701561</c:v>
                </c:pt>
                <c:pt idx="20">
                  <c:v>6.5</c:v>
                </c:pt>
                <c:pt idx="21">
                  <c:v>6.6</c:v>
                </c:pt>
                <c:pt idx="22">
                  <c:v>6.5</c:v>
                </c:pt>
                <c:pt idx="23">
                  <c:v>6.7</c:v>
                </c:pt>
                <c:pt idx="24">
                  <c:v>6.8</c:v>
                </c:pt>
                <c:pt idx="25">
                  <c:v>6.4</c:v>
                </c:pt>
                <c:pt idx="26">
                  <c:v>6.6</c:v>
                </c:pt>
                <c:pt idx="27">
                  <c:v>6.5</c:v>
                </c:pt>
                <c:pt idx="28">
                  <c:v>6.7</c:v>
                </c:pt>
                <c:pt idx="29">
                  <c:v>6.2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48A1-4028-8F10-CD075EA44725}"/>
            </c:ext>
          </c:extLst>
        </c:ser>
        <c:ser>
          <c:idx val="1"/>
          <c:order val="1"/>
          <c:tx>
            <c:strRef>
              <c:f>'Figure A-Adj'!$S$2</c:f>
              <c:strCache>
                <c:ptCount val="1"/>
                <c:pt idx="0">
                  <c:v>Reported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'Figure A-Adj'!$Q$3:$Q$32</c:f>
              <c:numCache>
                <c:formatCode>General</c:formatCode>
                <c:ptCount val="30"/>
                <c:pt idx="0">
                  <c:v>1984</c:v>
                </c:pt>
                <c:pt idx="6">
                  <c:v>1990</c:v>
                </c:pt>
                <c:pt idx="11">
                  <c:v>1995</c:v>
                </c:pt>
                <c:pt idx="16">
                  <c:v>2000</c:v>
                </c:pt>
                <c:pt idx="21">
                  <c:v>2005</c:v>
                </c:pt>
                <c:pt idx="26">
                  <c:v>2010</c:v>
                </c:pt>
                <c:pt idx="29">
                  <c:v>2013</c:v>
                </c:pt>
              </c:numCache>
            </c:numRef>
          </c:cat>
          <c:val>
            <c:numRef>
              <c:f>'Figure A-Adj'!$S$3:$S$32</c:f>
              <c:numCache>
                <c:formatCode>General</c:formatCode>
                <c:ptCount val="30"/>
                <c:pt idx="0">
                  <c:v>0.68979057591623005</c:v>
                </c:pt>
                <c:pt idx="1">
                  <c:v>2.7021927587965329</c:v>
                </c:pt>
                <c:pt idx="2">
                  <c:v>2.4433040078201369</c:v>
                </c:pt>
                <c:pt idx="3">
                  <c:v>2.1212378126324718</c:v>
                </c:pt>
                <c:pt idx="4">
                  <c:v>1.88254113345521</c:v>
                </c:pt>
                <c:pt idx="5">
                  <c:v>2.0873455475074572</c:v>
                </c:pt>
                <c:pt idx="6">
                  <c:v>2.4764207980652961</c:v>
                </c:pt>
                <c:pt idx="7">
                  <c:v>2.6047446722959391</c:v>
                </c:pt>
                <c:pt idx="8">
                  <c:v>2.875</c:v>
                </c:pt>
                <c:pt idx="9">
                  <c:v>2.805933999394489</c:v>
                </c:pt>
                <c:pt idx="10">
                  <c:v>2.7093268940537278</c:v>
                </c:pt>
                <c:pt idx="11">
                  <c:v>2.8855421686746991</c:v>
                </c:pt>
                <c:pt idx="12">
                  <c:v>2.8781954887218042</c:v>
                </c:pt>
                <c:pt idx="13">
                  <c:v>3.0967257434665072</c:v>
                </c:pt>
                <c:pt idx="14">
                  <c:v>3.142214221422142</c:v>
                </c:pt>
                <c:pt idx="15">
                  <c:v>3.434222355409049</c:v>
                </c:pt>
                <c:pt idx="16">
                  <c:v>4.3052726183343317</c:v>
                </c:pt>
                <c:pt idx="17">
                  <c:v>4.9022713687985657</c:v>
                </c:pt>
                <c:pt idx="18">
                  <c:v>5.1986834230999408</c:v>
                </c:pt>
                <c:pt idx="19">
                  <c:v>5.6872005475701561</c:v>
                </c:pt>
                <c:pt idx="20" formatCode="0.00E+00">
                  <c:v>6.5</c:v>
                </c:pt>
                <c:pt idx="21" formatCode="0.00E+00">
                  <c:v>6.6</c:v>
                </c:pt>
                <c:pt idx="22" formatCode="0.00E+00">
                  <c:v>6.5</c:v>
                </c:pt>
                <c:pt idx="23" formatCode="0.00E+00">
                  <c:v>6.7</c:v>
                </c:pt>
                <c:pt idx="24" formatCode="0.00E+00">
                  <c:v>6.8</c:v>
                </c:pt>
                <c:pt idx="25" formatCode="0.00E+00">
                  <c:v>6.4</c:v>
                </c:pt>
                <c:pt idx="26" formatCode="0.00E+00">
                  <c:v>6.4</c:v>
                </c:pt>
                <c:pt idx="27" formatCode="0.00E+00">
                  <c:v>6.3</c:v>
                </c:pt>
                <c:pt idx="28" formatCode="0.00E+00">
                  <c:v>6.5</c:v>
                </c:pt>
                <c:pt idx="29" formatCode="0.00E+00">
                  <c:v>5.7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48A1-4028-8F10-CD075EA44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66304"/>
        <c:axId val="212068224"/>
      </c:lineChart>
      <c:catAx>
        <c:axId val="212066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/>
                  <a:t>Год постановки диагноза</a:t>
                </a:r>
              </a:p>
            </c:rich>
          </c:tx>
          <c:layout>
            <c:manualLayout>
              <c:xMode val="edge"/>
              <c:yMode val="edge"/>
              <c:x val="0.421678349883437"/>
              <c:y val="0.91826776618869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a-DK"/>
          </a:p>
        </c:txPr>
        <c:crossAx val="212068224"/>
        <c:crosses val="autoZero"/>
        <c:auto val="1"/>
        <c:lblAlgn val="ctr"/>
        <c:lblOffset val="100"/>
        <c:noMultiLvlLbl val="0"/>
      </c:catAx>
      <c:valAx>
        <c:axId val="212068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Количество на 100 000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066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8671474397756402E-2"/>
          <c:y val="0.101983534722023"/>
          <c:w val="0.32680456136164798"/>
          <c:h val="0.16781042821677"/>
        </c:manualLayout>
      </c:layout>
      <c:overlay val="0"/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Calibri" panose="020F0502020204030204" pitchFamily="34" charset="0"/>
        </a:defRPr>
      </a:pPr>
      <a:endParaRPr lang="da-D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0" u="none" strike="noStrike" baseline="0" dirty="0">
                <a:effectLst/>
              </a:rPr>
              <a:t>Летальные исходы, связанные с ВИЧ</a:t>
            </a:r>
            <a:endParaRPr lang="en-US" sz="2000" dirty="0"/>
          </a:p>
        </c:rich>
      </c:tx>
      <c:layout>
        <c:manualLayout>
          <c:xMode val="edge"/>
          <c:yMode val="edge"/>
          <c:x val="0.34098544606154901"/>
          <c:y val="1.62802423662328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related deaths</c:v>
                </c:pt>
              </c:strCache>
            </c:strRef>
          </c:tx>
          <c:dPt>
            <c:idx val="1"/>
            <c:bubble3D val="0"/>
            <c:explosion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0-00D1-4AF3-95E8-00BB2E073C87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D1-4AF3-95E8-00BB2E073C8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625506256880501E-2"/>
                  <c:y val="0.11129210954697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>
                        <a:effectLst/>
                      </a:rPr>
                      <a:t>33 % связанных с ВИЧ летальных исходов обусловлены поздней диагностикой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D1-4AF3-95E8-00BB2E073C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All HIV-related Deaths</c:v>
                </c:pt>
                <c:pt idx="1">
                  <c:v>HIV-related death due to late diagnosis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D1-4AF3-95E8-00BB2E073C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3915836274602002E-3"/>
                  <c:y val="-4.410353913537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0-A3A9-4252-BC20-7E0BA3A4B6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10258847838449E-2"/>
                </c:manualLayout>
              </c:layout>
              <c:numFmt formatCode="0%" sourceLinked="0"/>
              <c:spPr>
                <a:noFill/>
              </c:spPr>
              <c:txPr>
                <a:bodyPr/>
                <a:lstStyle/>
                <a:p>
                  <a:pPr>
                    <a:defRPr sz="3600" b="1">
                      <a:solidFill>
                        <a:schemeClr val="bg1"/>
                      </a:solidFill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1-A3A9-4252-BC20-7E0BA3A4B6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Люди, живущие с ВИЧ/СПИД: 1 039 000-1 185 000</c:v>
                </c:pt>
                <c:pt idx="1">
                  <c:v>Ежегодное количество новых случаев инфекций ППП: ~32 000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0.54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2-A3A9-4252-BC20-7E0BA3A4B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-0.13782355979806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3-A3A9-4252-BC20-7E0BA3A4B6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5.5129423919224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4-A3A9-4252-BC20-7E0BA3A4B6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Люди, живущие с ВИЧ/СПИД: 1 039 000-1 185 000</c:v>
                </c:pt>
                <c:pt idx="1">
                  <c:v>Ежегодное количество новых случаев инфекций ППП: ~32 000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0.75</c:v>
                </c:pt>
                <c:pt idx="1">
                  <c:v>0.46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5-A3A9-4252-BC20-7E0BA3A4B6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0656384"/>
        <c:axId val="220657920"/>
      </c:barChart>
      <c:catAx>
        <c:axId val="2206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da-DK"/>
          </a:p>
        </c:txPr>
        <c:crossAx val="220657920"/>
        <c:crosses val="autoZero"/>
        <c:auto val="1"/>
        <c:lblAlgn val="ctr"/>
        <c:lblOffset val="100"/>
        <c:noMultiLvlLbl val="0"/>
      </c:catAx>
      <c:valAx>
        <c:axId val="2206579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2065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949903232971E-2"/>
          <c:y val="2.5419192962010301E-2"/>
          <c:w val="0.94046753750524903"/>
          <c:h val="0.645533423240110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Sheet1!$A$2:$A$17</c:f>
              <c:strCache>
                <c:ptCount val="15"/>
                <c:pt idx="0">
                  <c:v>Hep B &amp; C</c:v>
                </c:pt>
                <c:pt idx="1">
                  <c:v>Mononucleosis</c:v>
                </c:pt>
                <c:pt idx="2">
                  <c:v>Lymphadenopathy</c:v>
                </c:pt>
                <c:pt idx="3">
                  <c:v>Leuco / thrombocytopenia</c:v>
                </c:pt>
                <c:pt idx="4">
                  <c:v>Pneumonia</c:v>
                </c:pt>
                <c:pt idx="5">
                  <c:v>Neuropathy</c:v>
                </c:pt>
                <c:pt idx="6">
                  <c:v>Hep C</c:v>
                </c:pt>
                <c:pt idx="7">
                  <c:v>Seborrhoeic dermatitis</c:v>
                </c:pt>
                <c:pt idx="8">
                  <c:v>Hep B </c:v>
                </c:pt>
                <c:pt idx="9">
                  <c:v>Cervical dysplasia / cancer</c:v>
                </c:pt>
                <c:pt idx="10">
                  <c:v>Lymphoma</c:v>
                </c:pt>
                <c:pt idx="11">
                  <c:v>Psoriasis</c:v>
                </c:pt>
                <c:pt idx="12">
                  <c:v>Anal dysplasia / cancer</c:v>
                </c:pt>
                <c:pt idx="13">
                  <c:v>Lung cancer</c:v>
                </c:pt>
                <c:pt idx="14">
                  <c:v> 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2.8</c:v>
                </c:pt>
                <c:pt idx="1">
                  <c:v>3.7</c:v>
                </c:pt>
                <c:pt idx="2">
                  <c:v>2.9</c:v>
                </c:pt>
                <c:pt idx="3">
                  <c:v>2.1</c:v>
                </c:pt>
                <c:pt idx="4">
                  <c:v>2.4</c:v>
                </c:pt>
                <c:pt idx="5">
                  <c:v>0</c:v>
                </c:pt>
                <c:pt idx="6">
                  <c:v>1.6</c:v>
                </c:pt>
                <c:pt idx="7">
                  <c:v>0.4</c:v>
                </c:pt>
                <c:pt idx="8">
                  <c:v>0.5</c:v>
                </c:pt>
                <c:pt idx="9">
                  <c:v>0.5</c:v>
                </c:pt>
                <c:pt idx="10">
                  <c:v>0.02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3F84-4C9E-B0C9-841735066E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5"/>
            <c:marker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1-3F84-4C9E-B0C9-841735066EE4}"/>
              </c:ext>
            </c:extLst>
          </c:dPt>
          <c:dPt>
            <c:idx val="10"/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2-3F84-4C9E-B0C9-841735066EE4}"/>
              </c:ext>
            </c:extLst>
          </c:dPt>
          <c:dPt>
            <c:idx val="11"/>
            <c:marker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3-3F84-4C9E-B0C9-841735066EE4}"/>
              </c:ext>
            </c:extLst>
          </c:dPt>
          <c:dPt>
            <c:idx val="12"/>
            <c:marker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4-3F84-4C9E-B0C9-841735066EE4}"/>
              </c:ext>
            </c:extLst>
          </c:dPt>
          <c:dPt>
            <c:idx val="13"/>
            <c:marker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6="http://schemas.microsoft.com/office/drawing/2014/chart" uri="{C3380CC4-5D6E-409C-BE32-E72D297353CC}">
                <c16:uniqueId val="{00000005-3F84-4C9E-B0C9-841735066EE4}"/>
              </c:ext>
            </c:extLst>
          </c:dPt>
          <c:dLbls>
            <c:dLbl>
              <c:idx val="0"/>
              <c:layout>
                <c:manualLayout>
                  <c:x val="-1.7053076698746001E-3"/>
                  <c:y val="-7.9312402686455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6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569505200738799E-2"/>
                  <c:y val="-0.1242089252607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7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0262953241956E-2"/>
                  <c:y val="-0.107372729295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8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146665694565899E-2"/>
                  <c:y val="-0.1242089252607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9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112715077282002E-2"/>
                  <c:y val="-7.6506370025561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A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569505200738799E-2"/>
                  <c:y val="-0.1578813171915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1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0262953241956E-2"/>
                  <c:y val="-8.492446800824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B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776295324195601E-2"/>
                  <c:y val="-0.112984794617190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C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569505200738799E-2"/>
                  <c:y val="-6.8088272042877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D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289444462070499E-2"/>
                  <c:y val="-6.2387346679556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E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5655445921507697E-2"/>
                  <c:y val="-5.9754969182528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2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043719661156803E-2"/>
                  <c:y val="-6.76521016736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  <c:ext xmlns:c16="http://schemas.microsoft.com/office/drawing/2014/chart" uri="{C3380CC4-5D6E-409C-BE32-E72D297353CC}">
                  <c16:uniqueId val="{00000003-3F84-4C9E-B0C9-841735066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D1E8FF"/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5"/>
                <c:pt idx="0">
                  <c:v>Hep B &amp; C</c:v>
                </c:pt>
                <c:pt idx="1">
                  <c:v>Mononucleosis</c:v>
                </c:pt>
                <c:pt idx="2">
                  <c:v>Lymphadenopathy</c:v>
                </c:pt>
                <c:pt idx="3">
                  <c:v>Leuco / thrombocytopenia</c:v>
                </c:pt>
                <c:pt idx="4">
                  <c:v>Pneumonia</c:v>
                </c:pt>
                <c:pt idx="5">
                  <c:v>Neuropathy</c:v>
                </c:pt>
                <c:pt idx="6">
                  <c:v>Hep C</c:v>
                </c:pt>
                <c:pt idx="7">
                  <c:v>Seborrhoeic dermatitis</c:v>
                </c:pt>
                <c:pt idx="8">
                  <c:v>Hep B </c:v>
                </c:pt>
                <c:pt idx="9">
                  <c:v>Cervical dysplasia / cancer</c:v>
                </c:pt>
                <c:pt idx="10">
                  <c:v>Lymphoma</c:v>
                </c:pt>
                <c:pt idx="11">
                  <c:v>Psoriasis</c:v>
                </c:pt>
                <c:pt idx="12">
                  <c:v>Anal dysplasia / cancer</c:v>
                </c:pt>
                <c:pt idx="13">
                  <c:v>Lung cancer</c:v>
                </c:pt>
                <c:pt idx="14">
                  <c:v> 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9.6</c:v>
                </c:pt>
                <c:pt idx="1">
                  <c:v>5.3</c:v>
                </c:pt>
                <c:pt idx="2">
                  <c:v>4.4000000000000004</c:v>
                </c:pt>
                <c:pt idx="3">
                  <c:v>4</c:v>
                </c:pt>
                <c:pt idx="4">
                  <c:v>3.2</c:v>
                </c:pt>
                <c:pt idx="5">
                  <c:v>2.4</c:v>
                </c:pt>
                <c:pt idx="6">
                  <c:v>2.2999999999999998</c:v>
                </c:pt>
                <c:pt idx="7">
                  <c:v>2</c:v>
                </c:pt>
                <c:pt idx="8">
                  <c:v>1.2</c:v>
                </c:pt>
                <c:pt idx="9">
                  <c:v>1</c:v>
                </c:pt>
                <c:pt idx="10">
                  <c:v>0.7</c:v>
                </c:pt>
                <c:pt idx="11">
                  <c:v>0.4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F-3F84-4C9E-B0C9-841735066E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Sheet1!$A$2:$A$17</c:f>
              <c:strCache>
                <c:ptCount val="15"/>
                <c:pt idx="0">
                  <c:v>Hep B &amp; C</c:v>
                </c:pt>
                <c:pt idx="1">
                  <c:v>Mononucleosis</c:v>
                </c:pt>
                <c:pt idx="2">
                  <c:v>Lymphadenopathy</c:v>
                </c:pt>
                <c:pt idx="3">
                  <c:v>Leuco / thrombocytopenia</c:v>
                </c:pt>
                <c:pt idx="4">
                  <c:v>Pneumonia</c:v>
                </c:pt>
                <c:pt idx="5">
                  <c:v>Neuropathy</c:v>
                </c:pt>
                <c:pt idx="6">
                  <c:v>Hep C</c:v>
                </c:pt>
                <c:pt idx="7">
                  <c:v>Seborrhoeic dermatitis</c:v>
                </c:pt>
                <c:pt idx="8">
                  <c:v>Hep B </c:v>
                </c:pt>
                <c:pt idx="9">
                  <c:v>Cervical dysplasia / cancer</c:v>
                </c:pt>
                <c:pt idx="10">
                  <c:v>Lymphoma</c:v>
                </c:pt>
                <c:pt idx="11">
                  <c:v>Psoriasis</c:v>
                </c:pt>
                <c:pt idx="12">
                  <c:v>Anal dysplasia / cancer</c:v>
                </c:pt>
                <c:pt idx="13">
                  <c:v>Lung cancer</c:v>
                </c:pt>
                <c:pt idx="14">
                  <c:v> 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16.3</c:v>
                </c:pt>
                <c:pt idx="1">
                  <c:v>6.9</c:v>
                </c:pt>
                <c:pt idx="2">
                  <c:v>5.9</c:v>
                </c:pt>
                <c:pt idx="3">
                  <c:v>5.9</c:v>
                </c:pt>
                <c:pt idx="4">
                  <c:v>4</c:v>
                </c:pt>
                <c:pt idx="5">
                  <c:v>5.0999999999999996</c:v>
                </c:pt>
                <c:pt idx="6">
                  <c:v>3.1</c:v>
                </c:pt>
                <c:pt idx="7">
                  <c:v>3.6</c:v>
                </c:pt>
                <c:pt idx="8">
                  <c:v>1.8</c:v>
                </c:pt>
                <c:pt idx="9">
                  <c:v>1.5</c:v>
                </c:pt>
                <c:pt idx="10">
                  <c:v>1.3</c:v>
                </c:pt>
                <c:pt idx="11">
                  <c:v>1.1000000000000001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10-3F84-4C9E-B0C9-841735066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>
              <a:solidFill>
                <a:schemeClr val="tx1"/>
              </a:solidFill>
            </a:ln>
          </c:spPr>
        </c:hiLowLines>
        <c:marker val="1"/>
        <c:smooth val="0"/>
        <c:axId val="225124736"/>
        <c:axId val="225126272"/>
      </c:lineChart>
      <c:catAx>
        <c:axId val="22512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da-DK"/>
          </a:p>
        </c:txPr>
        <c:crossAx val="225126272"/>
        <c:crosses val="autoZero"/>
        <c:auto val="1"/>
        <c:lblAlgn val="ctr"/>
        <c:lblOffset val="100"/>
        <c:noMultiLvlLbl val="0"/>
      </c:catAx>
      <c:valAx>
        <c:axId val="22512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12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20" baseline="0">
          <a:latin typeface="Corbel" panose="020B0503020204020204" pitchFamily="34" charset="0"/>
        </a:defRPr>
      </a:pPr>
      <a:endParaRPr lang="da-DK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80306115825203E-2"/>
          <c:y val="2.4282907080187401E-2"/>
          <c:w val="0.93541873921582497"/>
          <c:h val="0.89391199517781805"/>
        </c:manualLayout>
      </c:layout>
      <c:scatterChart>
        <c:scatterStyle val="lineMarker"/>
        <c:varyColors val="0"/>
        <c:ser>
          <c:idx val="0"/>
          <c:order val="0"/>
          <c:spPr>
            <a:ln w="28546"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Sheet1!$H$4:$H$25</c:f>
                <c:numCache>
                  <c:formatCode>General</c:formatCode>
                  <c:ptCount val="22"/>
                  <c:pt idx="14">
                    <c:v>0</c:v>
                  </c:pt>
                  <c:pt idx="15">
                    <c:v>0.47</c:v>
                  </c:pt>
                  <c:pt idx="16">
                    <c:v>0.42</c:v>
                  </c:pt>
                  <c:pt idx="17">
                    <c:v>0.49</c:v>
                  </c:pt>
                  <c:pt idx="18">
                    <c:v>1.1100000000000001</c:v>
                  </c:pt>
                  <c:pt idx="19">
                    <c:v>1.52</c:v>
                  </c:pt>
                  <c:pt idx="20">
                    <c:v>1.1100000000000001</c:v>
                  </c:pt>
                  <c:pt idx="21">
                    <c:v>0.37</c:v>
                  </c:pt>
                </c:numCache>
              </c:numRef>
            </c:plus>
            <c:minus>
              <c:numRef>
                <c:f>Sheet1!$G$4:$G$25</c:f>
                <c:numCache>
                  <c:formatCode>General</c:formatCode>
                  <c:ptCount val="22"/>
                  <c:pt idx="14">
                    <c:v>0</c:v>
                  </c:pt>
                  <c:pt idx="15">
                    <c:v>0.24</c:v>
                  </c:pt>
                  <c:pt idx="16">
                    <c:v>0.21</c:v>
                  </c:pt>
                  <c:pt idx="17">
                    <c:v>0.31</c:v>
                  </c:pt>
                  <c:pt idx="18">
                    <c:v>0.7</c:v>
                  </c:pt>
                  <c:pt idx="19">
                    <c:v>0.84</c:v>
                  </c:pt>
                  <c:pt idx="20">
                    <c:v>0.64</c:v>
                  </c:pt>
                  <c:pt idx="21">
                    <c:v>0.21</c:v>
                  </c:pt>
                </c:numCache>
              </c:numRef>
            </c:minus>
            <c:spPr>
              <a:ln w="3173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Sheet1!$C$4:$C$25</c:f>
              <c:numCache>
                <c:formatCode>General</c:formatCode>
                <c:ptCount val="22"/>
                <c:pt idx="14">
                  <c:v>1</c:v>
                </c:pt>
                <c:pt idx="15">
                  <c:v>0.48</c:v>
                </c:pt>
                <c:pt idx="16">
                  <c:v>0.43</c:v>
                </c:pt>
                <c:pt idx="17">
                  <c:v>0.81</c:v>
                </c:pt>
                <c:pt idx="18">
                  <c:v>1.9</c:v>
                </c:pt>
                <c:pt idx="19">
                  <c:v>1.84</c:v>
                </c:pt>
                <c:pt idx="20">
                  <c:v>1.52</c:v>
                </c:pt>
                <c:pt idx="21">
                  <c:v>0.5</c:v>
                </c:pt>
              </c:numCache>
            </c:numRef>
          </c:xVal>
          <c:yVal>
            <c:numRef>
              <c:f>Sheet1!$D$4:$D$25</c:f>
              <c:numCache>
                <c:formatCode>General</c:formatCode>
                <c:ptCount val="22"/>
                <c:pt idx="14">
                  <c:v>10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7B-4E60-BB62-AB1E5022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342016"/>
        <c:axId val="224343552"/>
      </c:scatterChart>
      <c:valAx>
        <c:axId val="224342016"/>
        <c:scaling>
          <c:logBase val="10"/>
          <c:orientation val="minMax"/>
          <c:max val="10"/>
          <c:min val="0.1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1399" b="0" i="0" u="none" strike="noStrike" baseline="0">
                <a:solidFill>
                  <a:srgbClr val="000000"/>
                </a:solidFill>
                <a:latin typeface="Corbel" panose="020B0503020204020204" pitchFamily="34" charset="0"/>
                <a:ea typeface="Calibri"/>
                <a:cs typeface="Calibri"/>
              </a:defRPr>
            </a:pPr>
            <a:endParaRPr lang="da-DK"/>
          </a:p>
        </c:txPr>
        <c:crossAx val="224343552"/>
        <c:crosses val="autoZero"/>
        <c:crossBetween val="midCat"/>
        <c:majorUnit val="10"/>
        <c:minorUnit val="10"/>
      </c:valAx>
      <c:valAx>
        <c:axId val="224343552"/>
        <c:scaling>
          <c:orientation val="minMax"/>
          <c:max val="11"/>
          <c:min val="-1"/>
        </c:scaling>
        <c:delete val="0"/>
        <c:axPos val="l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lang="en-US"/>
            </a:pPr>
            <a:endParaRPr lang="da-DK"/>
          </a:p>
        </c:txPr>
        <c:crossAx val="224342016"/>
        <c:crossesAt val="1"/>
        <c:crossBetween val="midCat"/>
        <c:minorUnit val="1"/>
      </c:valAx>
      <c:spPr>
        <a:noFill/>
        <a:ln w="25384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C078F39B-ABCC-4031-88AE-54B7143D90E1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4. Упущенные возможности</a:t>
          </a:r>
        </a:p>
      </dgm:t>
    </dgm:pt>
    <dgm:pt modelId="{6C4966BD-2E32-42CF-9ACC-6EDE9E2EC19C}" type="parTrans" cxnId="{14E42C59-8FDA-4C55-8EDE-E1BA0704EAFC}">
      <dgm:prSet/>
      <dgm:spPr/>
      <dgm:t>
        <a:bodyPr/>
        <a:lstStyle/>
        <a:p>
          <a:endParaRPr lang="en-GB"/>
        </a:p>
      </dgm:t>
    </dgm:pt>
    <dgm:pt modelId="{F8542C47-662B-48EB-83EA-408B39DF7589}" type="sibTrans" cxnId="{14E42C59-8FDA-4C55-8EDE-E1BA0704EAFC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878F4850-5941-4A3C-9129-2ECFE0B32ED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gm:t>
    </dgm:pt>
    <dgm:pt modelId="{632BB5FA-C52A-4CF8-96A8-8717A4E2A1A6}" type="parTrans" cxnId="{1658E4CF-C173-46C6-B4DE-F995AAF31B7B}">
      <dgm:prSet/>
      <dgm:spPr/>
      <dgm:t>
        <a:bodyPr/>
        <a:lstStyle/>
        <a:p>
          <a:endParaRPr lang="en-GB"/>
        </a:p>
      </dgm:t>
    </dgm:pt>
    <dgm:pt modelId="{E7987764-A999-4E74-81FA-1C220AAA9805}" type="sibTrans" cxnId="{1658E4CF-C173-46C6-B4DE-F995AAF31B7B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C60C5F13-BC11-46BA-86A0-E8C8DEBDFD2D}" type="pres">
      <dgm:prSet presAssocID="{C078F39B-ABCC-4031-88AE-54B7143D90E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3976-9EDD-44DB-B904-276081631982}" type="pres">
      <dgm:prSet presAssocID="{F8542C47-662B-48EB-83EA-408B39DF7589}" presName="spacer" presStyleCnt="0"/>
      <dgm:spPr/>
    </dgm:pt>
    <dgm:pt modelId="{8DEC646D-C5DB-4FE2-AC56-684A2AB5DB0E}" type="pres">
      <dgm:prSet presAssocID="{7ADBD254-F3A8-45BA-97A2-B10099EAF300}" presName="parentText" presStyleLbl="node1" presStyleIdx="4" presStyleCnt="6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431F-3D46-4906-93E0-CF5BE3C812E5}" type="pres">
      <dgm:prSet presAssocID="{C54172BD-B7AE-4237-A2D6-CBE22CEA6D8E}" presName="spacer" presStyleCnt="0"/>
      <dgm:spPr/>
    </dgm:pt>
    <dgm:pt modelId="{7B30A21E-1790-47E3-9E16-169E73C13270}" type="pres">
      <dgm:prSet presAssocID="{878F4850-5941-4A3C-9129-2ECFE0B32ED5}" presName="parentText" presStyleLbl="node1" presStyleIdx="5" presStyleCnt="6" custLinFactY="-94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5ADD31-B4AC-43E7-810F-452963552CB2}" type="presOf" srcId="{C078F39B-ABCC-4031-88AE-54B7143D90E1}" destId="{C60C5F13-BC11-46BA-86A0-E8C8DEBDFD2D}" srcOrd="0" destOrd="0" presId="urn:microsoft.com/office/officeart/2005/8/layout/vList2"/>
    <dgm:cxn modelId="{F6A48313-160C-4A82-9EB4-8FFD50B63029}" srcId="{334B3551-664B-4334-BF1F-E23996D41D35}" destId="{7ADBD254-F3A8-45BA-97A2-B10099EAF300}" srcOrd="4" destOrd="0" parTransId="{F030D52B-33C9-4CF2-BE55-4168E6C52F5E}" sibTransId="{C54172BD-B7AE-4237-A2D6-CBE22CEA6D8E}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4CEF7F8E-2B59-40EE-A992-5C4D3E8A17CD}" type="presOf" srcId="{4EA625BF-1FAA-4074-975F-44FFB7629D05}" destId="{3C1371A6-360D-4628-B6B6-D0DCC663AD7A}" srcOrd="0" destOrd="0" presId="urn:microsoft.com/office/officeart/2005/8/layout/vList2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A8ADF656-2C71-4CFB-BDB6-2312B82CB34C}" type="presOf" srcId="{DC5626C3-89EC-42E9-A8A5-2C4033403F44}" destId="{0363741D-5522-44EE-BA48-7952B8DF3484}" srcOrd="0" destOrd="0" presId="urn:microsoft.com/office/officeart/2005/8/layout/vList2"/>
    <dgm:cxn modelId="{14E42C59-8FDA-4C55-8EDE-E1BA0704EAFC}" srcId="{334B3551-664B-4334-BF1F-E23996D41D35}" destId="{C078F39B-ABCC-4031-88AE-54B7143D90E1}" srcOrd="3" destOrd="0" parTransId="{6C4966BD-2E32-42CF-9ACC-6EDE9E2EC19C}" sibTransId="{F8542C47-662B-48EB-83EA-408B39DF7589}"/>
    <dgm:cxn modelId="{1658E4CF-C173-46C6-B4DE-F995AAF31B7B}" srcId="{334B3551-664B-4334-BF1F-E23996D41D35}" destId="{878F4850-5941-4A3C-9129-2ECFE0B32ED5}" srcOrd="5" destOrd="0" parTransId="{632BB5FA-C52A-4CF8-96A8-8717A4E2A1A6}" sibTransId="{E7987764-A999-4E74-81FA-1C220AAA9805}"/>
    <dgm:cxn modelId="{BAB21073-86D3-4BBD-B3A4-EB116454FB9E}" type="presOf" srcId="{76EB3F9B-2E05-4C7C-8DE6-4ABBB04CB700}" destId="{27D53F48-8A9E-4AF0-93B2-8CEBDE1BB97C}" srcOrd="0" destOrd="0" presId="urn:microsoft.com/office/officeart/2005/8/layout/vList2"/>
    <dgm:cxn modelId="{6696B444-67EE-403E-976F-A6E3B289E818}" type="presOf" srcId="{7ADBD254-F3A8-45BA-97A2-B10099EAF300}" destId="{8DEC646D-C5DB-4FE2-AC56-684A2AB5DB0E}" srcOrd="0" destOrd="0" presId="urn:microsoft.com/office/officeart/2005/8/layout/vList2"/>
    <dgm:cxn modelId="{0B5032CC-6C4A-4462-96F7-B9B3ED484B19}" type="presOf" srcId="{334B3551-664B-4334-BF1F-E23996D41D35}" destId="{3C98A23B-9912-4DFC-94DE-9675821665F5}" srcOrd="0" destOrd="0" presId="urn:microsoft.com/office/officeart/2005/8/layout/vList2"/>
    <dgm:cxn modelId="{5EE282C3-F707-44AE-AA9F-0B49C4C4D9F6}" type="presOf" srcId="{878F4850-5941-4A3C-9129-2ECFE0B32ED5}" destId="{7B30A21E-1790-47E3-9E16-169E73C13270}" srcOrd="0" destOrd="0" presId="urn:microsoft.com/office/officeart/2005/8/layout/vList2"/>
    <dgm:cxn modelId="{A8350D2B-7E50-4D7F-86C5-E8944A76B7D2}" type="presParOf" srcId="{3C98A23B-9912-4DFC-94DE-9675821665F5}" destId="{27D53F48-8A9E-4AF0-93B2-8CEBDE1BB97C}" srcOrd="0" destOrd="0" presId="urn:microsoft.com/office/officeart/2005/8/layout/vList2"/>
    <dgm:cxn modelId="{0967C14B-CF61-4868-A5C3-27B629CCE081}" type="presParOf" srcId="{3C98A23B-9912-4DFC-94DE-9675821665F5}" destId="{B59A89EE-9D55-421F-8567-5EBE4D230955}" srcOrd="1" destOrd="0" presId="urn:microsoft.com/office/officeart/2005/8/layout/vList2"/>
    <dgm:cxn modelId="{2837CDAF-C9A3-484D-826F-6ACD4E5BE8C8}" type="presParOf" srcId="{3C98A23B-9912-4DFC-94DE-9675821665F5}" destId="{0363741D-5522-44EE-BA48-7952B8DF3484}" srcOrd="2" destOrd="0" presId="urn:microsoft.com/office/officeart/2005/8/layout/vList2"/>
    <dgm:cxn modelId="{21B714EE-D9AF-4D80-90EF-1EF9E84793D2}" type="presParOf" srcId="{3C98A23B-9912-4DFC-94DE-9675821665F5}" destId="{0BF2AA6C-D6FE-42AE-B985-92A0D12CF2D4}" srcOrd="3" destOrd="0" presId="urn:microsoft.com/office/officeart/2005/8/layout/vList2"/>
    <dgm:cxn modelId="{09C6EE83-6752-495E-A011-FA2E490BEB9A}" type="presParOf" srcId="{3C98A23B-9912-4DFC-94DE-9675821665F5}" destId="{3C1371A6-360D-4628-B6B6-D0DCC663AD7A}" srcOrd="4" destOrd="0" presId="urn:microsoft.com/office/officeart/2005/8/layout/vList2"/>
    <dgm:cxn modelId="{5B4C2699-3B54-4C39-AAD2-5B4344C69417}" type="presParOf" srcId="{3C98A23B-9912-4DFC-94DE-9675821665F5}" destId="{6F6B4B09-981E-4FEF-863F-8026D8B0BDFF}" srcOrd="5" destOrd="0" presId="urn:microsoft.com/office/officeart/2005/8/layout/vList2"/>
    <dgm:cxn modelId="{42B80A40-0E5A-4707-BB9D-13271C5AD12F}" type="presParOf" srcId="{3C98A23B-9912-4DFC-94DE-9675821665F5}" destId="{C60C5F13-BC11-46BA-86A0-E8C8DEBDFD2D}" srcOrd="6" destOrd="0" presId="urn:microsoft.com/office/officeart/2005/8/layout/vList2"/>
    <dgm:cxn modelId="{0701A734-5113-45B5-ACB2-68910D55A801}" type="presParOf" srcId="{3C98A23B-9912-4DFC-94DE-9675821665F5}" destId="{51223976-9EDD-44DB-B904-276081631982}" srcOrd="7" destOrd="0" presId="urn:microsoft.com/office/officeart/2005/8/layout/vList2"/>
    <dgm:cxn modelId="{207C6B1A-2067-462D-BF56-7D2AA95C948F}" type="presParOf" srcId="{3C98A23B-9912-4DFC-94DE-9675821665F5}" destId="{8DEC646D-C5DB-4FE2-AC56-684A2AB5DB0E}" srcOrd="8" destOrd="0" presId="urn:microsoft.com/office/officeart/2005/8/layout/vList2"/>
    <dgm:cxn modelId="{F7F118A5-4931-4E0B-BCA6-CEAC562ED291}" type="presParOf" srcId="{3C98A23B-9912-4DFC-94DE-9675821665F5}" destId="{4922431F-3D46-4906-93E0-CF5BE3C812E5}" srcOrd="9" destOrd="0" presId="urn:microsoft.com/office/officeart/2005/8/layout/vList2"/>
    <dgm:cxn modelId="{E8C43D75-66B1-4653-8A23-F814A6380642}" type="presParOf" srcId="{3C98A23B-9912-4DFC-94DE-9675821665F5}" destId="{7B30A21E-1790-47E3-9E16-169E73C132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A44655-23BC-426B-A1D3-DBA21A5E06C1}" type="doc">
      <dgm:prSet loTypeId="urn:microsoft.com/office/officeart/2005/8/layout/default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83F6E7FD-70E1-4A76-A1AF-FCC388D5246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Недостаточное рабочее время врачей</a:t>
          </a:r>
        </a:p>
      </dgm:t>
    </dgm:pt>
    <dgm:pt modelId="{4294D75C-FF6A-490B-89E0-D784BD5FE566}" type="parTrans" cxnId="{66506CC1-0D4F-4396-9923-C30BD11E9731}">
      <dgm:prSet/>
      <dgm:spPr/>
      <dgm:t>
        <a:bodyPr/>
        <a:lstStyle/>
        <a:p>
          <a:endParaRPr lang="en-GB"/>
        </a:p>
      </dgm:t>
    </dgm:pt>
    <dgm:pt modelId="{AB1D09F3-042E-4720-8E8A-FE010213911B}" type="sibTrans" cxnId="{66506CC1-0D4F-4396-9923-C30BD11E9731}">
      <dgm:prSet/>
      <dgm:spPr/>
      <dgm:t>
        <a:bodyPr/>
        <a:lstStyle/>
        <a:p>
          <a:endParaRPr lang="en-GB"/>
        </a:p>
      </dgm:t>
    </dgm:pt>
    <dgm:pt modelId="{B7D542DC-DCC0-41DC-80C7-9A69FEA289D3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Выполнение приоритетных клинических задач</a:t>
          </a:r>
        </a:p>
      </dgm:t>
    </dgm:pt>
    <dgm:pt modelId="{FCAEBAE7-AC45-4F00-927E-BE62BF0017BC}" type="parTrans" cxnId="{844BDDF2-E511-4CA0-9D03-A1EBA106C7CE}">
      <dgm:prSet/>
      <dgm:spPr/>
      <dgm:t>
        <a:bodyPr/>
        <a:lstStyle/>
        <a:p>
          <a:endParaRPr lang="en-GB"/>
        </a:p>
      </dgm:t>
    </dgm:pt>
    <dgm:pt modelId="{E9F4B001-4EA5-4C05-8F49-4723F7DBCE17}" type="sibTrans" cxnId="{844BDDF2-E511-4CA0-9D03-A1EBA106C7CE}">
      <dgm:prSet/>
      <dgm:spPr/>
      <dgm:t>
        <a:bodyPr/>
        <a:lstStyle/>
        <a:p>
          <a:endParaRPr lang="en-GB"/>
        </a:p>
      </dgm:t>
    </dgm:pt>
    <dgm:pt modelId="{E9709261-A308-46C1-9C43-9678B5B6E0B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Трудоемкий процесс оформления согласия</a:t>
          </a:r>
        </a:p>
      </dgm:t>
    </dgm:pt>
    <dgm:pt modelId="{18ECF3B5-3EED-4F2D-841F-93E1E441882C}" type="parTrans" cxnId="{BD371075-5CC8-4094-96E7-5A1B665F13BE}">
      <dgm:prSet/>
      <dgm:spPr/>
      <dgm:t>
        <a:bodyPr/>
        <a:lstStyle/>
        <a:p>
          <a:endParaRPr lang="en-GB"/>
        </a:p>
      </dgm:t>
    </dgm:pt>
    <dgm:pt modelId="{175838A2-69DE-4CA1-820E-641778B6B45C}" type="sibTrans" cxnId="{BD371075-5CC8-4094-96E7-5A1B665F13BE}">
      <dgm:prSet/>
      <dgm:spPr/>
      <dgm:t>
        <a:bodyPr/>
        <a:lstStyle/>
        <a:p>
          <a:endParaRPr lang="en-GB"/>
        </a:p>
      </dgm:t>
    </dgm:pt>
    <dgm:pt modelId="{51AC771A-A265-4CC6-A2C0-1EFF4DB8AE92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Требования о консультировании перед тестированием</a:t>
          </a:r>
        </a:p>
      </dgm:t>
    </dgm:pt>
    <dgm:pt modelId="{B3E120A2-95F8-4954-916B-533A0875E9CF}" type="parTrans" cxnId="{CC4850EA-AF77-4380-8929-2225B6E161A0}">
      <dgm:prSet/>
      <dgm:spPr/>
      <dgm:t>
        <a:bodyPr/>
        <a:lstStyle/>
        <a:p>
          <a:endParaRPr lang="en-GB"/>
        </a:p>
      </dgm:t>
    </dgm:pt>
    <dgm:pt modelId="{80FE0A50-E53E-426D-B8B7-14A9428094C5}" type="sibTrans" cxnId="{CC4850EA-AF77-4380-8929-2225B6E161A0}">
      <dgm:prSet/>
      <dgm:spPr/>
      <dgm:t>
        <a:bodyPr/>
        <a:lstStyle/>
        <a:p>
          <a:endParaRPr lang="en-GB"/>
        </a:p>
      </dgm:t>
    </dgm:pt>
    <dgm:pt modelId="{60BD4D27-092D-45F9-A848-E24C9EEE12DD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Недостаток знаний и подготовки персонала</a:t>
          </a:r>
        </a:p>
      </dgm:t>
    </dgm:pt>
    <dgm:pt modelId="{43506FD8-3732-4B0C-AFEB-C928D2A05786}" type="parTrans" cxnId="{64AE5A37-FD82-4C89-AF69-1BBDF67C0847}">
      <dgm:prSet/>
      <dgm:spPr/>
      <dgm:t>
        <a:bodyPr/>
        <a:lstStyle/>
        <a:p>
          <a:endParaRPr lang="en-GB"/>
        </a:p>
      </dgm:t>
    </dgm:pt>
    <dgm:pt modelId="{8F576213-9A82-4DF0-BAC6-648624AEDB73}" type="sibTrans" cxnId="{64AE5A37-FD82-4C89-AF69-1BBDF67C0847}">
      <dgm:prSet/>
      <dgm:spPr/>
      <dgm:t>
        <a:bodyPr/>
        <a:lstStyle/>
        <a:p>
          <a:endParaRPr lang="en-GB"/>
        </a:p>
      </dgm:t>
    </dgm:pt>
    <dgm:pt modelId="{401BFFEE-AD8F-4523-802F-D9A62BF2E289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Предполагаемое отсутствие компетенции</a:t>
          </a:r>
        </a:p>
      </dgm:t>
    </dgm:pt>
    <dgm:pt modelId="{50071CDB-6593-4A39-8351-CBCA5313442A}" type="parTrans" cxnId="{2B64DD90-257D-418C-BF30-E31ACBD08AB5}">
      <dgm:prSet/>
      <dgm:spPr/>
      <dgm:t>
        <a:bodyPr/>
        <a:lstStyle/>
        <a:p>
          <a:endParaRPr lang="en-GB"/>
        </a:p>
      </dgm:t>
    </dgm:pt>
    <dgm:pt modelId="{ADED49C6-A8A2-499C-8E37-CBF14233B64C}" type="sibTrans" cxnId="{2B64DD90-257D-418C-BF30-E31ACBD08AB5}">
      <dgm:prSet/>
      <dgm:spPr/>
      <dgm:t>
        <a:bodyPr/>
        <a:lstStyle/>
        <a:p>
          <a:endParaRPr lang="en-GB"/>
        </a:p>
      </dgm:t>
    </dgm:pt>
    <dgm:pt modelId="{ED65AC40-0811-421A-9709-1B5F72B29F41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Пациент не воспринимается как входящий в группу риска</a:t>
          </a:r>
        </a:p>
      </dgm:t>
    </dgm:pt>
    <dgm:pt modelId="{C98B3752-FAAA-4E50-9F90-FD7E97327F99}" type="parTrans" cxnId="{3617BE7D-CD22-4FAE-93C6-6251CDD0D3AA}">
      <dgm:prSet/>
      <dgm:spPr/>
      <dgm:t>
        <a:bodyPr/>
        <a:lstStyle/>
        <a:p>
          <a:endParaRPr lang="en-GB"/>
        </a:p>
      </dgm:t>
    </dgm:pt>
    <dgm:pt modelId="{330E3C11-FEC5-477A-82B2-3DE291E78E65}" type="sibTrans" cxnId="{3617BE7D-CD22-4FAE-93C6-6251CDD0D3AA}">
      <dgm:prSet/>
      <dgm:spPr/>
      <dgm:t>
        <a:bodyPr/>
        <a:lstStyle/>
        <a:p>
          <a:endParaRPr lang="en-GB"/>
        </a:p>
      </dgm:t>
    </dgm:pt>
    <dgm:pt modelId="{CFF76408-F633-4FE3-98B8-27643D5179FC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Беспокойства о реакции пациента (огорчение/обида)</a:t>
          </a:r>
        </a:p>
      </dgm:t>
    </dgm:pt>
    <dgm:pt modelId="{02C19CDD-A66C-452F-899B-21DB3EEBC21E}" type="parTrans" cxnId="{75E523DD-2A0C-402A-837B-5253BCB65958}">
      <dgm:prSet/>
      <dgm:spPr/>
      <dgm:t>
        <a:bodyPr/>
        <a:lstStyle/>
        <a:p>
          <a:endParaRPr lang="en-GB"/>
        </a:p>
      </dgm:t>
    </dgm:pt>
    <dgm:pt modelId="{449C83D1-B356-4DE0-955C-19BD781D3D27}" type="sibTrans" cxnId="{75E523DD-2A0C-402A-837B-5253BCB65958}">
      <dgm:prSet/>
      <dgm:spPr/>
      <dgm:t>
        <a:bodyPr/>
        <a:lstStyle/>
        <a:p>
          <a:endParaRPr lang="en-GB"/>
        </a:p>
      </dgm:t>
    </dgm:pt>
    <dgm:pt modelId="{A9ACFE0A-A192-462C-B105-864296622DDF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/>
            <a:t>Недостаточная компенсация</a:t>
          </a:r>
        </a:p>
      </dgm:t>
    </dgm:pt>
    <dgm:pt modelId="{63DCC565-0EDB-45BF-9D69-E489DDD5309E}" type="parTrans" cxnId="{7A944F0E-3BA7-4B86-B159-3CE4CA0CA103}">
      <dgm:prSet/>
      <dgm:spPr/>
      <dgm:t>
        <a:bodyPr/>
        <a:lstStyle/>
        <a:p>
          <a:endParaRPr lang="en-GB"/>
        </a:p>
      </dgm:t>
    </dgm:pt>
    <dgm:pt modelId="{206555FF-2C17-4C83-A198-916177E76717}" type="sibTrans" cxnId="{7A944F0E-3BA7-4B86-B159-3CE4CA0CA103}">
      <dgm:prSet/>
      <dgm:spPr/>
      <dgm:t>
        <a:bodyPr/>
        <a:lstStyle/>
        <a:p>
          <a:endParaRPr lang="en-GB"/>
        </a:p>
      </dgm:t>
    </dgm:pt>
    <dgm:pt modelId="{C543961F-9724-4356-93D6-7CA7C548C28E}" type="pres">
      <dgm:prSet presAssocID="{3CA44655-23BC-426B-A1D3-DBA21A5E06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23189-F143-497B-B2C8-45A6C08A1A18}" type="pres">
      <dgm:prSet presAssocID="{83F6E7FD-70E1-4A76-A1AF-FCC388D5246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AE286-7F55-4021-9D1F-DC6AD27FC575}" type="pres">
      <dgm:prSet presAssocID="{AB1D09F3-042E-4720-8E8A-FE010213911B}" presName="sibTrans" presStyleCnt="0"/>
      <dgm:spPr/>
    </dgm:pt>
    <dgm:pt modelId="{6FC90B51-8B25-45E6-BE39-E3F93F9669F8}" type="pres">
      <dgm:prSet presAssocID="{B7D542DC-DCC0-41DC-80C7-9A69FEA289D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BACE6-26EA-418E-91AD-CEF3CB1A1D83}" type="pres">
      <dgm:prSet presAssocID="{E9F4B001-4EA5-4C05-8F49-4723F7DBCE17}" presName="sibTrans" presStyleCnt="0"/>
      <dgm:spPr/>
    </dgm:pt>
    <dgm:pt modelId="{757094CE-6C80-4F0E-9665-8BC2B2AD35BA}" type="pres">
      <dgm:prSet presAssocID="{E9709261-A308-46C1-9C43-9678B5B6E0B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EC16C-9F87-432A-BA0F-2D5EC4AE71F8}" type="pres">
      <dgm:prSet presAssocID="{175838A2-69DE-4CA1-820E-641778B6B45C}" presName="sibTrans" presStyleCnt="0"/>
      <dgm:spPr/>
    </dgm:pt>
    <dgm:pt modelId="{1A4DEC29-3A0A-486F-84CF-402990314DD1}" type="pres">
      <dgm:prSet presAssocID="{51AC771A-A265-4CC6-A2C0-1EFF4DB8AE9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7904F-73E1-4D83-88FF-85BE02BD85E0}" type="pres">
      <dgm:prSet presAssocID="{80FE0A50-E53E-426D-B8B7-14A9428094C5}" presName="sibTrans" presStyleCnt="0"/>
      <dgm:spPr/>
    </dgm:pt>
    <dgm:pt modelId="{6BEB5A50-E3F4-45FF-A79B-13AE80EF0E70}" type="pres">
      <dgm:prSet presAssocID="{60BD4D27-092D-45F9-A848-E24C9EEE12D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E0883-8B27-4FF0-9BFD-1E60B78951A1}" type="pres">
      <dgm:prSet presAssocID="{8F576213-9A82-4DF0-BAC6-648624AEDB73}" presName="sibTrans" presStyleCnt="0"/>
      <dgm:spPr/>
    </dgm:pt>
    <dgm:pt modelId="{2A5C8191-C99A-4A7E-B82D-7872A4AC7765}" type="pres">
      <dgm:prSet presAssocID="{401BFFEE-AD8F-4523-802F-D9A62BF2E28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8A886-DA4D-46A6-88FB-D420E6A544FD}" type="pres">
      <dgm:prSet presAssocID="{ADED49C6-A8A2-499C-8E37-CBF14233B64C}" presName="sibTrans" presStyleCnt="0"/>
      <dgm:spPr/>
    </dgm:pt>
    <dgm:pt modelId="{9F11AC9B-08BE-4414-94F3-7DACA09C5625}" type="pres">
      <dgm:prSet presAssocID="{ED65AC40-0811-421A-9709-1B5F72B29F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27BF1-FA9D-40FF-9788-E4435CB38B5D}" type="pres">
      <dgm:prSet presAssocID="{330E3C11-FEC5-477A-82B2-3DE291E78E65}" presName="sibTrans" presStyleCnt="0"/>
      <dgm:spPr/>
    </dgm:pt>
    <dgm:pt modelId="{17103DD4-DD83-4FB1-ACF9-6AE406429A74}" type="pres">
      <dgm:prSet presAssocID="{CFF76408-F633-4FE3-98B8-27643D5179F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32FFF-DF40-4442-8A55-8D625FABDF99}" type="pres">
      <dgm:prSet presAssocID="{449C83D1-B356-4DE0-955C-19BD781D3D27}" presName="sibTrans" presStyleCnt="0"/>
      <dgm:spPr/>
    </dgm:pt>
    <dgm:pt modelId="{64532116-9E00-4FA9-A95D-A740105CDBE4}" type="pres">
      <dgm:prSet presAssocID="{A9ACFE0A-A192-462C-B105-864296622DD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E523DD-2A0C-402A-837B-5253BCB65958}" srcId="{3CA44655-23BC-426B-A1D3-DBA21A5E06C1}" destId="{CFF76408-F633-4FE3-98B8-27643D5179FC}" srcOrd="7" destOrd="0" parTransId="{02C19CDD-A66C-452F-899B-21DB3EEBC21E}" sibTransId="{449C83D1-B356-4DE0-955C-19BD781D3D27}"/>
    <dgm:cxn modelId="{A0452CBF-54CE-4D6C-9D3E-A2A47D802346}" type="presOf" srcId="{B7D542DC-DCC0-41DC-80C7-9A69FEA289D3}" destId="{6FC90B51-8B25-45E6-BE39-E3F93F9669F8}" srcOrd="0" destOrd="0" presId="urn:microsoft.com/office/officeart/2005/8/layout/default"/>
    <dgm:cxn modelId="{4EA37E63-4ECB-48F2-B772-24D3C50CDB3A}" type="presOf" srcId="{83F6E7FD-70E1-4A76-A1AF-FCC388D52460}" destId="{F1123189-F143-497B-B2C8-45A6C08A1A18}" srcOrd="0" destOrd="0" presId="urn:microsoft.com/office/officeart/2005/8/layout/default"/>
    <dgm:cxn modelId="{5A338639-916F-4182-B333-B0C29DD83E33}" type="presOf" srcId="{CFF76408-F633-4FE3-98B8-27643D5179FC}" destId="{17103DD4-DD83-4FB1-ACF9-6AE406429A74}" srcOrd="0" destOrd="0" presId="urn:microsoft.com/office/officeart/2005/8/layout/default"/>
    <dgm:cxn modelId="{3617BE7D-CD22-4FAE-93C6-6251CDD0D3AA}" srcId="{3CA44655-23BC-426B-A1D3-DBA21A5E06C1}" destId="{ED65AC40-0811-421A-9709-1B5F72B29F41}" srcOrd="6" destOrd="0" parTransId="{C98B3752-FAAA-4E50-9F90-FD7E97327F99}" sibTransId="{330E3C11-FEC5-477A-82B2-3DE291E78E65}"/>
    <dgm:cxn modelId="{94C2A209-928A-44F2-BBE6-32FEB3BBE125}" type="presOf" srcId="{51AC771A-A265-4CC6-A2C0-1EFF4DB8AE92}" destId="{1A4DEC29-3A0A-486F-84CF-402990314DD1}" srcOrd="0" destOrd="0" presId="urn:microsoft.com/office/officeart/2005/8/layout/default"/>
    <dgm:cxn modelId="{23E8AF8E-0B1E-4727-BA60-EB7F1E17B851}" type="presOf" srcId="{ED65AC40-0811-421A-9709-1B5F72B29F41}" destId="{9F11AC9B-08BE-4414-94F3-7DACA09C5625}" srcOrd="0" destOrd="0" presId="urn:microsoft.com/office/officeart/2005/8/layout/default"/>
    <dgm:cxn modelId="{C3A0F3AA-578A-4DC4-AC22-45919E4AC291}" type="presOf" srcId="{60BD4D27-092D-45F9-A848-E24C9EEE12DD}" destId="{6BEB5A50-E3F4-45FF-A79B-13AE80EF0E70}" srcOrd="0" destOrd="0" presId="urn:microsoft.com/office/officeart/2005/8/layout/default"/>
    <dgm:cxn modelId="{2A469341-CEA0-41A7-B25B-A29047ABAE64}" type="presOf" srcId="{E9709261-A308-46C1-9C43-9678B5B6E0B5}" destId="{757094CE-6C80-4F0E-9665-8BC2B2AD35BA}" srcOrd="0" destOrd="0" presId="urn:microsoft.com/office/officeart/2005/8/layout/default"/>
    <dgm:cxn modelId="{2B64DD90-257D-418C-BF30-E31ACBD08AB5}" srcId="{3CA44655-23BC-426B-A1D3-DBA21A5E06C1}" destId="{401BFFEE-AD8F-4523-802F-D9A62BF2E289}" srcOrd="5" destOrd="0" parTransId="{50071CDB-6593-4A39-8351-CBCA5313442A}" sibTransId="{ADED49C6-A8A2-499C-8E37-CBF14233B64C}"/>
    <dgm:cxn modelId="{CC4850EA-AF77-4380-8929-2225B6E161A0}" srcId="{3CA44655-23BC-426B-A1D3-DBA21A5E06C1}" destId="{51AC771A-A265-4CC6-A2C0-1EFF4DB8AE92}" srcOrd="3" destOrd="0" parTransId="{B3E120A2-95F8-4954-916B-533A0875E9CF}" sibTransId="{80FE0A50-E53E-426D-B8B7-14A9428094C5}"/>
    <dgm:cxn modelId="{7E2D5D5C-4AF2-4AC4-9953-C1083A835120}" type="presOf" srcId="{A9ACFE0A-A192-462C-B105-864296622DDF}" destId="{64532116-9E00-4FA9-A95D-A740105CDBE4}" srcOrd="0" destOrd="0" presId="urn:microsoft.com/office/officeart/2005/8/layout/default"/>
    <dgm:cxn modelId="{64AE5A37-FD82-4C89-AF69-1BBDF67C0847}" srcId="{3CA44655-23BC-426B-A1D3-DBA21A5E06C1}" destId="{60BD4D27-092D-45F9-A848-E24C9EEE12DD}" srcOrd="4" destOrd="0" parTransId="{43506FD8-3732-4B0C-AFEB-C928D2A05786}" sibTransId="{8F576213-9A82-4DF0-BAC6-648624AEDB73}"/>
    <dgm:cxn modelId="{7A944F0E-3BA7-4B86-B159-3CE4CA0CA103}" srcId="{3CA44655-23BC-426B-A1D3-DBA21A5E06C1}" destId="{A9ACFE0A-A192-462C-B105-864296622DDF}" srcOrd="8" destOrd="0" parTransId="{63DCC565-0EDB-45BF-9D69-E489DDD5309E}" sibTransId="{206555FF-2C17-4C83-A198-916177E76717}"/>
    <dgm:cxn modelId="{844BDDF2-E511-4CA0-9D03-A1EBA106C7CE}" srcId="{3CA44655-23BC-426B-A1D3-DBA21A5E06C1}" destId="{B7D542DC-DCC0-41DC-80C7-9A69FEA289D3}" srcOrd="1" destOrd="0" parTransId="{FCAEBAE7-AC45-4F00-927E-BE62BF0017BC}" sibTransId="{E9F4B001-4EA5-4C05-8F49-4723F7DBCE17}"/>
    <dgm:cxn modelId="{94C85F08-E42B-4C95-B71A-1E1B86D5D6EC}" type="presOf" srcId="{3CA44655-23BC-426B-A1D3-DBA21A5E06C1}" destId="{C543961F-9724-4356-93D6-7CA7C548C28E}" srcOrd="0" destOrd="0" presId="urn:microsoft.com/office/officeart/2005/8/layout/default"/>
    <dgm:cxn modelId="{BD371075-5CC8-4094-96E7-5A1B665F13BE}" srcId="{3CA44655-23BC-426B-A1D3-DBA21A5E06C1}" destId="{E9709261-A308-46C1-9C43-9678B5B6E0B5}" srcOrd="2" destOrd="0" parTransId="{18ECF3B5-3EED-4F2D-841F-93E1E441882C}" sibTransId="{175838A2-69DE-4CA1-820E-641778B6B45C}"/>
    <dgm:cxn modelId="{66506CC1-0D4F-4396-9923-C30BD11E9731}" srcId="{3CA44655-23BC-426B-A1D3-DBA21A5E06C1}" destId="{83F6E7FD-70E1-4A76-A1AF-FCC388D52460}" srcOrd="0" destOrd="0" parTransId="{4294D75C-FF6A-490B-89E0-D784BD5FE566}" sibTransId="{AB1D09F3-042E-4720-8E8A-FE010213911B}"/>
    <dgm:cxn modelId="{BDBF7FB8-EB96-4ABD-B4E7-1FCDC0B75747}" type="presOf" srcId="{401BFFEE-AD8F-4523-802F-D9A62BF2E289}" destId="{2A5C8191-C99A-4A7E-B82D-7872A4AC7765}" srcOrd="0" destOrd="0" presId="urn:microsoft.com/office/officeart/2005/8/layout/default"/>
    <dgm:cxn modelId="{A5C5A397-264D-4496-A699-0414C00B44C5}" type="presParOf" srcId="{C543961F-9724-4356-93D6-7CA7C548C28E}" destId="{F1123189-F143-497B-B2C8-45A6C08A1A18}" srcOrd="0" destOrd="0" presId="urn:microsoft.com/office/officeart/2005/8/layout/default"/>
    <dgm:cxn modelId="{E059714B-B2C7-4737-BF13-C77FA9AFB2B3}" type="presParOf" srcId="{C543961F-9724-4356-93D6-7CA7C548C28E}" destId="{A04AE286-7F55-4021-9D1F-DC6AD27FC575}" srcOrd="1" destOrd="0" presId="urn:microsoft.com/office/officeart/2005/8/layout/default"/>
    <dgm:cxn modelId="{5A436A11-6151-4D1B-9DED-2156CCC7C940}" type="presParOf" srcId="{C543961F-9724-4356-93D6-7CA7C548C28E}" destId="{6FC90B51-8B25-45E6-BE39-E3F93F9669F8}" srcOrd="2" destOrd="0" presId="urn:microsoft.com/office/officeart/2005/8/layout/default"/>
    <dgm:cxn modelId="{22219083-611C-4162-BFA7-457645C58FC8}" type="presParOf" srcId="{C543961F-9724-4356-93D6-7CA7C548C28E}" destId="{A4BBACE6-26EA-418E-91AD-CEF3CB1A1D83}" srcOrd="3" destOrd="0" presId="urn:microsoft.com/office/officeart/2005/8/layout/default"/>
    <dgm:cxn modelId="{23792F06-AAA0-4669-BBC4-E5DCD4C79642}" type="presParOf" srcId="{C543961F-9724-4356-93D6-7CA7C548C28E}" destId="{757094CE-6C80-4F0E-9665-8BC2B2AD35BA}" srcOrd="4" destOrd="0" presId="urn:microsoft.com/office/officeart/2005/8/layout/default"/>
    <dgm:cxn modelId="{A9C0A418-9980-4AF0-A37E-7BD3DFA0DECB}" type="presParOf" srcId="{C543961F-9724-4356-93D6-7CA7C548C28E}" destId="{880EC16C-9F87-432A-BA0F-2D5EC4AE71F8}" srcOrd="5" destOrd="0" presId="urn:microsoft.com/office/officeart/2005/8/layout/default"/>
    <dgm:cxn modelId="{8BDE5A66-FD18-4783-A1E6-EF78014EC866}" type="presParOf" srcId="{C543961F-9724-4356-93D6-7CA7C548C28E}" destId="{1A4DEC29-3A0A-486F-84CF-402990314DD1}" srcOrd="6" destOrd="0" presId="urn:microsoft.com/office/officeart/2005/8/layout/default"/>
    <dgm:cxn modelId="{2A240F05-4369-4DC9-888D-3D6B787D5D58}" type="presParOf" srcId="{C543961F-9724-4356-93D6-7CA7C548C28E}" destId="{0F37904F-73E1-4D83-88FF-85BE02BD85E0}" srcOrd="7" destOrd="0" presId="urn:microsoft.com/office/officeart/2005/8/layout/default"/>
    <dgm:cxn modelId="{08A344EB-13D8-49B8-BD6F-3C4C3444EB82}" type="presParOf" srcId="{C543961F-9724-4356-93D6-7CA7C548C28E}" destId="{6BEB5A50-E3F4-45FF-A79B-13AE80EF0E70}" srcOrd="8" destOrd="0" presId="urn:microsoft.com/office/officeart/2005/8/layout/default"/>
    <dgm:cxn modelId="{4A108427-83C2-4DC3-8C61-A5E6D75BFDA8}" type="presParOf" srcId="{C543961F-9724-4356-93D6-7CA7C548C28E}" destId="{2C8E0883-8B27-4FF0-9BFD-1E60B78951A1}" srcOrd="9" destOrd="0" presId="urn:microsoft.com/office/officeart/2005/8/layout/default"/>
    <dgm:cxn modelId="{7029AFC0-365D-407B-BA75-D7CF5915C18F}" type="presParOf" srcId="{C543961F-9724-4356-93D6-7CA7C548C28E}" destId="{2A5C8191-C99A-4A7E-B82D-7872A4AC7765}" srcOrd="10" destOrd="0" presId="urn:microsoft.com/office/officeart/2005/8/layout/default"/>
    <dgm:cxn modelId="{94EF3FCF-70D1-460F-B3CA-4DBE29BE3A85}" type="presParOf" srcId="{C543961F-9724-4356-93D6-7CA7C548C28E}" destId="{AFA8A886-DA4D-46A6-88FB-D420E6A544FD}" srcOrd="11" destOrd="0" presId="urn:microsoft.com/office/officeart/2005/8/layout/default"/>
    <dgm:cxn modelId="{C1CEF29A-FEEA-40D7-B77C-2935F84E66B3}" type="presParOf" srcId="{C543961F-9724-4356-93D6-7CA7C548C28E}" destId="{9F11AC9B-08BE-4414-94F3-7DACA09C5625}" srcOrd="12" destOrd="0" presId="urn:microsoft.com/office/officeart/2005/8/layout/default"/>
    <dgm:cxn modelId="{3EC28A64-C16C-4260-9B6C-50D78A5825B1}" type="presParOf" srcId="{C543961F-9724-4356-93D6-7CA7C548C28E}" destId="{50127BF1-FA9D-40FF-9788-E4435CB38B5D}" srcOrd="13" destOrd="0" presId="urn:microsoft.com/office/officeart/2005/8/layout/default"/>
    <dgm:cxn modelId="{85D049EF-3D44-47AA-9F0D-B25A26AA3552}" type="presParOf" srcId="{C543961F-9724-4356-93D6-7CA7C548C28E}" destId="{17103DD4-DD83-4FB1-ACF9-6AE406429A74}" srcOrd="14" destOrd="0" presId="urn:microsoft.com/office/officeart/2005/8/layout/default"/>
    <dgm:cxn modelId="{5E6399CE-2363-43EA-A61D-872962D98E05}" type="presParOf" srcId="{C543961F-9724-4356-93D6-7CA7C548C28E}" destId="{FE932FFF-DF40-4442-8A55-8D625FABDF99}" srcOrd="15" destOrd="0" presId="urn:microsoft.com/office/officeart/2005/8/layout/default"/>
    <dgm:cxn modelId="{8D7AC930-F221-4DDA-B60A-3A1A1373C637}" type="presParOf" srcId="{C543961F-9724-4356-93D6-7CA7C548C28E}" destId="{64532116-9E00-4FA9-A95D-A740105CDBE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C078F39B-ABCC-4031-88AE-54B7143D90E1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4. Упущенные возможности</a:t>
          </a:r>
        </a:p>
      </dgm:t>
    </dgm:pt>
    <dgm:pt modelId="{6C4966BD-2E32-42CF-9ACC-6EDE9E2EC19C}" type="parTrans" cxnId="{14E42C59-8FDA-4C55-8EDE-E1BA0704EAFC}">
      <dgm:prSet/>
      <dgm:spPr/>
      <dgm:t>
        <a:bodyPr/>
        <a:lstStyle/>
        <a:p>
          <a:endParaRPr lang="en-GB"/>
        </a:p>
      </dgm:t>
    </dgm:pt>
    <dgm:pt modelId="{F8542C47-662B-48EB-83EA-408B39DF7589}" type="sibTrans" cxnId="{14E42C59-8FDA-4C55-8EDE-E1BA0704EAFC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878F4850-5941-4A3C-9129-2ECFE0B32ED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gm:t>
    </dgm:pt>
    <dgm:pt modelId="{632BB5FA-C52A-4CF8-96A8-8717A4E2A1A6}" type="parTrans" cxnId="{1658E4CF-C173-46C6-B4DE-F995AAF31B7B}">
      <dgm:prSet/>
      <dgm:spPr/>
      <dgm:t>
        <a:bodyPr/>
        <a:lstStyle/>
        <a:p>
          <a:endParaRPr lang="en-GB"/>
        </a:p>
      </dgm:t>
    </dgm:pt>
    <dgm:pt modelId="{E7987764-A999-4E74-81FA-1C220AAA9805}" type="sibTrans" cxnId="{1658E4CF-C173-46C6-B4DE-F995AAF31B7B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C60C5F13-BC11-46BA-86A0-E8C8DEBDFD2D}" type="pres">
      <dgm:prSet presAssocID="{C078F39B-ABCC-4031-88AE-54B7143D90E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3976-9EDD-44DB-B904-276081631982}" type="pres">
      <dgm:prSet presAssocID="{F8542C47-662B-48EB-83EA-408B39DF7589}" presName="spacer" presStyleCnt="0"/>
      <dgm:spPr/>
    </dgm:pt>
    <dgm:pt modelId="{8DEC646D-C5DB-4FE2-AC56-684A2AB5DB0E}" type="pres">
      <dgm:prSet presAssocID="{7ADBD254-F3A8-45BA-97A2-B10099EAF300}" presName="parentText" presStyleLbl="node1" presStyleIdx="4" presStyleCnt="6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431F-3D46-4906-93E0-CF5BE3C812E5}" type="pres">
      <dgm:prSet presAssocID="{C54172BD-B7AE-4237-A2D6-CBE22CEA6D8E}" presName="spacer" presStyleCnt="0"/>
      <dgm:spPr/>
    </dgm:pt>
    <dgm:pt modelId="{7B30A21E-1790-47E3-9E16-169E73C13270}" type="pres">
      <dgm:prSet presAssocID="{878F4850-5941-4A3C-9129-2ECFE0B32ED5}" presName="parentText" presStyleLbl="node1" presStyleIdx="5" presStyleCnt="6" custLinFactY="-94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E03E8-E537-4968-A838-1C99C2E54EA9}" type="presOf" srcId="{DC5626C3-89EC-42E9-A8A5-2C4033403F44}" destId="{0363741D-5522-44EE-BA48-7952B8DF3484}" srcOrd="0" destOrd="0" presId="urn:microsoft.com/office/officeart/2005/8/layout/vList2"/>
    <dgm:cxn modelId="{646C84FF-A95D-47AA-B4EE-874E3ABC744F}" type="presOf" srcId="{76EB3F9B-2E05-4C7C-8DE6-4ABBB04CB700}" destId="{27D53F48-8A9E-4AF0-93B2-8CEBDE1BB97C}" srcOrd="0" destOrd="0" presId="urn:microsoft.com/office/officeart/2005/8/layout/vList2"/>
    <dgm:cxn modelId="{F6A48313-160C-4A82-9EB4-8FFD50B63029}" srcId="{334B3551-664B-4334-BF1F-E23996D41D35}" destId="{7ADBD254-F3A8-45BA-97A2-B10099EAF300}" srcOrd="4" destOrd="0" parTransId="{F030D52B-33C9-4CF2-BE55-4168E6C52F5E}" sibTransId="{C54172BD-B7AE-4237-A2D6-CBE22CEA6D8E}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8305DCC2-F79B-46E0-8039-370E6096811A}" type="presOf" srcId="{4EA625BF-1FAA-4074-975F-44FFB7629D05}" destId="{3C1371A6-360D-4628-B6B6-D0DCC663AD7A}" srcOrd="0" destOrd="0" presId="urn:microsoft.com/office/officeart/2005/8/layout/vList2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A978EC5D-587E-49A7-9B8D-3CA76AB7F065}" type="presOf" srcId="{878F4850-5941-4A3C-9129-2ECFE0B32ED5}" destId="{7B30A21E-1790-47E3-9E16-169E73C13270}" srcOrd="0" destOrd="0" presId="urn:microsoft.com/office/officeart/2005/8/layout/vList2"/>
    <dgm:cxn modelId="{AF9EBEDE-696B-4CFC-8CC2-E189F4154D9C}" type="presOf" srcId="{7ADBD254-F3A8-45BA-97A2-B10099EAF300}" destId="{8DEC646D-C5DB-4FE2-AC56-684A2AB5DB0E}" srcOrd="0" destOrd="0" presId="urn:microsoft.com/office/officeart/2005/8/layout/vList2"/>
    <dgm:cxn modelId="{D8B9A6CB-F0AC-428D-A469-D1DF07E5382C}" type="presOf" srcId="{C078F39B-ABCC-4031-88AE-54B7143D90E1}" destId="{C60C5F13-BC11-46BA-86A0-E8C8DEBDFD2D}" srcOrd="0" destOrd="0" presId="urn:microsoft.com/office/officeart/2005/8/layout/vList2"/>
    <dgm:cxn modelId="{14E42C59-8FDA-4C55-8EDE-E1BA0704EAFC}" srcId="{334B3551-664B-4334-BF1F-E23996D41D35}" destId="{C078F39B-ABCC-4031-88AE-54B7143D90E1}" srcOrd="3" destOrd="0" parTransId="{6C4966BD-2E32-42CF-9ACC-6EDE9E2EC19C}" sibTransId="{F8542C47-662B-48EB-83EA-408B39DF7589}"/>
    <dgm:cxn modelId="{1658E4CF-C173-46C6-B4DE-F995AAF31B7B}" srcId="{334B3551-664B-4334-BF1F-E23996D41D35}" destId="{878F4850-5941-4A3C-9129-2ECFE0B32ED5}" srcOrd="5" destOrd="0" parTransId="{632BB5FA-C52A-4CF8-96A8-8717A4E2A1A6}" sibTransId="{E7987764-A999-4E74-81FA-1C220AAA9805}"/>
    <dgm:cxn modelId="{71E66578-23E0-4C51-8B9A-07BA45D33CA6}" type="presOf" srcId="{334B3551-664B-4334-BF1F-E23996D41D35}" destId="{3C98A23B-9912-4DFC-94DE-9675821665F5}" srcOrd="0" destOrd="0" presId="urn:microsoft.com/office/officeart/2005/8/layout/vList2"/>
    <dgm:cxn modelId="{0C63661D-21FB-45DD-BB01-317D83A6B9C3}" type="presParOf" srcId="{3C98A23B-9912-4DFC-94DE-9675821665F5}" destId="{27D53F48-8A9E-4AF0-93B2-8CEBDE1BB97C}" srcOrd="0" destOrd="0" presId="urn:microsoft.com/office/officeart/2005/8/layout/vList2"/>
    <dgm:cxn modelId="{A0F0F79C-EA8C-49CA-815C-9FDEDF6FED5D}" type="presParOf" srcId="{3C98A23B-9912-4DFC-94DE-9675821665F5}" destId="{B59A89EE-9D55-421F-8567-5EBE4D230955}" srcOrd="1" destOrd="0" presId="urn:microsoft.com/office/officeart/2005/8/layout/vList2"/>
    <dgm:cxn modelId="{BA1BD5ED-BA6F-45B8-8AC7-8FA39754071A}" type="presParOf" srcId="{3C98A23B-9912-4DFC-94DE-9675821665F5}" destId="{0363741D-5522-44EE-BA48-7952B8DF3484}" srcOrd="2" destOrd="0" presId="urn:microsoft.com/office/officeart/2005/8/layout/vList2"/>
    <dgm:cxn modelId="{22A8D9EF-231D-43FC-B833-18FFE92C17DD}" type="presParOf" srcId="{3C98A23B-9912-4DFC-94DE-9675821665F5}" destId="{0BF2AA6C-D6FE-42AE-B985-92A0D12CF2D4}" srcOrd="3" destOrd="0" presId="urn:microsoft.com/office/officeart/2005/8/layout/vList2"/>
    <dgm:cxn modelId="{770D1C51-F1F9-43F2-AFE3-EA84658C64AC}" type="presParOf" srcId="{3C98A23B-9912-4DFC-94DE-9675821665F5}" destId="{3C1371A6-360D-4628-B6B6-D0DCC663AD7A}" srcOrd="4" destOrd="0" presId="urn:microsoft.com/office/officeart/2005/8/layout/vList2"/>
    <dgm:cxn modelId="{D807B4BE-E64D-4878-B8D7-1FCEBBABCE96}" type="presParOf" srcId="{3C98A23B-9912-4DFC-94DE-9675821665F5}" destId="{6F6B4B09-981E-4FEF-863F-8026D8B0BDFF}" srcOrd="5" destOrd="0" presId="urn:microsoft.com/office/officeart/2005/8/layout/vList2"/>
    <dgm:cxn modelId="{0C5D6A4C-1A02-4A9C-81D8-0F2F1C765352}" type="presParOf" srcId="{3C98A23B-9912-4DFC-94DE-9675821665F5}" destId="{C60C5F13-BC11-46BA-86A0-E8C8DEBDFD2D}" srcOrd="6" destOrd="0" presId="urn:microsoft.com/office/officeart/2005/8/layout/vList2"/>
    <dgm:cxn modelId="{EE26608B-DA97-4A0A-9943-7B21CF214EAA}" type="presParOf" srcId="{3C98A23B-9912-4DFC-94DE-9675821665F5}" destId="{51223976-9EDD-44DB-B904-276081631982}" srcOrd="7" destOrd="0" presId="urn:microsoft.com/office/officeart/2005/8/layout/vList2"/>
    <dgm:cxn modelId="{B593DA69-00EA-444D-8F9E-AF3D27DB33C9}" type="presParOf" srcId="{3C98A23B-9912-4DFC-94DE-9675821665F5}" destId="{8DEC646D-C5DB-4FE2-AC56-684A2AB5DB0E}" srcOrd="8" destOrd="0" presId="urn:microsoft.com/office/officeart/2005/8/layout/vList2"/>
    <dgm:cxn modelId="{2A4A4ACA-2E5A-4659-9273-F29CE515DCB0}" type="presParOf" srcId="{3C98A23B-9912-4DFC-94DE-9675821665F5}" destId="{4922431F-3D46-4906-93E0-CF5BE3C812E5}" srcOrd="9" destOrd="0" presId="urn:microsoft.com/office/officeart/2005/8/layout/vList2"/>
    <dgm:cxn modelId="{749C4C05-C31B-445A-B0E0-D361A1B42155}" type="presParOf" srcId="{3C98A23B-9912-4DFC-94DE-9675821665F5}" destId="{7B30A21E-1790-47E3-9E16-169E73C132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8DEC646D-C5DB-4FE2-AC56-684A2AB5DB0E}" type="pres">
      <dgm:prSet presAssocID="{7ADBD254-F3A8-45BA-97A2-B10099EAF300}" presName="parentText" presStyleLbl="node1" presStyleIdx="3" presStyleCnt="4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48313-160C-4A82-9EB4-8FFD50B63029}" srcId="{334B3551-664B-4334-BF1F-E23996D41D35}" destId="{7ADBD254-F3A8-45BA-97A2-B10099EAF300}" srcOrd="3" destOrd="0" parTransId="{F030D52B-33C9-4CF2-BE55-4168E6C52F5E}" sibTransId="{C54172BD-B7AE-4237-A2D6-CBE22CEA6D8E}"/>
    <dgm:cxn modelId="{CF530295-F19F-495E-9F29-954F8C7732BA}" type="presOf" srcId="{DC5626C3-89EC-42E9-A8A5-2C4033403F44}" destId="{0363741D-5522-44EE-BA48-7952B8DF3484}" srcOrd="0" destOrd="0" presId="urn:microsoft.com/office/officeart/2005/8/layout/vList2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BB0A50FE-1559-4ACD-B21E-CAA905167A58}" type="presOf" srcId="{4EA625BF-1FAA-4074-975F-44FFB7629D05}" destId="{3C1371A6-360D-4628-B6B6-D0DCC663AD7A}" srcOrd="0" destOrd="0" presId="urn:microsoft.com/office/officeart/2005/8/layout/vList2"/>
    <dgm:cxn modelId="{3AEE062D-4786-4AFC-A141-2FFB0ED2803E}" type="presOf" srcId="{7ADBD254-F3A8-45BA-97A2-B10099EAF300}" destId="{8DEC646D-C5DB-4FE2-AC56-684A2AB5DB0E}" srcOrd="0" destOrd="0" presId="urn:microsoft.com/office/officeart/2005/8/layout/vList2"/>
    <dgm:cxn modelId="{DB005C2E-503F-4C6F-A0C1-BF7A44D96735}" type="presOf" srcId="{334B3551-664B-4334-BF1F-E23996D41D35}" destId="{3C98A23B-9912-4DFC-94DE-9675821665F5}" srcOrd="0" destOrd="0" presId="urn:microsoft.com/office/officeart/2005/8/layout/vList2"/>
    <dgm:cxn modelId="{F89B7407-D180-4EDD-BE27-CFC4768CAB20}" type="presOf" srcId="{76EB3F9B-2E05-4C7C-8DE6-4ABBB04CB700}" destId="{27D53F48-8A9E-4AF0-93B2-8CEBDE1BB97C}" srcOrd="0" destOrd="0" presId="urn:microsoft.com/office/officeart/2005/8/layout/vList2"/>
    <dgm:cxn modelId="{843725B8-64BD-4F48-A2F6-D8A4F2B2A548}" type="presParOf" srcId="{3C98A23B-9912-4DFC-94DE-9675821665F5}" destId="{27D53F48-8A9E-4AF0-93B2-8CEBDE1BB97C}" srcOrd="0" destOrd="0" presId="urn:microsoft.com/office/officeart/2005/8/layout/vList2"/>
    <dgm:cxn modelId="{62C919D1-D92A-4009-82F3-A137F84B106A}" type="presParOf" srcId="{3C98A23B-9912-4DFC-94DE-9675821665F5}" destId="{B59A89EE-9D55-421F-8567-5EBE4D230955}" srcOrd="1" destOrd="0" presId="urn:microsoft.com/office/officeart/2005/8/layout/vList2"/>
    <dgm:cxn modelId="{3EFB7936-350B-4206-A0DA-72412BAB99D1}" type="presParOf" srcId="{3C98A23B-9912-4DFC-94DE-9675821665F5}" destId="{0363741D-5522-44EE-BA48-7952B8DF3484}" srcOrd="2" destOrd="0" presId="urn:microsoft.com/office/officeart/2005/8/layout/vList2"/>
    <dgm:cxn modelId="{E051E876-1649-422C-B8BD-F9D15825E397}" type="presParOf" srcId="{3C98A23B-9912-4DFC-94DE-9675821665F5}" destId="{0BF2AA6C-D6FE-42AE-B985-92A0D12CF2D4}" srcOrd="3" destOrd="0" presId="urn:microsoft.com/office/officeart/2005/8/layout/vList2"/>
    <dgm:cxn modelId="{CD14E090-3D1D-415B-A1C0-D9793A98A024}" type="presParOf" srcId="{3C98A23B-9912-4DFC-94DE-9675821665F5}" destId="{3C1371A6-360D-4628-B6B6-D0DCC663AD7A}" srcOrd="4" destOrd="0" presId="urn:microsoft.com/office/officeart/2005/8/layout/vList2"/>
    <dgm:cxn modelId="{BD904530-E765-48F1-A6A3-0DF9859C8FD8}" type="presParOf" srcId="{3C98A23B-9912-4DFC-94DE-9675821665F5}" destId="{6F6B4B09-981E-4FEF-863F-8026D8B0BDFF}" srcOrd="5" destOrd="0" presId="urn:microsoft.com/office/officeart/2005/8/layout/vList2"/>
    <dgm:cxn modelId="{CFE328F1-FEDC-408C-98CE-D9CCBEB763F7}" type="presParOf" srcId="{3C98A23B-9912-4DFC-94DE-9675821665F5}" destId="{8DEC646D-C5DB-4FE2-AC56-684A2AB5DB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898F7F-7F93-4866-9E03-53064EFA80E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2921E1-9BC3-4F52-B432-FCF7CB474708}">
      <dgm:prSet/>
      <dgm:spPr>
        <a:solidFill>
          <a:srgbClr val="E9EDF4"/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Прерывание беременности</a:t>
          </a:r>
        </a:p>
      </dgm:t>
    </dgm:pt>
    <dgm:pt modelId="{DB8286FE-F803-4161-87F1-FC548823EB05}" type="parTrans" cxnId="{FF3AC39D-9929-49EE-B6C5-A53C9C87F8F4}">
      <dgm:prSet/>
      <dgm:spPr/>
      <dgm:t>
        <a:bodyPr/>
        <a:lstStyle/>
        <a:p>
          <a:endParaRPr lang="en-GB"/>
        </a:p>
      </dgm:t>
    </dgm:pt>
    <dgm:pt modelId="{C25D8C7B-7F75-4D8F-9E4D-9E3980398718}" type="sibTrans" cxnId="{FF3AC39D-9929-49EE-B6C5-A53C9C87F8F4}">
      <dgm:prSet/>
      <dgm:spPr/>
      <dgm:t>
        <a:bodyPr/>
        <a:lstStyle/>
        <a:p>
          <a:endParaRPr lang="en-GB"/>
        </a:p>
      </dgm:t>
    </dgm:pt>
    <dgm:pt modelId="{832C2865-E8AA-4263-A07D-ECFF6332113C}">
      <dgm:prSet/>
      <dgm:spPr>
        <a:solidFill>
          <a:srgbClr val="E9EDF4"/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Употребление наркотических средств</a:t>
          </a:r>
        </a:p>
      </dgm:t>
    </dgm:pt>
    <dgm:pt modelId="{54D9DB59-2E7E-44FD-B07E-6EBEC9A357AC}" type="parTrans" cxnId="{1D6D8BCD-08DD-4558-A69F-FD8949C7BFFB}">
      <dgm:prSet/>
      <dgm:spPr/>
      <dgm:t>
        <a:bodyPr/>
        <a:lstStyle/>
        <a:p>
          <a:endParaRPr lang="en-GB"/>
        </a:p>
      </dgm:t>
    </dgm:pt>
    <dgm:pt modelId="{38C82827-A4E4-4B8F-83D8-486E3623638D}" type="sibTrans" cxnId="{1D6D8BCD-08DD-4558-A69F-FD8949C7BFFB}">
      <dgm:prSet/>
      <dgm:spPr/>
      <dgm:t>
        <a:bodyPr/>
        <a:lstStyle/>
        <a:p>
          <a:endParaRPr lang="en-GB"/>
        </a:p>
      </dgm:t>
    </dgm:pt>
    <dgm:pt modelId="{2B1180F8-9B5B-4875-A9AA-03CDF4D8273E}">
      <dgm:prSet/>
      <dgm:spPr>
        <a:solidFill>
          <a:srgbClr val="E9EDF4"/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Кожно-венерологические диспансеры</a:t>
          </a:r>
        </a:p>
      </dgm:t>
    </dgm:pt>
    <dgm:pt modelId="{925CB40B-AA0F-4752-95FE-11BC0E8A6F11}" type="parTrans" cxnId="{BDA07EED-4FEB-48BA-A900-E23B34B346C5}">
      <dgm:prSet/>
      <dgm:spPr/>
      <dgm:t>
        <a:bodyPr/>
        <a:lstStyle/>
        <a:p>
          <a:endParaRPr lang="en-GB"/>
        </a:p>
      </dgm:t>
    </dgm:pt>
    <dgm:pt modelId="{76D6C3A4-C192-4F00-A7AB-5BA6A0018B77}" type="sibTrans" cxnId="{BDA07EED-4FEB-48BA-A900-E23B34B346C5}">
      <dgm:prSet/>
      <dgm:spPr/>
      <dgm:t>
        <a:bodyPr/>
        <a:lstStyle/>
        <a:p>
          <a:endParaRPr lang="en-GB"/>
        </a:p>
      </dgm:t>
    </dgm:pt>
    <dgm:pt modelId="{44CE99B7-83E6-43C4-A486-287D6B309B21}">
      <dgm:prSet/>
      <dgm:spPr>
        <a:solidFill>
          <a:srgbClr val="E9EDF4"/>
        </a:solid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dirty="0">
              <a:solidFill>
                <a:schemeClr val="tx1">
                  <a:lumMod val="50000"/>
                  <a:lumOff val="50000"/>
                </a:schemeClr>
              </a:solidFill>
            </a:rPr>
            <a:t>Женские консультации</a:t>
          </a:r>
        </a:p>
      </dgm:t>
    </dgm:pt>
    <dgm:pt modelId="{B7140597-6772-4448-93C7-82C64D6C986C}" type="parTrans" cxnId="{1FB838FB-A791-4AA8-9D2B-BED7DEC503C8}">
      <dgm:prSet/>
      <dgm:spPr/>
      <dgm:t>
        <a:bodyPr/>
        <a:lstStyle/>
        <a:p>
          <a:endParaRPr lang="en-GB"/>
        </a:p>
      </dgm:t>
    </dgm:pt>
    <dgm:pt modelId="{A41D66EA-8129-41B6-B2A0-06DC2378F6CE}" type="sibTrans" cxnId="{1FB838FB-A791-4AA8-9D2B-BED7DEC503C8}">
      <dgm:prSet/>
      <dgm:spPr/>
      <dgm:t>
        <a:bodyPr/>
        <a:lstStyle/>
        <a:p>
          <a:endParaRPr lang="en-GB"/>
        </a:p>
      </dgm:t>
    </dgm:pt>
    <dgm:pt modelId="{9BDF9915-0CF8-489D-9B01-20609993CC57}" type="pres">
      <dgm:prSet presAssocID="{E1898F7F-7F93-4866-9E03-53064EFA8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05EEB8-ADE2-41E1-87CC-CA8832A7A9A1}" type="pres">
      <dgm:prSet presAssocID="{442921E1-9BC3-4F52-B432-FCF7CB4747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8FA54-F5CB-4035-BBD2-C2E617DCFC43}" type="pres">
      <dgm:prSet presAssocID="{C25D8C7B-7F75-4D8F-9E4D-9E3980398718}" presName="sibTrans" presStyleCnt="0"/>
      <dgm:spPr/>
    </dgm:pt>
    <dgm:pt modelId="{50465869-4390-4CAE-84E5-87CDD5DBB3D8}" type="pres">
      <dgm:prSet presAssocID="{832C2865-E8AA-4263-A07D-ECFF633211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68DF7-7F93-4EDC-9D84-CD9A9C1F933E}" type="pres">
      <dgm:prSet presAssocID="{38C82827-A4E4-4B8F-83D8-486E3623638D}" presName="sibTrans" presStyleCnt="0"/>
      <dgm:spPr/>
    </dgm:pt>
    <dgm:pt modelId="{3D73785E-725D-4B0B-954D-35A381697236}" type="pres">
      <dgm:prSet presAssocID="{2B1180F8-9B5B-4875-A9AA-03CDF4D827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925A7-D27D-4CFB-AD43-E4FD38939C98}" type="pres">
      <dgm:prSet presAssocID="{76D6C3A4-C192-4F00-A7AB-5BA6A0018B77}" presName="sibTrans" presStyleCnt="0"/>
      <dgm:spPr/>
    </dgm:pt>
    <dgm:pt modelId="{C31EC26E-8FF5-4667-83B3-8EDDD8E99BE9}" type="pres">
      <dgm:prSet presAssocID="{44CE99B7-83E6-43C4-A486-287D6B309B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838FB-A791-4AA8-9D2B-BED7DEC503C8}" srcId="{E1898F7F-7F93-4866-9E03-53064EFA80EF}" destId="{44CE99B7-83E6-43C4-A486-287D6B309B21}" srcOrd="3" destOrd="0" parTransId="{B7140597-6772-4448-93C7-82C64D6C986C}" sibTransId="{A41D66EA-8129-41B6-B2A0-06DC2378F6CE}"/>
    <dgm:cxn modelId="{1D6D8BCD-08DD-4558-A69F-FD8949C7BFFB}" srcId="{E1898F7F-7F93-4866-9E03-53064EFA80EF}" destId="{832C2865-E8AA-4263-A07D-ECFF6332113C}" srcOrd="1" destOrd="0" parTransId="{54D9DB59-2E7E-44FD-B07E-6EBEC9A357AC}" sibTransId="{38C82827-A4E4-4B8F-83D8-486E3623638D}"/>
    <dgm:cxn modelId="{9794C234-66D0-4A3D-9832-2BD93D05C3AF}" type="presOf" srcId="{E1898F7F-7F93-4866-9E03-53064EFA80EF}" destId="{9BDF9915-0CF8-489D-9B01-20609993CC57}" srcOrd="0" destOrd="0" presId="urn:microsoft.com/office/officeart/2005/8/layout/default"/>
    <dgm:cxn modelId="{41364DCE-9182-412F-A269-52324CC30455}" type="presOf" srcId="{2B1180F8-9B5B-4875-A9AA-03CDF4D8273E}" destId="{3D73785E-725D-4B0B-954D-35A381697236}" srcOrd="0" destOrd="0" presId="urn:microsoft.com/office/officeart/2005/8/layout/default"/>
    <dgm:cxn modelId="{1CAF6412-DC65-4F8E-9025-E51D0BE2F042}" type="presOf" srcId="{442921E1-9BC3-4F52-B432-FCF7CB474708}" destId="{DB05EEB8-ADE2-41E1-87CC-CA8832A7A9A1}" srcOrd="0" destOrd="0" presId="urn:microsoft.com/office/officeart/2005/8/layout/default"/>
    <dgm:cxn modelId="{DAE00C7C-B61D-40C2-A92B-73E32FB51C49}" type="presOf" srcId="{832C2865-E8AA-4263-A07D-ECFF6332113C}" destId="{50465869-4390-4CAE-84E5-87CDD5DBB3D8}" srcOrd="0" destOrd="0" presId="urn:microsoft.com/office/officeart/2005/8/layout/default"/>
    <dgm:cxn modelId="{FF3AC39D-9929-49EE-B6C5-A53C9C87F8F4}" srcId="{E1898F7F-7F93-4866-9E03-53064EFA80EF}" destId="{442921E1-9BC3-4F52-B432-FCF7CB474708}" srcOrd="0" destOrd="0" parTransId="{DB8286FE-F803-4161-87F1-FC548823EB05}" sibTransId="{C25D8C7B-7F75-4D8F-9E4D-9E3980398718}"/>
    <dgm:cxn modelId="{BDA07EED-4FEB-48BA-A900-E23B34B346C5}" srcId="{E1898F7F-7F93-4866-9E03-53064EFA80EF}" destId="{2B1180F8-9B5B-4875-A9AA-03CDF4D8273E}" srcOrd="2" destOrd="0" parTransId="{925CB40B-AA0F-4752-95FE-11BC0E8A6F11}" sibTransId="{76D6C3A4-C192-4F00-A7AB-5BA6A0018B77}"/>
    <dgm:cxn modelId="{5F5C8417-A8FC-48E2-AC84-EA543D44A3EF}" type="presOf" srcId="{44CE99B7-83E6-43C4-A486-287D6B309B21}" destId="{C31EC26E-8FF5-4667-83B3-8EDDD8E99BE9}" srcOrd="0" destOrd="0" presId="urn:microsoft.com/office/officeart/2005/8/layout/default"/>
    <dgm:cxn modelId="{FD0402EE-316A-43EA-B196-B44CD9472286}" type="presParOf" srcId="{9BDF9915-0CF8-489D-9B01-20609993CC57}" destId="{DB05EEB8-ADE2-41E1-87CC-CA8832A7A9A1}" srcOrd="0" destOrd="0" presId="urn:microsoft.com/office/officeart/2005/8/layout/default"/>
    <dgm:cxn modelId="{D4EEC44E-052D-4606-BFF9-7D49B2B73FE8}" type="presParOf" srcId="{9BDF9915-0CF8-489D-9B01-20609993CC57}" destId="{0B08FA54-F5CB-4035-BBD2-C2E617DCFC43}" srcOrd="1" destOrd="0" presId="urn:microsoft.com/office/officeart/2005/8/layout/default"/>
    <dgm:cxn modelId="{F1804D43-D8C0-471E-ACE1-C4F6839CF2DA}" type="presParOf" srcId="{9BDF9915-0CF8-489D-9B01-20609993CC57}" destId="{50465869-4390-4CAE-84E5-87CDD5DBB3D8}" srcOrd="2" destOrd="0" presId="urn:microsoft.com/office/officeart/2005/8/layout/default"/>
    <dgm:cxn modelId="{50AC1F7F-4235-40BF-A502-64C394B911B3}" type="presParOf" srcId="{9BDF9915-0CF8-489D-9B01-20609993CC57}" destId="{D7568DF7-7F93-4EDC-9D84-CD9A9C1F933E}" srcOrd="3" destOrd="0" presId="urn:microsoft.com/office/officeart/2005/8/layout/default"/>
    <dgm:cxn modelId="{7313D24C-5374-4597-8049-D398636C98CF}" type="presParOf" srcId="{9BDF9915-0CF8-489D-9B01-20609993CC57}" destId="{3D73785E-725D-4B0B-954D-35A381697236}" srcOrd="4" destOrd="0" presId="urn:microsoft.com/office/officeart/2005/8/layout/default"/>
    <dgm:cxn modelId="{8DA910B5-1678-4906-BC92-E30AA4C3C35F}" type="presParOf" srcId="{9BDF9915-0CF8-489D-9B01-20609993CC57}" destId="{277925A7-D27D-4CFB-AD43-E4FD38939C98}" srcOrd="5" destOrd="0" presId="urn:microsoft.com/office/officeart/2005/8/layout/default"/>
    <dgm:cxn modelId="{39C9F84D-1663-4D5A-BA45-B6F1EB8E325B}" type="presParOf" srcId="{9BDF9915-0CF8-489D-9B01-20609993CC57}" destId="{C31EC26E-8FF5-4667-83B3-8EDDD8E99B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B830A6-E172-43F8-BFFA-8140B15616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62572-08F8-47E5-88C3-DA3A23F59CB9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1800" dirty="0">
              <a:solidFill>
                <a:schemeClr val="tx1"/>
              </a:solidFill>
            </a:rPr>
            <a:t>Медиана количества клеток CD4</a:t>
          </a:r>
          <a:r>
            <a:rPr lang="en-US" sz="1800" dirty="0">
              <a:solidFill>
                <a:schemeClr val="tx1"/>
              </a:solidFill>
            </a:rPr>
            <a:t>		</a:t>
          </a:r>
          <a:r>
            <a:rPr lang="en-GB" sz="1800" dirty="0">
              <a:solidFill>
                <a:schemeClr val="tx1"/>
              </a:solidFill>
            </a:rPr>
            <a:t>200 клеток/</a:t>
          </a:r>
          <a:r>
            <a:rPr lang="en-GB" sz="1800" dirty="0" err="1">
              <a:solidFill>
                <a:schemeClr val="tx1"/>
              </a:solidFill>
            </a:rPr>
            <a:t>мкл</a:t>
          </a:r>
          <a:r>
            <a:rPr lang="en-GB" sz="1800" dirty="0">
              <a:solidFill>
                <a:schemeClr val="tx1"/>
              </a:solidFill>
            </a:rPr>
            <a:t>	(</a:t>
          </a:r>
          <a:r>
            <a:rPr lang="en-GB" sz="1800" dirty="0" smtClean="0">
              <a:solidFill>
                <a:schemeClr val="tx1"/>
              </a:solidFill>
            </a:rPr>
            <a:t>МК</a:t>
          </a:r>
          <a:r>
            <a:rPr lang="ru-RU" sz="1800" dirty="0" smtClean="0">
              <a:solidFill>
                <a:schemeClr val="tx1"/>
              </a:solidFill>
            </a:rPr>
            <a:t>И</a:t>
          </a:r>
          <a:r>
            <a:rPr lang="en-GB" sz="1800" dirty="0" smtClean="0">
              <a:solidFill>
                <a:schemeClr val="tx1"/>
              </a:solidFill>
            </a:rPr>
            <a:t> </a:t>
          </a:r>
          <a:r>
            <a:rPr lang="en-GB" sz="1800" dirty="0">
              <a:solidFill>
                <a:schemeClr val="tx1"/>
              </a:solidFill>
            </a:rPr>
            <a:t>65–390)</a:t>
          </a:r>
        </a:p>
      </dgm:t>
    </dgm:pt>
    <dgm:pt modelId="{5E1B19D9-A916-48C9-99F6-C8A154FDD6C6}" type="parTrans" cxnId="{B6533FF3-E9C0-4781-BFA4-E3AE58455AA5}">
      <dgm:prSet/>
      <dgm:spPr/>
      <dgm:t>
        <a:bodyPr/>
        <a:lstStyle/>
        <a:p>
          <a:endParaRPr lang="en-GB"/>
        </a:p>
      </dgm:t>
    </dgm:pt>
    <dgm:pt modelId="{42ACA19D-DD8D-4E46-9D98-73AB4B514130}" type="sibTrans" cxnId="{B6533FF3-E9C0-4781-BFA4-E3AE58455AA5}">
      <dgm:prSet/>
      <dgm:spPr/>
      <dgm:t>
        <a:bodyPr/>
        <a:lstStyle/>
        <a:p>
          <a:endParaRPr lang="en-GB"/>
        </a:p>
      </dgm:t>
    </dgm:pt>
    <dgm:pt modelId="{045657F7-AF34-4906-BDA5-0F97413F6D3E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1800" dirty="0">
              <a:solidFill>
                <a:schemeClr val="tx1"/>
              </a:solidFill>
            </a:rPr>
            <a:t>Поздно обратившиеся за помощью</a:t>
          </a:r>
          <a:r>
            <a:rPr lang="en-US" sz="1800" dirty="0">
              <a:solidFill>
                <a:schemeClr val="tx1"/>
              </a:solidFill>
            </a:rPr>
            <a:t>	</a:t>
          </a:r>
          <a:r>
            <a:rPr lang="en-GB" sz="1800" dirty="0">
              <a:solidFill>
                <a:schemeClr val="tx1"/>
              </a:solidFill>
            </a:rPr>
            <a:t>143</a:t>
          </a:r>
          <a:r>
            <a:rPr lang="en-US" sz="1800" dirty="0">
              <a:solidFill>
                <a:schemeClr val="tx1"/>
              </a:solidFill>
            </a:rPr>
            <a:t>		</a:t>
          </a:r>
          <a:r>
            <a:rPr lang="en-GB" sz="1800" dirty="0">
              <a:solidFill>
                <a:schemeClr val="tx1"/>
              </a:solidFill>
            </a:rPr>
            <a:t>71,9 %</a:t>
          </a:r>
        </a:p>
      </dgm:t>
    </dgm:pt>
    <dgm:pt modelId="{23742B1E-AC5C-4C18-9EDF-4C4A141EE7FB}" type="parTrans" cxnId="{D7A9826B-F47D-45C4-8493-4CC59F9BD606}">
      <dgm:prSet/>
      <dgm:spPr/>
      <dgm:t>
        <a:bodyPr/>
        <a:lstStyle/>
        <a:p>
          <a:endParaRPr lang="en-GB"/>
        </a:p>
      </dgm:t>
    </dgm:pt>
    <dgm:pt modelId="{532972B6-3565-4C4D-9B7E-B7B623EB74C8}" type="sibTrans" cxnId="{D7A9826B-F47D-45C4-8493-4CC59F9BD606}">
      <dgm:prSet/>
      <dgm:spPr/>
      <dgm:t>
        <a:bodyPr/>
        <a:lstStyle/>
        <a:p>
          <a:endParaRPr lang="en-GB"/>
        </a:p>
      </dgm:t>
    </dgm:pt>
    <dgm:pt modelId="{8358E8E1-D5B9-4BF6-953E-891F6D9EE3C0}">
      <dgm:prSet custT="1"/>
      <dgm:spPr>
        <a:solidFill>
          <a:srgbClr val="E9EDF4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GB" sz="1800" dirty="0">
              <a:solidFill>
                <a:schemeClr val="tx1"/>
              </a:solidFill>
            </a:rPr>
            <a:t>ВИЧ-ассоциированные</a:t>
          </a:r>
          <a:r>
            <a:rPr lang="en-US" sz="1800" dirty="0">
              <a:solidFill>
                <a:schemeClr val="tx1"/>
              </a:solidFill>
            </a:rPr>
            <a:t>			</a:t>
          </a:r>
          <a:r>
            <a:rPr lang="en-GB" sz="1800" dirty="0">
              <a:solidFill>
                <a:schemeClr val="tx1"/>
              </a:solidFill>
            </a:rPr>
            <a:t>61</a:t>
          </a:r>
          <a:r>
            <a:rPr lang="en-US" sz="1800" dirty="0">
              <a:solidFill>
                <a:schemeClr val="tx1"/>
              </a:solidFill>
            </a:rPr>
            <a:t>		</a:t>
          </a:r>
          <a:r>
            <a:rPr lang="en-GB" sz="1800" dirty="0">
              <a:solidFill>
                <a:schemeClr val="tx1"/>
              </a:solidFill>
            </a:rPr>
            <a:t>28,2 %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GB" sz="1800" dirty="0">
              <a:solidFill>
                <a:schemeClr val="tx1"/>
              </a:solidFill>
            </a:rPr>
            <a:t>симптомы в анамнезе </a:t>
          </a:r>
          <a:r>
            <a:rPr lang="en-US" sz="1800" dirty="0"/>
            <a:t>					</a:t>
          </a:r>
        </a:p>
      </dgm:t>
    </dgm:pt>
    <dgm:pt modelId="{AA7ECC0A-D913-4C62-9F66-241514DA2BBB}" type="parTrans" cxnId="{6AF34D7D-825A-424D-B05D-3FD0B9BC0EF1}">
      <dgm:prSet/>
      <dgm:spPr/>
      <dgm:t>
        <a:bodyPr/>
        <a:lstStyle/>
        <a:p>
          <a:endParaRPr lang="en-GB"/>
        </a:p>
      </dgm:t>
    </dgm:pt>
    <dgm:pt modelId="{03744F41-572C-4CAF-993F-D394CB4728E2}" type="sibTrans" cxnId="{6AF34D7D-825A-424D-B05D-3FD0B9BC0EF1}">
      <dgm:prSet/>
      <dgm:spPr/>
      <dgm:t>
        <a:bodyPr/>
        <a:lstStyle/>
        <a:p>
          <a:endParaRPr lang="en-GB"/>
        </a:p>
      </dgm:t>
    </dgm:pt>
    <dgm:pt modelId="{F1D94A8B-5426-4CAF-B2BB-BCC57C2F52A0}" type="pres">
      <dgm:prSet presAssocID="{6AB830A6-E172-43F8-BFFA-8140B15616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E8EA9-89F3-4812-AEA8-923A3CBBCFBD}" type="pres">
      <dgm:prSet presAssocID="{3D562572-08F8-47E5-88C3-DA3A23F59C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5780D-96F6-4312-898B-D76096B38B3F}" type="pres">
      <dgm:prSet presAssocID="{42ACA19D-DD8D-4E46-9D98-73AB4B514130}" presName="spacer" presStyleCnt="0"/>
      <dgm:spPr/>
    </dgm:pt>
    <dgm:pt modelId="{63EEEA91-0816-477C-9825-92816DA84ED4}" type="pres">
      <dgm:prSet presAssocID="{045657F7-AF34-4906-BDA5-0F97413F6D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5F58D-D686-43E6-BE60-EAC2D25B1390}" type="pres">
      <dgm:prSet presAssocID="{532972B6-3565-4C4D-9B7E-B7B623EB74C8}" presName="spacer" presStyleCnt="0"/>
      <dgm:spPr/>
    </dgm:pt>
    <dgm:pt modelId="{BA528F18-3511-4BAB-8F16-AE4DEBAA1B90}" type="pres">
      <dgm:prSet presAssocID="{8358E8E1-D5B9-4BF6-953E-891F6D9EE3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9826B-F47D-45C4-8493-4CC59F9BD606}" srcId="{6AB830A6-E172-43F8-BFFA-8140B15616DC}" destId="{045657F7-AF34-4906-BDA5-0F97413F6D3E}" srcOrd="1" destOrd="0" parTransId="{23742B1E-AC5C-4C18-9EDF-4C4A141EE7FB}" sibTransId="{532972B6-3565-4C4D-9B7E-B7B623EB74C8}"/>
    <dgm:cxn modelId="{D1500815-3EF7-4577-A220-84BA478D957A}" type="presOf" srcId="{8358E8E1-D5B9-4BF6-953E-891F6D9EE3C0}" destId="{BA528F18-3511-4BAB-8F16-AE4DEBAA1B90}" srcOrd="0" destOrd="0" presId="urn:microsoft.com/office/officeart/2005/8/layout/vList2"/>
    <dgm:cxn modelId="{B6533FF3-E9C0-4781-BFA4-E3AE58455AA5}" srcId="{6AB830A6-E172-43F8-BFFA-8140B15616DC}" destId="{3D562572-08F8-47E5-88C3-DA3A23F59CB9}" srcOrd="0" destOrd="0" parTransId="{5E1B19D9-A916-48C9-99F6-C8A154FDD6C6}" sibTransId="{42ACA19D-DD8D-4E46-9D98-73AB4B514130}"/>
    <dgm:cxn modelId="{D8201222-6A6F-4455-A01A-2D85B651BA2E}" type="presOf" srcId="{045657F7-AF34-4906-BDA5-0F97413F6D3E}" destId="{63EEEA91-0816-477C-9825-92816DA84ED4}" srcOrd="0" destOrd="0" presId="urn:microsoft.com/office/officeart/2005/8/layout/vList2"/>
    <dgm:cxn modelId="{6AF34D7D-825A-424D-B05D-3FD0B9BC0EF1}" srcId="{6AB830A6-E172-43F8-BFFA-8140B15616DC}" destId="{8358E8E1-D5B9-4BF6-953E-891F6D9EE3C0}" srcOrd="2" destOrd="0" parTransId="{AA7ECC0A-D913-4C62-9F66-241514DA2BBB}" sibTransId="{03744F41-572C-4CAF-993F-D394CB4728E2}"/>
    <dgm:cxn modelId="{ACC1D4D3-7C39-45D5-8915-6A9E91BD0EEE}" type="presOf" srcId="{3D562572-08F8-47E5-88C3-DA3A23F59CB9}" destId="{A60E8EA9-89F3-4812-AEA8-923A3CBBCFBD}" srcOrd="0" destOrd="0" presId="urn:microsoft.com/office/officeart/2005/8/layout/vList2"/>
    <dgm:cxn modelId="{F74072E4-7D0E-4D39-8707-58203552739C}" type="presOf" srcId="{6AB830A6-E172-43F8-BFFA-8140B15616DC}" destId="{F1D94A8B-5426-4CAF-B2BB-BCC57C2F52A0}" srcOrd="0" destOrd="0" presId="urn:microsoft.com/office/officeart/2005/8/layout/vList2"/>
    <dgm:cxn modelId="{A17BEF8D-8550-4FAD-92BE-A7450AB0400B}" type="presParOf" srcId="{F1D94A8B-5426-4CAF-B2BB-BCC57C2F52A0}" destId="{A60E8EA9-89F3-4812-AEA8-923A3CBBCFBD}" srcOrd="0" destOrd="0" presId="urn:microsoft.com/office/officeart/2005/8/layout/vList2"/>
    <dgm:cxn modelId="{43716972-E875-41BC-8067-C0A6C0501F88}" type="presParOf" srcId="{F1D94A8B-5426-4CAF-B2BB-BCC57C2F52A0}" destId="{E5A5780D-96F6-4312-898B-D76096B38B3F}" srcOrd="1" destOrd="0" presId="urn:microsoft.com/office/officeart/2005/8/layout/vList2"/>
    <dgm:cxn modelId="{19E4FA4B-2BE1-4EC8-A76B-8A2D720B66BE}" type="presParOf" srcId="{F1D94A8B-5426-4CAF-B2BB-BCC57C2F52A0}" destId="{63EEEA91-0816-477C-9825-92816DA84ED4}" srcOrd="2" destOrd="0" presId="urn:microsoft.com/office/officeart/2005/8/layout/vList2"/>
    <dgm:cxn modelId="{31D0E346-A8F7-49B6-9CBD-CFFFE15D1522}" type="presParOf" srcId="{F1D94A8B-5426-4CAF-B2BB-BCC57C2F52A0}" destId="{05F5F58D-D686-43E6-BE60-EAC2D25B1390}" srcOrd="3" destOrd="0" presId="urn:microsoft.com/office/officeart/2005/8/layout/vList2"/>
    <dgm:cxn modelId="{C301F17C-CA7F-4A62-A3DE-5C29EF292AB1}" type="presParOf" srcId="{F1D94A8B-5426-4CAF-B2BB-BCC57C2F52A0}" destId="{BA528F18-3511-4BAB-8F16-AE4DEBAA1B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4.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8DEC646D-C5DB-4FE2-AC56-684A2AB5DB0E}" type="pres">
      <dgm:prSet presAssocID="{7ADBD254-F3A8-45BA-97A2-B10099EAF300}" presName="parentText" presStyleLbl="node1" presStyleIdx="3" presStyleCnt="4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48313-160C-4A82-9EB4-8FFD50B63029}" srcId="{334B3551-664B-4334-BF1F-E23996D41D35}" destId="{7ADBD254-F3A8-45BA-97A2-B10099EAF300}" srcOrd="3" destOrd="0" parTransId="{F030D52B-33C9-4CF2-BE55-4168E6C52F5E}" sibTransId="{C54172BD-B7AE-4237-A2D6-CBE22CEA6D8E}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9AD35881-513B-48E7-AD31-ADC587EE2F1F}" type="presOf" srcId="{76EB3F9B-2E05-4C7C-8DE6-4ABBB04CB700}" destId="{27D53F48-8A9E-4AF0-93B2-8CEBDE1BB97C}" srcOrd="0" destOrd="0" presId="urn:microsoft.com/office/officeart/2005/8/layout/vList2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AE9C046D-6E45-4297-AB9F-28EF262FE3E8}" type="presOf" srcId="{7ADBD254-F3A8-45BA-97A2-B10099EAF300}" destId="{8DEC646D-C5DB-4FE2-AC56-684A2AB5DB0E}" srcOrd="0" destOrd="0" presId="urn:microsoft.com/office/officeart/2005/8/layout/vList2"/>
    <dgm:cxn modelId="{13823B13-23B1-4272-917E-AD9663C025DE}" type="presOf" srcId="{4EA625BF-1FAA-4074-975F-44FFB7629D05}" destId="{3C1371A6-360D-4628-B6B6-D0DCC663AD7A}" srcOrd="0" destOrd="0" presId="urn:microsoft.com/office/officeart/2005/8/layout/vList2"/>
    <dgm:cxn modelId="{C572823A-CD49-4649-A7A1-136593A4DA79}" type="presOf" srcId="{DC5626C3-89EC-42E9-A8A5-2C4033403F44}" destId="{0363741D-5522-44EE-BA48-7952B8DF3484}" srcOrd="0" destOrd="0" presId="urn:microsoft.com/office/officeart/2005/8/layout/vList2"/>
    <dgm:cxn modelId="{A40CAE43-5ADB-469B-A802-8F3E94E3F2F7}" type="presOf" srcId="{334B3551-664B-4334-BF1F-E23996D41D35}" destId="{3C98A23B-9912-4DFC-94DE-9675821665F5}" srcOrd="0" destOrd="0" presId="urn:microsoft.com/office/officeart/2005/8/layout/vList2"/>
    <dgm:cxn modelId="{09EB414C-C8A4-4AB0-892C-7926522167AC}" type="presParOf" srcId="{3C98A23B-9912-4DFC-94DE-9675821665F5}" destId="{27D53F48-8A9E-4AF0-93B2-8CEBDE1BB97C}" srcOrd="0" destOrd="0" presId="urn:microsoft.com/office/officeart/2005/8/layout/vList2"/>
    <dgm:cxn modelId="{55991BAF-C4D2-400A-9CB8-B3B9F5E3A12D}" type="presParOf" srcId="{3C98A23B-9912-4DFC-94DE-9675821665F5}" destId="{B59A89EE-9D55-421F-8567-5EBE4D230955}" srcOrd="1" destOrd="0" presId="urn:microsoft.com/office/officeart/2005/8/layout/vList2"/>
    <dgm:cxn modelId="{8549F14F-6AB8-4D16-B75C-B5E1B48CF963}" type="presParOf" srcId="{3C98A23B-9912-4DFC-94DE-9675821665F5}" destId="{0363741D-5522-44EE-BA48-7952B8DF3484}" srcOrd="2" destOrd="0" presId="urn:microsoft.com/office/officeart/2005/8/layout/vList2"/>
    <dgm:cxn modelId="{CD252E57-1CF8-47E3-A50F-B032DC9832F0}" type="presParOf" srcId="{3C98A23B-9912-4DFC-94DE-9675821665F5}" destId="{0BF2AA6C-D6FE-42AE-B985-92A0D12CF2D4}" srcOrd="3" destOrd="0" presId="urn:microsoft.com/office/officeart/2005/8/layout/vList2"/>
    <dgm:cxn modelId="{413B907C-CF25-41E8-9A1C-CA41F91A5C7D}" type="presParOf" srcId="{3C98A23B-9912-4DFC-94DE-9675821665F5}" destId="{3C1371A6-360D-4628-B6B6-D0DCC663AD7A}" srcOrd="4" destOrd="0" presId="urn:microsoft.com/office/officeart/2005/8/layout/vList2"/>
    <dgm:cxn modelId="{27C1B92A-BE85-42A9-B78F-9AC6C3E7AA0D}" type="presParOf" srcId="{3C98A23B-9912-4DFC-94DE-9675821665F5}" destId="{6F6B4B09-981E-4FEF-863F-8026D8B0BDFF}" srcOrd="5" destOrd="0" presId="urn:microsoft.com/office/officeart/2005/8/layout/vList2"/>
    <dgm:cxn modelId="{DF2A3191-D619-4101-BB7B-59E26EADDFA0}" type="presParOf" srcId="{3C98A23B-9912-4DFC-94DE-9675821665F5}" destId="{8DEC646D-C5DB-4FE2-AC56-684A2AB5DB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</a:t>
          </a:r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</a:rPr>
            <a:t>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C078F39B-ABCC-4031-88AE-54B7143D90E1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4. Упущенные возможности</a:t>
          </a:r>
        </a:p>
      </dgm:t>
    </dgm:pt>
    <dgm:pt modelId="{6C4966BD-2E32-42CF-9ACC-6EDE9E2EC19C}" type="parTrans" cxnId="{14E42C59-8FDA-4C55-8EDE-E1BA0704EAFC}">
      <dgm:prSet/>
      <dgm:spPr/>
      <dgm:t>
        <a:bodyPr/>
        <a:lstStyle/>
        <a:p>
          <a:endParaRPr lang="en-GB"/>
        </a:p>
      </dgm:t>
    </dgm:pt>
    <dgm:pt modelId="{F8542C47-662B-48EB-83EA-408B39DF7589}" type="sibTrans" cxnId="{14E42C59-8FDA-4C55-8EDE-E1BA0704EAFC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6.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878F4850-5941-4A3C-9129-2ECFE0B32ED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5. Препятствия к тестированию / Часто возникающие проблемы</a:t>
          </a:r>
        </a:p>
      </dgm:t>
    </dgm:pt>
    <dgm:pt modelId="{632BB5FA-C52A-4CF8-96A8-8717A4E2A1A6}" type="parTrans" cxnId="{1658E4CF-C173-46C6-B4DE-F995AAF31B7B}">
      <dgm:prSet/>
      <dgm:spPr/>
      <dgm:t>
        <a:bodyPr/>
        <a:lstStyle/>
        <a:p>
          <a:endParaRPr lang="en-GB"/>
        </a:p>
      </dgm:t>
    </dgm:pt>
    <dgm:pt modelId="{E7987764-A999-4E74-81FA-1C220AAA9805}" type="sibTrans" cxnId="{1658E4CF-C173-46C6-B4DE-F995AAF31B7B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C60C5F13-BC11-46BA-86A0-E8C8DEBDFD2D}" type="pres">
      <dgm:prSet presAssocID="{C078F39B-ABCC-4031-88AE-54B7143D90E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3976-9EDD-44DB-B904-276081631982}" type="pres">
      <dgm:prSet presAssocID="{F8542C47-662B-48EB-83EA-408B39DF7589}" presName="spacer" presStyleCnt="0"/>
      <dgm:spPr/>
    </dgm:pt>
    <dgm:pt modelId="{8DEC646D-C5DB-4FE2-AC56-684A2AB5DB0E}" type="pres">
      <dgm:prSet presAssocID="{7ADBD254-F3A8-45BA-97A2-B10099EAF300}" presName="parentText" presStyleLbl="node1" presStyleIdx="4" presStyleCnt="6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431F-3D46-4906-93E0-CF5BE3C812E5}" type="pres">
      <dgm:prSet presAssocID="{C54172BD-B7AE-4237-A2D6-CBE22CEA6D8E}" presName="spacer" presStyleCnt="0"/>
      <dgm:spPr/>
    </dgm:pt>
    <dgm:pt modelId="{7B30A21E-1790-47E3-9E16-169E73C13270}" type="pres">
      <dgm:prSet presAssocID="{878F4850-5941-4A3C-9129-2ECFE0B32ED5}" presName="parentText" presStyleLbl="node1" presStyleIdx="5" presStyleCnt="6" custLinFactY="-94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934A6-52D6-4F54-BDE9-A9E5B3FFA750}" type="presOf" srcId="{334B3551-664B-4334-BF1F-E23996D41D35}" destId="{3C98A23B-9912-4DFC-94DE-9675821665F5}" srcOrd="0" destOrd="0" presId="urn:microsoft.com/office/officeart/2005/8/layout/vList2"/>
    <dgm:cxn modelId="{1658E4CF-C173-46C6-B4DE-F995AAF31B7B}" srcId="{334B3551-664B-4334-BF1F-E23996D41D35}" destId="{878F4850-5941-4A3C-9129-2ECFE0B32ED5}" srcOrd="5" destOrd="0" parTransId="{632BB5FA-C52A-4CF8-96A8-8717A4E2A1A6}" sibTransId="{E7987764-A999-4E74-81FA-1C220AAA9805}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D14F29D5-46B4-4773-90A3-29B37EAB312E}" type="presOf" srcId="{C078F39B-ABCC-4031-88AE-54B7143D90E1}" destId="{C60C5F13-BC11-46BA-86A0-E8C8DEBDFD2D}" srcOrd="0" destOrd="0" presId="urn:microsoft.com/office/officeart/2005/8/layout/vList2"/>
    <dgm:cxn modelId="{14E42C59-8FDA-4C55-8EDE-E1BA0704EAFC}" srcId="{334B3551-664B-4334-BF1F-E23996D41D35}" destId="{C078F39B-ABCC-4031-88AE-54B7143D90E1}" srcOrd="3" destOrd="0" parTransId="{6C4966BD-2E32-42CF-9ACC-6EDE9E2EC19C}" sibTransId="{F8542C47-662B-48EB-83EA-408B39DF7589}"/>
    <dgm:cxn modelId="{124268F0-8AB7-4CBE-8C4C-A58B7C756FE9}" type="presOf" srcId="{4EA625BF-1FAA-4074-975F-44FFB7629D05}" destId="{3C1371A6-360D-4628-B6B6-D0DCC663AD7A}" srcOrd="0" destOrd="0" presId="urn:microsoft.com/office/officeart/2005/8/layout/vList2"/>
    <dgm:cxn modelId="{024DE970-5D6C-4673-8743-45D25D692214}" type="presOf" srcId="{76EB3F9B-2E05-4C7C-8DE6-4ABBB04CB700}" destId="{27D53F48-8A9E-4AF0-93B2-8CEBDE1BB97C}" srcOrd="0" destOrd="0" presId="urn:microsoft.com/office/officeart/2005/8/layout/vList2"/>
    <dgm:cxn modelId="{85D693B8-0FA9-4E57-B1CF-805C3C5404C2}" type="presOf" srcId="{878F4850-5941-4A3C-9129-2ECFE0B32ED5}" destId="{7B30A21E-1790-47E3-9E16-169E73C13270}" srcOrd="0" destOrd="0" presId="urn:microsoft.com/office/officeart/2005/8/layout/vList2"/>
    <dgm:cxn modelId="{22D692FD-0FFA-4E46-A1C5-5A2057BA1471}" type="presOf" srcId="{7ADBD254-F3A8-45BA-97A2-B10099EAF300}" destId="{8DEC646D-C5DB-4FE2-AC56-684A2AB5DB0E}" srcOrd="0" destOrd="0" presId="urn:microsoft.com/office/officeart/2005/8/layout/vList2"/>
    <dgm:cxn modelId="{DCD70703-8B69-4897-923F-6D0C74FB51F1}" type="presOf" srcId="{DC5626C3-89EC-42E9-A8A5-2C4033403F44}" destId="{0363741D-5522-44EE-BA48-7952B8DF3484}" srcOrd="0" destOrd="0" presId="urn:microsoft.com/office/officeart/2005/8/layout/vList2"/>
    <dgm:cxn modelId="{F6A48313-160C-4A82-9EB4-8FFD50B63029}" srcId="{334B3551-664B-4334-BF1F-E23996D41D35}" destId="{7ADBD254-F3A8-45BA-97A2-B10099EAF300}" srcOrd="4" destOrd="0" parTransId="{F030D52B-33C9-4CF2-BE55-4168E6C52F5E}" sibTransId="{C54172BD-B7AE-4237-A2D6-CBE22CEA6D8E}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699A7C97-2A63-4667-A02E-0077825961A3}" type="presParOf" srcId="{3C98A23B-9912-4DFC-94DE-9675821665F5}" destId="{27D53F48-8A9E-4AF0-93B2-8CEBDE1BB97C}" srcOrd="0" destOrd="0" presId="urn:microsoft.com/office/officeart/2005/8/layout/vList2"/>
    <dgm:cxn modelId="{11D9A176-3104-4C6B-97AF-F2335CC74FAE}" type="presParOf" srcId="{3C98A23B-9912-4DFC-94DE-9675821665F5}" destId="{B59A89EE-9D55-421F-8567-5EBE4D230955}" srcOrd="1" destOrd="0" presId="urn:microsoft.com/office/officeart/2005/8/layout/vList2"/>
    <dgm:cxn modelId="{4F08A407-A268-4F4F-A961-8079C880436C}" type="presParOf" srcId="{3C98A23B-9912-4DFC-94DE-9675821665F5}" destId="{0363741D-5522-44EE-BA48-7952B8DF3484}" srcOrd="2" destOrd="0" presId="urn:microsoft.com/office/officeart/2005/8/layout/vList2"/>
    <dgm:cxn modelId="{FF4CB832-AC3F-4A49-8984-24592CA684FD}" type="presParOf" srcId="{3C98A23B-9912-4DFC-94DE-9675821665F5}" destId="{0BF2AA6C-D6FE-42AE-B985-92A0D12CF2D4}" srcOrd="3" destOrd="0" presId="urn:microsoft.com/office/officeart/2005/8/layout/vList2"/>
    <dgm:cxn modelId="{D69648D1-8A0A-4D90-B533-B4D14A260986}" type="presParOf" srcId="{3C98A23B-9912-4DFC-94DE-9675821665F5}" destId="{3C1371A6-360D-4628-B6B6-D0DCC663AD7A}" srcOrd="4" destOrd="0" presId="urn:microsoft.com/office/officeart/2005/8/layout/vList2"/>
    <dgm:cxn modelId="{710DF4F0-5C3A-4F68-8F37-A16FFE5B3D56}" type="presParOf" srcId="{3C98A23B-9912-4DFC-94DE-9675821665F5}" destId="{6F6B4B09-981E-4FEF-863F-8026D8B0BDFF}" srcOrd="5" destOrd="0" presId="urn:microsoft.com/office/officeart/2005/8/layout/vList2"/>
    <dgm:cxn modelId="{C46AACC5-D6B1-43C5-B7C3-AD27611B6477}" type="presParOf" srcId="{3C98A23B-9912-4DFC-94DE-9675821665F5}" destId="{C60C5F13-BC11-46BA-86A0-E8C8DEBDFD2D}" srcOrd="6" destOrd="0" presId="urn:microsoft.com/office/officeart/2005/8/layout/vList2"/>
    <dgm:cxn modelId="{5C8830EB-F6A2-4BF5-A86F-9004407303B5}" type="presParOf" srcId="{3C98A23B-9912-4DFC-94DE-9675821665F5}" destId="{51223976-9EDD-44DB-B904-276081631982}" srcOrd="7" destOrd="0" presId="urn:microsoft.com/office/officeart/2005/8/layout/vList2"/>
    <dgm:cxn modelId="{234DEF68-53DD-41D8-9760-310BF4743F2E}" type="presParOf" srcId="{3C98A23B-9912-4DFC-94DE-9675821665F5}" destId="{8DEC646D-C5DB-4FE2-AC56-684A2AB5DB0E}" srcOrd="8" destOrd="0" presId="urn:microsoft.com/office/officeart/2005/8/layout/vList2"/>
    <dgm:cxn modelId="{6701F358-9E95-4074-A302-6140FDF2C74D}" type="presParOf" srcId="{3C98A23B-9912-4DFC-94DE-9675821665F5}" destId="{4922431F-3D46-4906-93E0-CF5BE3C812E5}" srcOrd="9" destOrd="0" presId="urn:microsoft.com/office/officeart/2005/8/layout/vList2"/>
    <dgm:cxn modelId="{1E774601-558A-4765-B177-528C31AF64DF}" type="presParOf" srcId="{3C98A23B-9912-4DFC-94DE-9675821665F5}" destId="{7B30A21E-1790-47E3-9E16-169E73C132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</a:t>
          </a:r>
          <a:r>
            <a:rPr lang="ru-RU" sz="2000" b="0" dirty="0">
              <a:solidFill>
                <a:schemeClr val="tx1"/>
              </a:solidFill>
              <a:latin typeface="Calibri" panose="020F0502020204030204" pitchFamily="34" charset="0"/>
            </a:rPr>
            <a:t>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Calibri" panose="020F0502020204030204" pitchFamily="34" charset="0"/>
            </a:rPr>
            <a:t>4.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8DEC646D-C5DB-4FE2-AC56-684A2AB5DB0E}" type="pres">
      <dgm:prSet presAssocID="{7ADBD254-F3A8-45BA-97A2-B10099EAF300}" presName="parentText" presStyleLbl="node1" presStyleIdx="3" presStyleCnt="4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C9622-3860-44CE-9CFF-3DF748161988}" type="presOf" srcId="{4EA625BF-1FAA-4074-975F-44FFB7629D05}" destId="{3C1371A6-360D-4628-B6B6-D0DCC663AD7A}" srcOrd="0" destOrd="0" presId="urn:microsoft.com/office/officeart/2005/8/layout/vList2"/>
    <dgm:cxn modelId="{91650B91-432B-4873-A4CC-130393E29CF1}" type="presOf" srcId="{334B3551-664B-4334-BF1F-E23996D41D35}" destId="{3C98A23B-9912-4DFC-94DE-9675821665F5}" srcOrd="0" destOrd="0" presId="urn:microsoft.com/office/officeart/2005/8/layout/vList2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49CD1E8C-45AF-48B4-9D44-DA70EDBA69E3}" type="presOf" srcId="{76EB3F9B-2E05-4C7C-8DE6-4ABBB04CB700}" destId="{27D53F48-8A9E-4AF0-93B2-8CEBDE1BB97C}" srcOrd="0" destOrd="0" presId="urn:microsoft.com/office/officeart/2005/8/layout/vList2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841F1E19-1772-45EF-A3F7-39C2EA1312F0}" type="presOf" srcId="{7ADBD254-F3A8-45BA-97A2-B10099EAF300}" destId="{8DEC646D-C5DB-4FE2-AC56-684A2AB5DB0E}" srcOrd="0" destOrd="0" presId="urn:microsoft.com/office/officeart/2005/8/layout/vList2"/>
    <dgm:cxn modelId="{F6A48313-160C-4A82-9EB4-8FFD50B63029}" srcId="{334B3551-664B-4334-BF1F-E23996D41D35}" destId="{7ADBD254-F3A8-45BA-97A2-B10099EAF300}" srcOrd="3" destOrd="0" parTransId="{F030D52B-33C9-4CF2-BE55-4168E6C52F5E}" sibTransId="{C54172BD-B7AE-4237-A2D6-CBE22CEA6D8E}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4EA2E9DE-C181-4093-B82D-E0DA708A40A3}" type="presOf" srcId="{DC5626C3-89EC-42E9-A8A5-2C4033403F44}" destId="{0363741D-5522-44EE-BA48-7952B8DF3484}" srcOrd="0" destOrd="0" presId="urn:microsoft.com/office/officeart/2005/8/layout/vList2"/>
    <dgm:cxn modelId="{3CD8548E-7EFA-490E-A9F4-8F6DDBB45AD3}" type="presParOf" srcId="{3C98A23B-9912-4DFC-94DE-9675821665F5}" destId="{27D53F48-8A9E-4AF0-93B2-8CEBDE1BB97C}" srcOrd="0" destOrd="0" presId="urn:microsoft.com/office/officeart/2005/8/layout/vList2"/>
    <dgm:cxn modelId="{C9BE9EDA-F606-42E1-AB66-B888480370F6}" type="presParOf" srcId="{3C98A23B-9912-4DFC-94DE-9675821665F5}" destId="{B59A89EE-9D55-421F-8567-5EBE4D230955}" srcOrd="1" destOrd="0" presId="urn:microsoft.com/office/officeart/2005/8/layout/vList2"/>
    <dgm:cxn modelId="{9D3F378A-1CBC-4B61-B4A7-68DF977BE27C}" type="presParOf" srcId="{3C98A23B-9912-4DFC-94DE-9675821665F5}" destId="{0363741D-5522-44EE-BA48-7952B8DF3484}" srcOrd="2" destOrd="0" presId="urn:microsoft.com/office/officeart/2005/8/layout/vList2"/>
    <dgm:cxn modelId="{7638B3DB-4D90-4CCB-B2DC-98ED293204E4}" type="presParOf" srcId="{3C98A23B-9912-4DFC-94DE-9675821665F5}" destId="{0BF2AA6C-D6FE-42AE-B985-92A0D12CF2D4}" srcOrd="3" destOrd="0" presId="urn:microsoft.com/office/officeart/2005/8/layout/vList2"/>
    <dgm:cxn modelId="{165A3CAE-CBB8-496D-9E1E-50169ED2AEC7}" type="presParOf" srcId="{3C98A23B-9912-4DFC-94DE-9675821665F5}" destId="{3C1371A6-360D-4628-B6B6-D0DCC663AD7A}" srcOrd="4" destOrd="0" presId="urn:microsoft.com/office/officeart/2005/8/layout/vList2"/>
    <dgm:cxn modelId="{4FA53F41-1857-458B-AB55-72BDC4E5AF5B}" type="presParOf" srcId="{3C98A23B-9912-4DFC-94DE-9675821665F5}" destId="{6F6B4B09-981E-4FEF-863F-8026D8B0BDFF}" srcOrd="5" destOrd="0" presId="urn:microsoft.com/office/officeart/2005/8/layout/vList2"/>
    <dgm:cxn modelId="{96977A9D-9457-40DB-BFBA-E9E08D9AFBAD}" type="presParOf" srcId="{3C98A23B-9912-4DFC-94DE-9675821665F5}" destId="{8DEC646D-C5DB-4FE2-AC56-684A2AB5DB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C078F39B-ABCC-4031-88AE-54B7143D90E1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4. Упущенные возможности</a:t>
          </a:r>
        </a:p>
      </dgm:t>
    </dgm:pt>
    <dgm:pt modelId="{6C4966BD-2E32-42CF-9ACC-6EDE9E2EC19C}" type="parTrans" cxnId="{14E42C59-8FDA-4C55-8EDE-E1BA0704EAFC}">
      <dgm:prSet/>
      <dgm:spPr/>
      <dgm:t>
        <a:bodyPr/>
        <a:lstStyle/>
        <a:p>
          <a:endParaRPr lang="en-GB"/>
        </a:p>
      </dgm:t>
    </dgm:pt>
    <dgm:pt modelId="{F8542C47-662B-48EB-83EA-408B39DF7589}" type="sibTrans" cxnId="{14E42C59-8FDA-4C55-8EDE-E1BA0704EAFC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878F4850-5941-4A3C-9129-2ECFE0B32ED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gm:t>
    </dgm:pt>
    <dgm:pt modelId="{632BB5FA-C52A-4CF8-96A8-8717A4E2A1A6}" type="parTrans" cxnId="{1658E4CF-C173-46C6-B4DE-F995AAF31B7B}">
      <dgm:prSet/>
      <dgm:spPr/>
      <dgm:t>
        <a:bodyPr/>
        <a:lstStyle/>
        <a:p>
          <a:endParaRPr lang="en-GB"/>
        </a:p>
      </dgm:t>
    </dgm:pt>
    <dgm:pt modelId="{E7987764-A999-4E74-81FA-1C220AAA9805}" type="sibTrans" cxnId="{1658E4CF-C173-46C6-B4DE-F995AAF31B7B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C60C5F13-BC11-46BA-86A0-E8C8DEBDFD2D}" type="pres">
      <dgm:prSet presAssocID="{C078F39B-ABCC-4031-88AE-54B7143D90E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3976-9EDD-44DB-B904-276081631982}" type="pres">
      <dgm:prSet presAssocID="{F8542C47-662B-48EB-83EA-408B39DF7589}" presName="spacer" presStyleCnt="0"/>
      <dgm:spPr/>
    </dgm:pt>
    <dgm:pt modelId="{8DEC646D-C5DB-4FE2-AC56-684A2AB5DB0E}" type="pres">
      <dgm:prSet presAssocID="{7ADBD254-F3A8-45BA-97A2-B10099EAF300}" presName="parentText" presStyleLbl="node1" presStyleIdx="4" presStyleCnt="6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431F-3D46-4906-93E0-CF5BE3C812E5}" type="pres">
      <dgm:prSet presAssocID="{C54172BD-B7AE-4237-A2D6-CBE22CEA6D8E}" presName="spacer" presStyleCnt="0"/>
      <dgm:spPr/>
    </dgm:pt>
    <dgm:pt modelId="{7B30A21E-1790-47E3-9E16-169E73C13270}" type="pres">
      <dgm:prSet presAssocID="{878F4850-5941-4A3C-9129-2ECFE0B32ED5}" presName="parentText" presStyleLbl="node1" presStyleIdx="5" presStyleCnt="6" custLinFactY="-94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1658E4CF-C173-46C6-B4DE-F995AAF31B7B}" srcId="{334B3551-664B-4334-BF1F-E23996D41D35}" destId="{878F4850-5941-4A3C-9129-2ECFE0B32ED5}" srcOrd="5" destOrd="0" parTransId="{632BB5FA-C52A-4CF8-96A8-8717A4E2A1A6}" sibTransId="{E7987764-A999-4E74-81FA-1C220AAA9805}"/>
    <dgm:cxn modelId="{F6A48313-160C-4A82-9EB4-8FFD50B63029}" srcId="{334B3551-664B-4334-BF1F-E23996D41D35}" destId="{7ADBD254-F3A8-45BA-97A2-B10099EAF300}" srcOrd="4" destOrd="0" parTransId="{F030D52B-33C9-4CF2-BE55-4168E6C52F5E}" sibTransId="{C54172BD-B7AE-4237-A2D6-CBE22CEA6D8E}"/>
    <dgm:cxn modelId="{F688930C-7A8F-4D6D-A03C-EDA8A6DA470E}" type="presOf" srcId="{4EA625BF-1FAA-4074-975F-44FFB7629D05}" destId="{3C1371A6-360D-4628-B6B6-D0DCC663AD7A}" srcOrd="0" destOrd="0" presId="urn:microsoft.com/office/officeart/2005/8/layout/vList2"/>
    <dgm:cxn modelId="{EEFA4455-8D65-4FF7-AD95-41E9D91913AC}" type="presOf" srcId="{DC5626C3-89EC-42E9-A8A5-2C4033403F44}" destId="{0363741D-5522-44EE-BA48-7952B8DF3484}" srcOrd="0" destOrd="0" presId="urn:microsoft.com/office/officeart/2005/8/layout/vList2"/>
    <dgm:cxn modelId="{14E42C59-8FDA-4C55-8EDE-E1BA0704EAFC}" srcId="{334B3551-664B-4334-BF1F-E23996D41D35}" destId="{C078F39B-ABCC-4031-88AE-54B7143D90E1}" srcOrd="3" destOrd="0" parTransId="{6C4966BD-2E32-42CF-9ACC-6EDE9E2EC19C}" sibTransId="{F8542C47-662B-48EB-83EA-408B39DF7589}"/>
    <dgm:cxn modelId="{555C9E35-22F4-45FA-AE6C-7274FEEF6301}" type="presOf" srcId="{C078F39B-ABCC-4031-88AE-54B7143D90E1}" destId="{C60C5F13-BC11-46BA-86A0-E8C8DEBDFD2D}" srcOrd="0" destOrd="0" presId="urn:microsoft.com/office/officeart/2005/8/layout/vList2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CF02DB6C-69C4-4787-A6DF-015004AE9821}" type="presOf" srcId="{7ADBD254-F3A8-45BA-97A2-B10099EAF300}" destId="{8DEC646D-C5DB-4FE2-AC56-684A2AB5DB0E}" srcOrd="0" destOrd="0" presId="urn:microsoft.com/office/officeart/2005/8/layout/vList2"/>
    <dgm:cxn modelId="{3BEC4FD4-C1D0-48B5-9DF5-FF42B20D6F95}" type="presOf" srcId="{334B3551-664B-4334-BF1F-E23996D41D35}" destId="{3C98A23B-9912-4DFC-94DE-9675821665F5}" srcOrd="0" destOrd="0" presId="urn:microsoft.com/office/officeart/2005/8/layout/vList2"/>
    <dgm:cxn modelId="{170F7149-2C78-4BA1-BEE0-11BAD8BFBA9E}" type="presOf" srcId="{878F4850-5941-4A3C-9129-2ECFE0B32ED5}" destId="{7B30A21E-1790-47E3-9E16-169E73C13270}" srcOrd="0" destOrd="0" presId="urn:microsoft.com/office/officeart/2005/8/layout/vList2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3C5961BF-4D03-4AB7-80BE-0DE36075F5DD}" type="presOf" srcId="{76EB3F9B-2E05-4C7C-8DE6-4ABBB04CB700}" destId="{27D53F48-8A9E-4AF0-93B2-8CEBDE1BB97C}" srcOrd="0" destOrd="0" presId="urn:microsoft.com/office/officeart/2005/8/layout/vList2"/>
    <dgm:cxn modelId="{37627683-4CAE-475F-9D4B-2E6C04653938}" type="presParOf" srcId="{3C98A23B-9912-4DFC-94DE-9675821665F5}" destId="{27D53F48-8A9E-4AF0-93B2-8CEBDE1BB97C}" srcOrd="0" destOrd="0" presId="urn:microsoft.com/office/officeart/2005/8/layout/vList2"/>
    <dgm:cxn modelId="{911885C3-D026-4117-8E97-D0BD0AD6ED83}" type="presParOf" srcId="{3C98A23B-9912-4DFC-94DE-9675821665F5}" destId="{B59A89EE-9D55-421F-8567-5EBE4D230955}" srcOrd="1" destOrd="0" presId="urn:microsoft.com/office/officeart/2005/8/layout/vList2"/>
    <dgm:cxn modelId="{4C203F0D-CBD3-4068-80AA-904F9E08F5B8}" type="presParOf" srcId="{3C98A23B-9912-4DFC-94DE-9675821665F5}" destId="{0363741D-5522-44EE-BA48-7952B8DF3484}" srcOrd="2" destOrd="0" presId="urn:microsoft.com/office/officeart/2005/8/layout/vList2"/>
    <dgm:cxn modelId="{F7A91910-B2A6-4C5D-BC58-C392ECAE62B7}" type="presParOf" srcId="{3C98A23B-9912-4DFC-94DE-9675821665F5}" destId="{0BF2AA6C-D6FE-42AE-B985-92A0D12CF2D4}" srcOrd="3" destOrd="0" presId="urn:microsoft.com/office/officeart/2005/8/layout/vList2"/>
    <dgm:cxn modelId="{979FFC1C-7057-48E9-B2FD-A6C33472A3E1}" type="presParOf" srcId="{3C98A23B-9912-4DFC-94DE-9675821665F5}" destId="{3C1371A6-360D-4628-B6B6-D0DCC663AD7A}" srcOrd="4" destOrd="0" presId="urn:microsoft.com/office/officeart/2005/8/layout/vList2"/>
    <dgm:cxn modelId="{3D8C9233-84D3-460C-B4EA-9495780A7772}" type="presParOf" srcId="{3C98A23B-9912-4DFC-94DE-9675821665F5}" destId="{6F6B4B09-981E-4FEF-863F-8026D8B0BDFF}" srcOrd="5" destOrd="0" presId="urn:microsoft.com/office/officeart/2005/8/layout/vList2"/>
    <dgm:cxn modelId="{4208A78F-B8F0-4863-8323-DDCE67287BC3}" type="presParOf" srcId="{3C98A23B-9912-4DFC-94DE-9675821665F5}" destId="{C60C5F13-BC11-46BA-86A0-E8C8DEBDFD2D}" srcOrd="6" destOrd="0" presId="urn:microsoft.com/office/officeart/2005/8/layout/vList2"/>
    <dgm:cxn modelId="{D16297C9-4A4A-4D14-B91E-2B60D6D3D9A8}" type="presParOf" srcId="{3C98A23B-9912-4DFC-94DE-9675821665F5}" destId="{51223976-9EDD-44DB-B904-276081631982}" srcOrd="7" destOrd="0" presId="urn:microsoft.com/office/officeart/2005/8/layout/vList2"/>
    <dgm:cxn modelId="{34E27FAE-6670-475E-AA8B-62B5B52636BA}" type="presParOf" srcId="{3C98A23B-9912-4DFC-94DE-9675821665F5}" destId="{8DEC646D-C5DB-4FE2-AC56-684A2AB5DB0E}" srcOrd="8" destOrd="0" presId="urn:microsoft.com/office/officeart/2005/8/layout/vList2"/>
    <dgm:cxn modelId="{912395E4-77D2-4DE3-9A42-2F262F0C3193}" type="presParOf" srcId="{3C98A23B-9912-4DFC-94DE-9675821665F5}" destId="{4922431F-3D46-4906-93E0-CF5BE3C812E5}" srcOrd="9" destOrd="0" presId="urn:microsoft.com/office/officeart/2005/8/layout/vList2"/>
    <dgm:cxn modelId="{85ABA76A-02DB-4362-9E7E-27ABE4C7F8FC}" type="presParOf" srcId="{3C98A23B-9912-4DFC-94DE-9675821665F5}" destId="{7B30A21E-1790-47E3-9E16-169E73C132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4.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8DEC646D-C5DB-4FE2-AC56-684A2AB5DB0E}" type="pres">
      <dgm:prSet presAssocID="{7ADBD254-F3A8-45BA-97A2-B10099EAF300}" presName="parentText" presStyleLbl="node1" presStyleIdx="3" presStyleCnt="4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48313-160C-4A82-9EB4-8FFD50B63029}" srcId="{334B3551-664B-4334-BF1F-E23996D41D35}" destId="{7ADBD254-F3A8-45BA-97A2-B10099EAF300}" srcOrd="3" destOrd="0" parTransId="{F030D52B-33C9-4CF2-BE55-4168E6C52F5E}" sibTransId="{C54172BD-B7AE-4237-A2D6-CBE22CEA6D8E}"/>
    <dgm:cxn modelId="{8E5A4D8F-D267-4729-B689-335A24549F91}" type="presOf" srcId="{7ADBD254-F3A8-45BA-97A2-B10099EAF300}" destId="{8DEC646D-C5DB-4FE2-AC56-684A2AB5DB0E}" srcOrd="0" destOrd="0" presId="urn:microsoft.com/office/officeart/2005/8/layout/vList2"/>
    <dgm:cxn modelId="{87B56B84-97C3-4900-92CD-9C97621A50F6}" type="presOf" srcId="{4EA625BF-1FAA-4074-975F-44FFB7629D05}" destId="{3C1371A6-360D-4628-B6B6-D0DCC663AD7A}" srcOrd="0" destOrd="0" presId="urn:microsoft.com/office/officeart/2005/8/layout/vList2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A9F1DFF6-9CFD-4A57-B369-DFBA9DCACFC9}" type="presOf" srcId="{DC5626C3-89EC-42E9-A8A5-2C4033403F44}" destId="{0363741D-5522-44EE-BA48-7952B8DF3484}" srcOrd="0" destOrd="0" presId="urn:microsoft.com/office/officeart/2005/8/layout/vList2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4029AAA3-B5E2-47EF-9D24-6EA0E92EAA08}" type="presOf" srcId="{334B3551-664B-4334-BF1F-E23996D41D35}" destId="{3C98A23B-9912-4DFC-94DE-9675821665F5}" srcOrd="0" destOrd="0" presId="urn:microsoft.com/office/officeart/2005/8/layout/vList2"/>
    <dgm:cxn modelId="{5E4630AB-7E99-4C3F-B44D-77F5C2B57488}" type="presOf" srcId="{76EB3F9B-2E05-4C7C-8DE6-4ABBB04CB700}" destId="{27D53F48-8A9E-4AF0-93B2-8CEBDE1BB97C}" srcOrd="0" destOrd="0" presId="urn:microsoft.com/office/officeart/2005/8/layout/vList2"/>
    <dgm:cxn modelId="{843D756F-A15F-4D9F-9D9D-D02AB0F5D0F2}" type="presParOf" srcId="{3C98A23B-9912-4DFC-94DE-9675821665F5}" destId="{27D53F48-8A9E-4AF0-93B2-8CEBDE1BB97C}" srcOrd="0" destOrd="0" presId="urn:microsoft.com/office/officeart/2005/8/layout/vList2"/>
    <dgm:cxn modelId="{85276E8A-2539-4ACA-9369-5869E577B815}" type="presParOf" srcId="{3C98A23B-9912-4DFC-94DE-9675821665F5}" destId="{B59A89EE-9D55-421F-8567-5EBE4D230955}" srcOrd="1" destOrd="0" presId="urn:microsoft.com/office/officeart/2005/8/layout/vList2"/>
    <dgm:cxn modelId="{AF00B707-C996-465C-BECF-9E9D3C0C4DF8}" type="presParOf" srcId="{3C98A23B-9912-4DFC-94DE-9675821665F5}" destId="{0363741D-5522-44EE-BA48-7952B8DF3484}" srcOrd="2" destOrd="0" presId="urn:microsoft.com/office/officeart/2005/8/layout/vList2"/>
    <dgm:cxn modelId="{597E081E-8C3E-42B5-9206-02D426B8A596}" type="presParOf" srcId="{3C98A23B-9912-4DFC-94DE-9675821665F5}" destId="{0BF2AA6C-D6FE-42AE-B985-92A0D12CF2D4}" srcOrd="3" destOrd="0" presId="urn:microsoft.com/office/officeart/2005/8/layout/vList2"/>
    <dgm:cxn modelId="{CC3F432A-CC86-4441-9913-DB7F4262D853}" type="presParOf" srcId="{3C98A23B-9912-4DFC-94DE-9675821665F5}" destId="{3C1371A6-360D-4628-B6B6-D0DCC663AD7A}" srcOrd="4" destOrd="0" presId="urn:microsoft.com/office/officeart/2005/8/layout/vList2"/>
    <dgm:cxn modelId="{F4508D77-9891-46C5-B8C2-EA4207251ED3}" type="presParOf" srcId="{3C98A23B-9912-4DFC-94DE-9675821665F5}" destId="{6F6B4B09-981E-4FEF-863F-8026D8B0BDFF}" srcOrd="5" destOrd="0" presId="urn:microsoft.com/office/officeart/2005/8/layout/vList2"/>
    <dgm:cxn modelId="{C3AFD4D6-8F1D-4CC5-83B2-E2B164B539FB}" type="presParOf" srcId="{3C98A23B-9912-4DFC-94DE-9675821665F5}" destId="{8DEC646D-C5DB-4FE2-AC56-684A2AB5DB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C078F39B-ABCC-4031-88AE-54B7143D90E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4. Упущенные возможности</a:t>
          </a:r>
        </a:p>
      </dgm:t>
    </dgm:pt>
    <dgm:pt modelId="{6C4966BD-2E32-42CF-9ACC-6EDE9E2EC19C}" type="parTrans" cxnId="{14E42C59-8FDA-4C55-8EDE-E1BA0704EAFC}">
      <dgm:prSet/>
      <dgm:spPr/>
      <dgm:t>
        <a:bodyPr/>
        <a:lstStyle/>
        <a:p>
          <a:endParaRPr lang="en-GB"/>
        </a:p>
      </dgm:t>
    </dgm:pt>
    <dgm:pt modelId="{F8542C47-662B-48EB-83EA-408B39DF7589}" type="sibTrans" cxnId="{14E42C59-8FDA-4C55-8EDE-E1BA0704EAFC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878F4850-5941-4A3C-9129-2ECFE0B32ED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gm:t>
    </dgm:pt>
    <dgm:pt modelId="{632BB5FA-C52A-4CF8-96A8-8717A4E2A1A6}" type="parTrans" cxnId="{1658E4CF-C173-46C6-B4DE-F995AAF31B7B}">
      <dgm:prSet/>
      <dgm:spPr/>
      <dgm:t>
        <a:bodyPr/>
        <a:lstStyle/>
        <a:p>
          <a:endParaRPr lang="en-GB"/>
        </a:p>
      </dgm:t>
    </dgm:pt>
    <dgm:pt modelId="{E7987764-A999-4E74-81FA-1C220AAA9805}" type="sibTrans" cxnId="{1658E4CF-C173-46C6-B4DE-F995AAF31B7B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C60C5F13-BC11-46BA-86A0-E8C8DEBDFD2D}" type="pres">
      <dgm:prSet presAssocID="{C078F39B-ABCC-4031-88AE-54B7143D90E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3976-9EDD-44DB-B904-276081631982}" type="pres">
      <dgm:prSet presAssocID="{F8542C47-662B-48EB-83EA-408B39DF7589}" presName="spacer" presStyleCnt="0"/>
      <dgm:spPr/>
    </dgm:pt>
    <dgm:pt modelId="{8DEC646D-C5DB-4FE2-AC56-684A2AB5DB0E}" type="pres">
      <dgm:prSet presAssocID="{7ADBD254-F3A8-45BA-97A2-B10099EAF300}" presName="parentText" presStyleLbl="node1" presStyleIdx="4" presStyleCnt="6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431F-3D46-4906-93E0-CF5BE3C812E5}" type="pres">
      <dgm:prSet presAssocID="{C54172BD-B7AE-4237-A2D6-CBE22CEA6D8E}" presName="spacer" presStyleCnt="0"/>
      <dgm:spPr/>
    </dgm:pt>
    <dgm:pt modelId="{7B30A21E-1790-47E3-9E16-169E73C13270}" type="pres">
      <dgm:prSet presAssocID="{878F4850-5941-4A3C-9129-2ECFE0B32ED5}" presName="parentText" presStyleLbl="node1" presStyleIdx="5" presStyleCnt="6" custLinFactY="-94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2429A-23C5-4BEF-A06B-836447DCC2AC}" type="presOf" srcId="{76EB3F9B-2E05-4C7C-8DE6-4ABBB04CB700}" destId="{27D53F48-8A9E-4AF0-93B2-8CEBDE1BB97C}" srcOrd="0" destOrd="0" presId="urn:microsoft.com/office/officeart/2005/8/layout/vList2"/>
    <dgm:cxn modelId="{6F687749-0F7D-4931-B335-C60A534EE265}" type="presOf" srcId="{DC5626C3-89EC-42E9-A8A5-2C4033403F44}" destId="{0363741D-5522-44EE-BA48-7952B8DF3484}" srcOrd="0" destOrd="0" presId="urn:microsoft.com/office/officeart/2005/8/layout/vList2"/>
    <dgm:cxn modelId="{9721C1E4-0B67-43EC-87ED-41EAA05EEB46}" type="presOf" srcId="{C078F39B-ABCC-4031-88AE-54B7143D90E1}" destId="{C60C5F13-BC11-46BA-86A0-E8C8DEBDFD2D}" srcOrd="0" destOrd="0" presId="urn:microsoft.com/office/officeart/2005/8/layout/vList2"/>
    <dgm:cxn modelId="{1658E4CF-C173-46C6-B4DE-F995AAF31B7B}" srcId="{334B3551-664B-4334-BF1F-E23996D41D35}" destId="{878F4850-5941-4A3C-9129-2ECFE0B32ED5}" srcOrd="5" destOrd="0" parTransId="{632BB5FA-C52A-4CF8-96A8-8717A4E2A1A6}" sibTransId="{E7987764-A999-4E74-81FA-1C220AAA9805}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C404897B-FB56-4A97-BD2D-F39F5D589BCA}" type="presOf" srcId="{4EA625BF-1FAA-4074-975F-44FFB7629D05}" destId="{3C1371A6-360D-4628-B6B6-D0DCC663AD7A}" srcOrd="0" destOrd="0" presId="urn:microsoft.com/office/officeart/2005/8/layout/vList2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91E7DB5A-BF40-4E1B-9B27-68DE2FD88DC1}" type="presOf" srcId="{334B3551-664B-4334-BF1F-E23996D41D35}" destId="{3C98A23B-9912-4DFC-94DE-9675821665F5}" srcOrd="0" destOrd="0" presId="urn:microsoft.com/office/officeart/2005/8/layout/vList2"/>
    <dgm:cxn modelId="{14E42C59-8FDA-4C55-8EDE-E1BA0704EAFC}" srcId="{334B3551-664B-4334-BF1F-E23996D41D35}" destId="{C078F39B-ABCC-4031-88AE-54B7143D90E1}" srcOrd="3" destOrd="0" parTransId="{6C4966BD-2E32-42CF-9ACC-6EDE9E2EC19C}" sibTransId="{F8542C47-662B-48EB-83EA-408B39DF7589}"/>
    <dgm:cxn modelId="{3F2FB569-BDDB-438A-BBA3-EC7BA075502A}" type="presOf" srcId="{7ADBD254-F3A8-45BA-97A2-B10099EAF300}" destId="{8DEC646D-C5DB-4FE2-AC56-684A2AB5DB0E}" srcOrd="0" destOrd="0" presId="urn:microsoft.com/office/officeart/2005/8/layout/vList2"/>
    <dgm:cxn modelId="{F5AA6BC1-9CF2-472B-9F5F-00315F492499}" type="presOf" srcId="{878F4850-5941-4A3C-9129-2ECFE0B32ED5}" destId="{7B30A21E-1790-47E3-9E16-169E73C13270}" srcOrd="0" destOrd="0" presId="urn:microsoft.com/office/officeart/2005/8/layout/vList2"/>
    <dgm:cxn modelId="{F6A48313-160C-4A82-9EB4-8FFD50B63029}" srcId="{334B3551-664B-4334-BF1F-E23996D41D35}" destId="{7ADBD254-F3A8-45BA-97A2-B10099EAF300}" srcOrd="4" destOrd="0" parTransId="{F030D52B-33C9-4CF2-BE55-4168E6C52F5E}" sibTransId="{C54172BD-B7AE-4237-A2D6-CBE22CEA6D8E}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E6D88609-DD23-4BD4-B1DD-2262934BC7B3}" type="presParOf" srcId="{3C98A23B-9912-4DFC-94DE-9675821665F5}" destId="{27D53F48-8A9E-4AF0-93B2-8CEBDE1BB97C}" srcOrd="0" destOrd="0" presId="urn:microsoft.com/office/officeart/2005/8/layout/vList2"/>
    <dgm:cxn modelId="{1D87F2AA-4659-460D-9497-8D7FEF5952B5}" type="presParOf" srcId="{3C98A23B-9912-4DFC-94DE-9675821665F5}" destId="{B59A89EE-9D55-421F-8567-5EBE4D230955}" srcOrd="1" destOrd="0" presId="urn:microsoft.com/office/officeart/2005/8/layout/vList2"/>
    <dgm:cxn modelId="{6DFC0E44-C4C8-4475-ABBE-63FE4BEA5352}" type="presParOf" srcId="{3C98A23B-9912-4DFC-94DE-9675821665F5}" destId="{0363741D-5522-44EE-BA48-7952B8DF3484}" srcOrd="2" destOrd="0" presId="urn:microsoft.com/office/officeart/2005/8/layout/vList2"/>
    <dgm:cxn modelId="{377323D0-0790-4C4E-B074-E3A032CFDBED}" type="presParOf" srcId="{3C98A23B-9912-4DFC-94DE-9675821665F5}" destId="{0BF2AA6C-D6FE-42AE-B985-92A0D12CF2D4}" srcOrd="3" destOrd="0" presId="urn:microsoft.com/office/officeart/2005/8/layout/vList2"/>
    <dgm:cxn modelId="{4A84B27E-3591-4B78-8C06-DAAE4059B0CB}" type="presParOf" srcId="{3C98A23B-9912-4DFC-94DE-9675821665F5}" destId="{3C1371A6-360D-4628-B6B6-D0DCC663AD7A}" srcOrd="4" destOrd="0" presId="urn:microsoft.com/office/officeart/2005/8/layout/vList2"/>
    <dgm:cxn modelId="{63460674-DB49-49AB-8F50-F08DFB22F77B}" type="presParOf" srcId="{3C98A23B-9912-4DFC-94DE-9675821665F5}" destId="{6F6B4B09-981E-4FEF-863F-8026D8B0BDFF}" srcOrd="5" destOrd="0" presId="urn:microsoft.com/office/officeart/2005/8/layout/vList2"/>
    <dgm:cxn modelId="{DC6067A9-C27D-435E-B2AB-555EDA9D15FC}" type="presParOf" srcId="{3C98A23B-9912-4DFC-94DE-9675821665F5}" destId="{C60C5F13-BC11-46BA-86A0-E8C8DEBDFD2D}" srcOrd="6" destOrd="0" presId="urn:microsoft.com/office/officeart/2005/8/layout/vList2"/>
    <dgm:cxn modelId="{47611459-3947-4624-95A4-673F7D57C941}" type="presParOf" srcId="{3C98A23B-9912-4DFC-94DE-9675821665F5}" destId="{51223976-9EDD-44DB-B904-276081631982}" srcOrd="7" destOrd="0" presId="urn:microsoft.com/office/officeart/2005/8/layout/vList2"/>
    <dgm:cxn modelId="{2FD1481D-4DD5-4CAE-9F93-BF0B372B066C}" type="presParOf" srcId="{3C98A23B-9912-4DFC-94DE-9675821665F5}" destId="{8DEC646D-C5DB-4FE2-AC56-684A2AB5DB0E}" srcOrd="8" destOrd="0" presId="urn:microsoft.com/office/officeart/2005/8/layout/vList2"/>
    <dgm:cxn modelId="{F11013CA-6852-4FBB-9C81-57E25029BCA3}" type="presParOf" srcId="{3C98A23B-9912-4DFC-94DE-9675821665F5}" destId="{4922431F-3D46-4906-93E0-CF5BE3C812E5}" srcOrd="9" destOrd="0" presId="urn:microsoft.com/office/officeart/2005/8/layout/vList2"/>
    <dgm:cxn modelId="{CF04A3E0-AFCC-4E20-A336-4BC5B254547F}" type="presParOf" srcId="{3C98A23B-9912-4DFC-94DE-9675821665F5}" destId="{7B30A21E-1790-47E3-9E16-169E73C132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978F84-6A46-4225-937C-0AE191ABCC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8A9D1-D8CF-42CD-B485-F632AB6D75EB}">
      <dgm:prSet phldrT="[Texto]"/>
      <dgm:spPr>
        <a:xfrm>
          <a:off x="0" y="424"/>
          <a:ext cx="6768752" cy="57563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b="1" dirty="0">
              <a:solidFill>
                <a:sysClr val="window" lastClr="FFFFFF"/>
              </a:solidFill>
              <a:latin typeface="Calibri"/>
            </a:rPr>
            <a:t>Упущенные возможности: </a:t>
          </a:r>
          <a:r>
            <a:rPr lang="ru-RU" dirty="0">
              <a:solidFill>
                <a:sysClr val="window" lastClr="FFFFFF"/>
              </a:solidFill>
              <a:latin typeface="Calibri"/>
            </a:rPr>
            <a:t>90,9 %–59,1 %=</a:t>
          </a:r>
          <a:r>
            <a:rPr lang="ru-RU" b="1" dirty="0">
              <a:solidFill>
                <a:sysClr val="window" lastClr="FFFFFF"/>
              </a:solidFill>
              <a:latin typeface="Calibri"/>
            </a:rPr>
            <a:t>31,8 %</a:t>
          </a:r>
        </a:p>
      </dgm:t>
    </dgm:pt>
    <dgm:pt modelId="{E997D77C-DCBB-42C0-9E07-0155013B7B76}" type="parTrans" cxnId="{09D7A222-B0BB-4717-8BC8-468595177CF7}">
      <dgm:prSet/>
      <dgm:spPr/>
      <dgm:t>
        <a:bodyPr/>
        <a:lstStyle/>
        <a:p>
          <a:pPr algn="ctr"/>
          <a:endParaRPr lang="en-US"/>
        </a:p>
      </dgm:t>
    </dgm:pt>
    <dgm:pt modelId="{A39ADB8B-C0BE-4656-9030-C4D9984DB477}" type="sibTrans" cxnId="{09D7A222-B0BB-4717-8BC8-468595177CF7}">
      <dgm:prSet/>
      <dgm:spPr/>
      <dgm:t>
        <a:bodyPr/>
        <a:lstStyle/>
        <a:p>
          <a:pPr algn="ctr"/>
          <a:endParaRPr lang="en-US"/>
        </a:p>
      </dgm:t>
    </dgm:pt>
    <dgm:pt modelId="{9050E532-5575-4692-867E-012840E3BBDC}" type="pres">
      <dgm:prSet presAssocID="{0B978F84-6A46-4225-937C-0AE191ABCC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DAFD8-957F-47FF-BB55-824EFD4B9491}" type="pres">
      <dgm:prSet presAssocID="{EED8A9D1-D8CF-42CD-B485-F632AB6D75EB}" presName="parentText" presStyleLbl="node1" presStyleIdx="0" presStyleCnt="1" custLinFactNeighborX="7292" custLinFactNeighborY="110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7A222-B0BB-4717-8BC8-468595177CF7}" srcId="{0B978F84-6A46-4225-937C-0AE191ABCC7F}" destId="{EED8A9D1-D8CF-42CD-B485-F632AB6D75EB}" srcOrd="0" destOrd="0" parTransId="{E997D77C-DCBB-42C0-9E07-0155013B7B76}" sibTransId="{A39ADB8B-C0BE-4656-9030-C4D9984DB477}"/>
    <dgm:cxn modelId="{F7F038EB-8E74-4B67-B103-6664F93B658C}" type="presOf" srcId="{0B978F84-6A46-4225-937C-0AE191ABCC7F}" destId="{9050E532-5575-4692-867E-012840E3BBDC}" srcOrd="0" destOrd="0" presId="urn:microsoft.com/office/officeart/2005/8/layout/vList2"/>
    <dgm:cxn modelId="{64F5F6D2-B7C7-404F-9902-9E75E58DD219}" type="presOf" srcId="{EED8A9D1-D8CF-42CD-B485-F632AB6D75EB}" destId="{42BDAFD8-957F-47FF-BB55-824EFD4B9491}" srcOrd="0" destOrd="0" presId="urn:microsoft.com/office/officeart/2005/8/layout/vList2"/>
    <dgm:cxn modelId="{E3D5C3BD-B96E-4435-8EBC-8EE7042FC71F}" type="presParOf" srcId="{9050E532-5575-4692-867E-012840E3BBDC}" destId="{42BDAFD8-957F-47FF-BB55-824EFD4B94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4B3551-664B-4334-BF1F-E23996D41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EB3F9B-2E05-4C7C-8DE6-4ABBB04CB7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b="0" dirty="0">
              <a:solidFill>
                <a:schemeClr val="tx1"/>
              </a:solidFill>
            </a:rPr>
            <a:t>1. Обобщенный профиль эпидемии ВИЧ в Европе</a:t>
          </a:r>
        </a:p>
      </dgm:t>
    </dgm:pt>
    <dgm:pt modelId="{DE2C285B-3357-4DDB-9318-9CA4EA74D859}" type="parTrans" cxnId="{5B0F4E01-CCCE-4A74-A665-490717D913A9}">
      <dgm:prSet/>
      <dgm:spPr/>
      <dgm:t>
        <a:bodyPr/>
        <a:lstStyle/>
        <a:p>
          <a:endParaRPr lang="en-GB"/>
        </a:p>
      </dgm:t>
    </dgm:pt>
    <dgm:pt modelId="{8DB55BB1-F7B5-4D74-B5A4-831CBA86F5E9}" type="sibTrans" cxnId="{5B0F4E01-CCCE-4A74-A665-490717D913A9}">
      <dgm:prSet/>
      <dgm:spPr/>
      <dgm:t>
        <a:bodyPr/>
        <a:lstStyle/>
        <a:p>
          <a:endParaRPr lang="en-GB"/>
        </a:p>
      </dgm:t>
    </dgm:pt>
    <dgm:pt modelId="{DC5626C3-89EC-42E9-A8A5-2C4033403F44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gm:t>
    </dgm:pt>
    <dgm:pt modelId="{53EBF0CD-8EAD-4982-B8DE-6E0351C0CAB9}" type="parTrans" cxnId="{0263B555-D34B-44E7-8E6E-FE4F7C7AB801}">
      <dgm:prSet/>
      <dgm:spPr/>
      <dgm:t>
        <a:bodyPr/>
        <a:lstStyle/>
        <a:p>
          <a:endParaRPr lang="en-GB"/>
        </a:p>
      </dgm:t>
    </dgm:pt>
    <dgm:pt modelId="{7E72F3AA-96AB-4BDA-966A-77F428A16813}" type="sibTrans" cxnId="{0263B555-D34B-44E7-8E6E-FE4F7C7AB801}">
      <dgm:prSet/>
      <dgm:spPr/>
      <dgm:t>
        <a:bodyPr/>
        <a:lstStyle/>
        <a:p>
          <a:endParaRPr lang="en-GB"/>
        </a:p>
      </dgm:t>
    </dgm:pt>
    <dgm:pt modelId="{4EA625BF-1FAA-4074-975F-44FFB7629D05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3. Последствия поздней диагностики</a:t>
          </a:r>
        </a:p>
      </dgm:t>
    </dgm:pt>
    <dgm:pt modelId="{8CFDCCA7-4C6F-4D65-B99A-CB3E7F75D66B}" type="parTrans" cxnId="{56209C46-9996-439E-9D36-CFFD22D4989F}">
      <dgm:prSet/>
      <dgm:spPr/>
      <dgm:t>
        <a:bodyPr/>
        <a:lstStyle/>
        <a:p>
          <a:endParaRPr lang="en-GB"/>
        </a:p>
      </dgm:t>
    </dgm:pt>
    <dgm:pt modelId="{5149B0F2-B325-4410-B48F-2CAA44C0CA71}" type="sibTrans" cxnId="{56209C46-9996-439E-9D36-CFFD22D4989F}">
      <dgm:prSet/>
      <dgm:spPr/>
      <dgm:t>
        <a:bodyPr/>
        <a:lstStyle/>
        <a:p>
          <a:endParaRPr lang="en-GB"/>
        </a:p>
      </dgm:t>
    </dgm:pt>
    <dgm:pt modelId="{C078F39B-ABCC-4031-88AE-54B7143D90E1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4. Упущенные возможности</a:t>
          </a:r>
        </a:p>
      </dgm:t>
    </dgm:pt>
    <dgm:pt modelId="{6C4966BD-2E32-42CF-9ACC-6EDE9E2EC19C}" type="parTrans" cxnId="{14E42C59-8FDA-4C55-8EDE-E1BA0704EAFC}">
      <dgm:prSet/>
      <dgm:spPr/>
      <dgm:t>
        <a:bodyPr/>
        <a:lstStyle/>
        <a:p>
          <a:endParaRPr lang="en-GB"/>
        </a:p>
      </dgm:t>
    </dgm:pt>
    <dgm:pt modelId="{F8542C47-662B-48EB-83EA-408B39DF7589}" type="sibTrans" cxnId="{14E42C59-8FDA-4C55-8EDE-E1BA0704EAFC}">
      <dgm:prSet/>
      <dgm:spPr/>
      <dgm:t>
        <a:bodyPr/>
        <a:lstStyle/>
        <a:p>
          <a:endParaRPr lang="en-GB"/>
        </a:p>
      </dgm:t>
    </dgm:pt>
    <dgm:pt modelId="{7ADBD254-F3A8-45BA-97A2-B10099EAF300}">
      <dgm:prSet custT="1"/>
      <dgm:spPr>
        <a:solidFill>
          <a:srgbClr val="E9EDF4"/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gm:t>
    </dgm:pt>
    <dgm:pt modelId="{F030D52B-33C9-4CF2-BE55-4168E6C52F5E}" type="parTrans" cxnId="{F6A48313-160C-4A82-9EB4-8FFD50B63029}">
      <dgm:prSet/>
      <dgm:spPr/>
      <dgm:t>
        <a:bodyPr/>
        <a:lstStyle/>
        <a:p>
          <a:endParaRPr lang="en-GB"/>
        </a:p>
      </dgm:t>
    </dgm:pt>
    <dgm:pt modelId="{C54172BD-B7AE-4237-A2D6-CBE22CEA6D8E}" type="sibTrans" cxnId="{F6A48313-160C-4A82-9EB4-8FFD50B63029}">
      <dgm:prSet/>
      <dgm:spPr/>
      <dgm:t>
        <a:bodyPr/>
        <a:lstStyle/>
        <a:p>
          <a:endParaRPr lang="en-GB"/>
        </a:p>
      </dgm:t>
    </dgm:pt>
    <dgm:pt modelId="{878F4850-5941-4A3C-9129-2ECFE0B32ED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5. Потенциальные препятствия к тестированию / часто возникающие проблемы</a:t>
          </a:r>
        </a:p>
      </dgm:t>
    </dgm:pt>
    <dgm:pt modelId="{632BB5FA-C52A-4CF8-96A8-8717A4E2A1A6}" type="parTrans" cxnId="{1658E4CF-C173-46C6-B4DE-F995AAF31B7B}">
      <dgm:prSet/>
      <dgm:spPr/>
      <dgm:t>
        <a:bodyPr/>
        <a:lstStyle/>
        <a:p>
          <a:endParaRPr lang="en-GB"/>
        </a:p>
      </dgm:t>
    </dgm:pt>
    <dgm:pt modelId="{E7987764-A999-4E74-81FA-1C220AAA9805}" type="sibTrans" cxnId="{1658E4CF-C173-46C6-B4DE-F995AAF31B7B}">
      <dgm:prSet/>
      <dgm:spPr/>
      <dgm:t>
        <a:bodyPr/>
        <a:lstStyle/>
        <a:p>
          <a:endParaRPr lang="en-GB"/>
        </a:p>
      </dgm:t>
    </dgm:pt>
    <dgm:pt modelId="{3C98A23B-9912-4DFC-94DE-9675821665F5}" type="pres">
      <dgm:prSet presAssocID="{334B3551-664B-4334-BF1F-E23996D41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53F48-8A9E-4AF0-93B2-8CEBDE1BB97C}" type="pres">
      <dgm:prSet presAssocID="{76EB3F9B-2E05-4C7C-8DE6-4ABBB04CB7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89EE-9D55-421F-8567-5EBE4D230955}" type="pres">
      <dgm:prSet presAssocID="{8DB55BB1-F7B5-4D74-B5A4-831CBA86F5E9}" presName="spacer" presStyleCnt="0"/>
      <dgm:spPr/>
    </dgm:pt>
    <dgm:pt modelId="{0363741D-5522-44EE-BA48-7952B8DF3484}" type="pres">
      <dgm:prSet presAssocID="{DC5626C3-89EC-42E9-A8A5-2C4033403F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AA6C-D6FE-42AE-B985-92A0D12CF2D4}" type="pres">
      <dgm:prSet presAssocID="{7E72F3AA-96AB-4BDA-966A-77F428A16813}" presName="spacer" presStyleCnt="0"/>
      <dgm:spPr/>
    </dgm:pt>
    <dgm:pt modelId="{3C1371A6-360D-4628-B6B6-D0DCC663AD7A}" type="pres">
      <dgm:prSet presAssocID="{4EA625BF-1FAA-4074-975F-44FFB7629D0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4B09-981E-4FEF-863F-8026D8B0BDFF}" type="pres">
      <dgm:prSet presAssocID="{5149B0F2-B325-4410-B48F-2CAA44C0CA71}" presName="spacer" presStyleCnt="0"/>
      <dgm:spPr/>
    </dgm:pt>
    <dgm:pt modelId="{C60C5F13-BC11-46BA-86A0-E8C8DEBDFD2D}" type="pres">
      <dgm:prSet presAssocID="{C078F39B-ABCC-4031-88AE-54B7143D90E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3976-9EDD-44DB-B904-276081631982}" type="pres">
      <dgm:prSet presAssocID="{F8542C47-662B-48EB-83EA-408B39DF7589}" presName="spacer" presStyleCnt="0"/>
      <dgm:spPr/>
    </dgm:pt>
    <dgm:pt modelId="{8DEC646D-C5DB-4FE2-AC56-684A2AB5DB0E}" type="pres">
      <dgm:prSet presAssocID="{7ADBD254-F3A8-45BA-97A2-B10099EAF300}" presName="parentText" presStyleLbl="node1" presStyleIdx="4" presStyleCnt="6" custLinFactY="100000" custLinFactNeighborY="158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431F-3D46-4906-93E0-CF5BE3C812E5}" type="pres">
      <dgm:prSet presAssocID="{C54172BD-B7AE-4237-A2D6-CBE22CEA6D8E}" presName="spacer" presStyleCnt="0"/>
      <dgm:spPr/>
    </dgm:pt>
    <dgm:pt modelId="{7B30A21E-1790-47E3-9E16-169E73C13270}" type="pres">
      <dgm:prSet presAssocID="{878F4850-5941-4A3C-9129-2ECFE0B32ED5}" presName="parentText" presStyleLbl="node1" presStyleIdx="5" presStyleCnt="6" custLinFactY="-94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F6064-FBBB-476F-9BFA-D8D8D68F1391}" type="presOf" srcId="{878F4850-5941-4A3C-9129-2ECFE0B32ED5}" destId="{7B30A21E-1790-47E3-9E16-169E73C13270}" srcOrd="0" destOrd="0" presId="urn:microsoft.com/office/officeart/2005/8/layout/vList2"/>
    <dgm:cxn modelId="{1658E4CF-C173-46C6-B4DE-F995AAF31B7B}" srcId="{334B3551-664B-4334-BF1F-E23996D41D35}" destId="{878F4850-5941-4A3C-9129-2ECFE0B32ED5}" srcOrd="5" destOrd="0" parTransId="{632BB5FA-C52A-4CF8-96A8-8717A4E2A1A6}" sibTransId="{E7987764-A999-4E74-81FA-1C220AAA9805}"/>
    <dgm:cxn modelId="{56209C46-9996-439E-9D36-CFFD22D4989F}" srcId="{334B3551-664B-4334-BF1F-E23996D41D35}" destId="{4EA625BF-1FAA-4074-975F-44FFB7629D05}" srcOrd="2" destOrd="0" parTransId="{8CFDCCA7-4C6F-4D65-B99A-CB3E7F75D66B}" sibTransId="{5149B0F2-B325-4410-B48F-2CAA44C0CA71}"/>
    <dgm:cxn modelId="{B6732408-5F6B-4D5E-BDBE-77397CDFB4A7}" type="presOf" srcId="{334B3551-664B-4334-BF1F-E23996D41D35}" destId="{3C98A23B-9912-4DFC-94DE-9675821665F5}" srcOrd="0" destOrd="0" presId="urn:microsoft.com/office/officeart/2005/8/layout/vList2"/>
    <dgm:cxn modelId="{0263B555-D34B-44E7-8E6E-FE4F7C7AB801}" srcId="{334B3551-664B-4334-BF1F-E23996D41D35}" destId="{DC5626C3-89EC-42E9-A8A5-2C4033403F44}" srcOrd="1" destOrd="0" parTransId="{53EBF0CD-8EAD-4982-B8DE-6E0351C0CAB9}" sibTransId="{7E72F3AA-96AB-4BDA-966A-77F428A16813}"/>
    <dgm:cxn modelId="{769059B1-3EA7-4797-A616-1FD417FC3AB5}" type="presOf" srcId="{7ADBD254-F3A8-45BA-97A2-B10099EAF300}" destId="{8DEC646D-C5DB-4FE2-AC56-684A2AB5DB0E}" srcOrd="0" destOrd="0" presId="urn:microsoft.com/office/officeart/2005/8/layout/vList2"/>
    <dgm:cxn modelId="{A015D5E0-BC3D-4516-B548-CC85422D6202}" type="presOf" srcId="{DC5626C3-89EC-42E9-A8A5-2C4033403F44}" destId="{0363741D-5522-44EE-BA48-7952B8DF3484}" srcOrd="0" destOrd="0" presId="urn:microsoft.com/office/officeart/2005/8/layout/vList2"/>
    <dgm:cxn modelId="{14E42C59-8FDA-4C55-8EDE-E1BA0704EAFC}" srcId="{334B3551-664B-4334-BF1F-E23996D41D35}" destId="{C078F39B-ABCC-4031-88AE-54B7143D90E1}" srcOrd="3" destOrd="0" parTransId="{6C4966BD-2E32-42CF-9ACC-6EDE9E2EC19C}" sibTransId="{F8542C47-662B-48EB-83EA-408B39DF7589}"/>
    <dgm:cxn modelId="{C70C23B9-05D8-4324-BB5C-F4B50DD98421}" type="presOf" srcId="{76EB3F9B-2E05-4C7C-8DE6-4ABBB04CB700}" destId="{27D53F48-8A9E-4AF0-93B2-8CEBDE1BB97C}" srcOrd="0" destOrd="0" presId="urn:microsoft.com/office/officeart/2005/8/layout/vList2"/>
    <dgm:cxn modelId="{61C1BE4A-1380-4CD6-85D9-0571D6727288}" type="presOf" srcId="{4EA625BF-1FAA-4074-975F-44FFB7629D05}" destId="{3C1371A6-360D-4628-B6B6-D0DCC663AD7A}" srcOrd="0" destOrd="0" presId="urn:microsoft.com/office/officeart/2005/8/layout/vList2"/>
    <dgm:cxn modelId="{C77315B1-CE8C-4722-8ABF-E68CB6E996A4}" type="presOf" srcId="{C078F39B-ABCC-4031-88AE-54B7143D90E1}" destId="{C60C5F13-BC11-46BA-86A0-E8C8DEBDFD2D}" srcOrd="0" destOrd="0" presId="urn:microsoft.com/office/officeart/2005/8/layout/vList2"/>
    <dgm:cxn modelId="{F6A48313-160C-4A82-9EB4-8FFD50B63029}" srcId="{334B3551-664B-4334-BF1F-E23996D41D35}" destId="{7ADBD254-F3A8-45BA-97A2-B10099EAF300}" srcOrd="4" destOrd="0" parTransId="{F030D52B-33C9-4CF2-BE55-4168E6C52F5E}" sibTransId="{C54172BD-B7AE-4237-A2D6-CBE22CEA6D8E}"/>
    <dgm:cxn modelId="{5B0F4E01-CCCE-4A74-A665-490717D913A9}" srcId="{334B3551-664B-4334-BF1F-E23996D41D35}" destId="{76EB3F9B-2E05-4C7C-8DE6-4ABBB04CB700}" srcOrd="0" destOrd="0" parTransId="{DE2C285B-3357-4DDB-9318-9CA4EA74D859}" sibTransId="{8DB55BB1-F7B5-4D74-B5A4-831CBA86F5E9}"/>
    <dgm:cxn modelId="{72C34A6F-000A-4C83-A30E-39C82A4A42F2}" type="presParOf" srcId="{3C98A23B-9912-4DFC-94DE-9675821665F5}" destId="{27D53F48-8A9E-4AF0-93B2-8CEBDE1BB97C}" srcOrd="0" destOrd="0" presId="urn:microsoft.com/office/officeart/2005/8/layout/vList2"/>
    <dgm:cxn modelId="{DC7901AD-475D-4F79-BF63-0EB6AD14E753}" type="presParOf" srcId="{3C98A23B-9912-4DFC-94DE-9675821665F5}" destId="{B59A89EE-9D55-421F-8567-5EBE4D230955}" srcOrd="1" destOrd="0" presId="urn:microsoft.com/office/officeart/2005/8/layout/vList2"/>
    <dgm:cxn modelId="{580CAE59-1ED8-4233-9048-1B9C17CB8E2F}" type="presParOf" srcId="{3C98A23B-9912-4DFC-94DE-9675821665F5}" destId="{0363741D-5522-44EE-BA48-7952B8DF3484}" srcOrd="2" destOrd="0" presId="urn:microsoft.com/office/officeart/2005/8/layout/vList2"/>
    <dgm:cxn modelId="{49A28956-388E-4904-91AD-43982B4B6087}" type="presParOf" srcId="{3C98A23B-9912-4DFC-94DE-9675821665F5}" destId="{0BF2AA6C-D6FE-42AE-B985-92A0D12CF2D4}" srcOrd="3" destOrd="0" presId="urn:microsoft.com/office/officeart/2005/8/layout/vList2"/>
    <dgm:cxn modelId="{9369CADC-68E2-4308-8C3E-0EE57BCFDC5E}" type="presParOf" srcId="{3C98A23B-9912-4DFC-94DE-9675821665F5}" destId="{3C1371A6-360D-4628-B6B6-D0DCC663AD7A}" srcOrd="4" destOrd="0" presId="urn:microsoft.com/office/officeart/2005/8/layout/vList2"/>
    <dgm:cxn modelId="{965A6590-D547-48DB-B28A-3D45B8BE5905}" type="presParOf" srcId="{3C98A23B-9912-4DFC-94DE-9675821665F5}" destId="{6F6B4B09-981E-4FEF-863F-8026D8B0BDFF}" srcOrd="5" destOrd="0" presId="urn:microsoft.com/office/officeart/2005/8/layout/vList2"/>
    <dgm:cxn modelId="{DCB73DF8-3564-4C18-85CF-30826B1B9606}" type="presParOf" srcId="{3C98A23B-9912-4DFC-94DE-9675821665F5}" destId="{C60C5F13-BC11-46BA-86A0-E8C8DEBDFD2D}" srcOrd="6" destOrd="0" presId="urn:microsoft.com/office/officeart/2005/8/layout/vList2"/>
    <dgm:cxn modelId="{6DE18914-24B9-42BE-B941-A276158A40E3}" type="presParOf" srcId="{3C98A23B-9912-4DFC-94DE-9675821665F5}" destId="{51223976-9EDD-44DB-B904-276081631982}" srcOrd="7" destOrd="0" presId="urn:microsoft.com/office/officeart/2005/8/layout/vList2"/>
    <dgm:cxn modelId="{27B7EFDC-0E30-4FC0-B845-8B87F3702969}" type="presParOf" srcId="{3C98A23B-9912-4DFC-94DE-9675821665F5}" destId="{8DEC646D-C5DB-4FE2-AC56-684A2AB5DB0E}" srcOrd="8" destOrd="0" presId="urn:microsoft.com/office/officeart/2005/8/layout/vList2"/>
    <dgm:cxn modelId="{10E2C934-410B-4B6E-825E-60AB38E9B2E6}" type="presParOf" srcId="{3C98A23B-9912-4DFC-94DE-9675821665F5}" destId="{4922431F-3D46-4906-93E0-CF5BE3C812E5}" srcOrd="9" destOrd="0" presId="urn:microsoft.com/office/officeart/2005/8/layout/vList2"/>
    <dgm:cxn modelId="{D2830EE9-3270-4361-927E-557315DB3294}" type="presParOf" srcId="{3C98A23B-9912-4DFC-94DE-9675821665F5}" destId="{7B30A21E-1790-47E3-9E16-169E73C132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1647"/>
          <a:ext cx="7776864" cy="77976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38065" y="39712"/>
        <a:ext cx="7700734" cy="703631"/>
      </dsp:txXfrm>
    </dsp:sp>
    <dsp:sp modelId="{0363741D-5522-44EE-BA48-7952B8DF3484}">
      <dsp:nvSpPr>
        <dsp:cNvPr id="0" name=""/>
        <dsp:cNvSpPr/>
      </dsp:nvSpPr>
      <dsp:spPr>
        <a:xfrm>
          <a:off x="0" y="795542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38065" y="833607"/>
        <a:ext cx="7700734" cy="703631"/>
      </dsp:txXfrm>
    </dsp:sp>
    <dsp:sp modelId="{3C1371A6-360D-4628-B6B6-D0DCC663AD7A}">
      <dsp:nvSpPr>
        <dsp:cNvPr id="0" name=""/>
        <dsp:cNvSpPr/>
      </dsp:nvSpPr>
      <dsp:spPr>
        <a:xfrm>
          <a:off x="0" y="158943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38065" y="1627501"/>
        <a:ext cx="7700734" cy="703631"/>
      </dsp:txXfrm>
    </dsp:sp>
    <dsp:sp modelId="{C60C5F13-BC11-46BA-86A0-E8C8DEBDFD2D}">
      <dsp:nvSpPr>
        <dsp:cNvPr id="0" name=""/>
        <dsp:cNvSpPr/>
      </dsp:nvSpPr>
      <dsp:spPr>
        <a:xfrm>
          <a:off x="0" y="2383330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4. Упущенные возможности</a:t>
          </a:r>
        </a:p>
      </dsp:txBody>
      <dsp:txXfrm>
        <a:off x="38065" y="2421395"/>
        <a:ext cx="7700734" cy="703631"/>
      </dsp:txXfrm>
    </dsp:sp>
    <dsp:sp modelId="{8DEC646D-C5DB-4FE2-AC56-684A2AB5DB0E}">
      <dsp:nvSpPr>
        <dsp:cNvPr id="0" name=""/>
        <dsp:cNvSpPr/>
      </dsp:nvSpPr>
      <dsp:spPr>
        <a:xfrm>
          <a:off x="0" y="397276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sp:txBody>
      <dsp:txXfrm>
        <a:off x="38065" y="4010831"/>
        <a:ext cx="7700734" cy="703631"/>
      </dsp:txXfrm>
    </dsp:sp>
    <dsp:sp modelId="{7B30A21E-1790-47E3-9E16-169E73C13270}">
      <dsp:nvSpPr>
        <dsp:cNvPr id="0" name=""/>
        <dsp:cNvSpPr/>
      </dsp:nvSpPr>
      <dsp:spPr>
        <a:xfrm>
          <a:off x="0" y="3221008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sp:txBody>
      <dsp:txXfrm>
        <a:off x="38065" y="3259073"/>
        <a:ext cx="7700734" cy="7036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3189-F143-497B-B2C8-45A6C08A1A18}">
      <dsp:nvSpPr>
        <dsp:cNvPr id="0" name=""/>
        <dsp:cNvSpPr/>
      </dsp:nvSpPr>
      <dsp:spPr>
        <a:xfrm>
          <a:off x="137377" y="289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Недостаточное рабочее время врачей</a:t>
          </a:r>
        </a:p>
      </dsp:txBody>
      <dsp:txXfrm>
        <a:off x="137377" y="289"/>
        <a:ext cx="2411916" cy="1447149"/>
      </dsp:txXfrm>
    </dsp:sp>
    <dsp:sp modelId="{6FC90B51-8B25-45E6-BE39-E3F93F9669F8}">
      <dsp:nvSpPr>
        <dsp:cNvPr id="0" name=""/>
        <dsp:cNvSpPr/>
      </dsp:nvSpPr>
      <dsp:spPr>
        <a:xfrm>
          <a:off x="2790485" y="289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Выполнение приоритетных клинических задач</a:t>
          </a:r>
        </a:p>
      </dsp:txBody>
      <dsp:txXfrm>
        <a:off x="2790485" y="289"/>
        <a:ext cx="2411916" cy="1447149"/>
      </dsp:txXfrm>
    </dsp:sp>
    <dsp:sp modelId="{757094CE-6C80-4F0E-9665-8BC2B2AD35BA}">
      <dsp:nvSpPr>
        <dsp:cNvPr id="0" name=""/>
        <dsp:cNvSpPr/>
      </dsp:nvSpPr>
      <dsp:spPr>
        <a:xfrm>
          <a:off x="5443593" y="289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Трудоемкий процесс оформления согласия</a:t>
          </a:r>
        </a:p>
      </dsp:txBody>
      <dsp:txXfrm>
        <a:off x="5443593" y="289"/>
        <a:ext cx="2411916" cy="1447149"/>
      </dsp:txXfrm>
    </dsp:sp>
    <dsp:sp modelId="{1A4DEC29-3A0A-486F-84CF-402990314DD1}">
      <dsp:nvSpPr>
        <dsp:cNvPr id="0" name=""/>
        <dsp:cNvSpPr/>
      </dsp:nvSpPr>
      <dsp:spPr>
        <a:xfrm>
          <a:off x="137377" y="1688631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Требования о консультировании перед тестированием</a:t>
          </a:r>
        </a:p>
      </dsp:txBody>
      <dsp:txXfrm>
        <a:off x="137377" y="1688631"/>
        <a:ext cx="2411916" cy="1447149"/>
      </dsp:txXfrm>
    </dsp:sp>
    <dsp:sp modelId="{6BEB5A50-E3F4-45FF-A79B-13AE80EF0E70}">
      <dsp:nvSpPr>
        <dsp:cNvPr id="0" name=""/>
        <dsp:cNvSpPr/>
      </dsp:nvSpPr>
      <dsp:spPr>
        <a:xfrm>
          <a:off x="2790485" y="1688631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Недостаток знаний и подготовки персонала</a:t>
          </a:r>
        </a:p>
      </dsp:txBody>
      <dsp:txXfrm>
        <a:off x="2790485" y="1688631"/>
        <a:ext cx="2411916" cy="1447149"/>
      </dsp:txXfrm>
    </dsp:sp>
    <dsp:sp modelId="{2A5C8191-C99A-4A7E-B82D-7872A4AC7765}">
      <dsp:nvSpPr>
        <dsp:cNvPr id="0" name=""/>
        <dsp:cNvSpPr/>
      </dsp:nvSpPr>
      <dsp:spPr>
        <a:xfrm>
          <a:off x="5443593" y="1688631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Предполагаемое отсутствие компетенции</a:t>
          </a:r>
        </a:p>
      </dsp:txBody>
      <dsp:txXfrm>
        <a:off x="5443593" y="1688631"/>
        <a:ext cx="2411916" cy="1447149"/>
      </dsp:txXfrm>
    </dsp:sp>
    <dsp:sp modelId="{9F11AC9B-08BE-4414-94F3-7DACA09C5625}">
      <dsp:nvSpPr>
        <dsp:cNvPr id="0" name=""/>
        <dsp:cNvSpPr/>
      </dsp:nvSpPr>
      <dsp:spPr>
        <a:xfrm>
          <a:off x="137377" y="3376972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Пациент не воспринимается как входящий в группу риска</a:t>
          </a:r>
        </a:p>
      </dsp:txBody>
      <dsp:txXfrm>
        <a:off x="137377" y="3376972"/>
        <a:ext cx="2411916" cy="1447149"/>
      </dsp:txXfrm>
    </dsp:sp>
    <dsp:sp modelId="{17103DD4-DD83-4FB1-ACF9-6AE406429A74}">
      <dsp:nvSpPr>
        <dsp:cNvPr id="0" name=""/>
        <dsp:cNvSpPr/>
      </dsp:nvSpPr>
      <dsp:spPr>
        <a:xfrm>
          <a:off x="2790485" y="3376972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Беспокойства о реакции пациента (огорчение/обида)</a:t>
          </a:r>
        </a:p>
      </dsp:txBody>
      <dsp:txXfrm>
        <a:off x="2790485" y="3376972"/>
        <a:ext cx="2411916" cy="1447149"/>
      </dsp:txXfrm>
    </dsp:sp>
    <dsp:sp modelId="{64532116-9E00-4FA9-A95D-A740105CDBE4}">
      <dsp:nvSpPr>
        <dsp:cNvPr id="0" name=""/>
        <dsp:cNvSpPr/>
      </dsp:nvSpPr>
      <dsp:spPr>
        <a:xfrm>
          <a:off x="5443593" y="3376972"/>
          <a:ext cx="2411916" cy="1447149"/>
        </a:xfrm>
        <a:prstGeom prst="rect">
          <a:avLst/>
        </a:prstGeom>
        <a:solidFill>
          <a:srgbClr val="E9ED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Недостаточная компенсация</a:t>
          </a:r>
        </a:p>
      </dsp:txBody>
      <dsp:txXfrm>
        <a:off x="5443593" y="3376972"/>
        <a:ext cx="2411916" cy="14471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1647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38065" y="39712"/>
        <a:ext cx="7700734" cy="703631"/>
      </dsp:txXfrm>
    </dsp:sp>
    <dsp:sp modelId="{0363741D-5522-44EE-BA48-7952B8DF3484}">
      <dsp:nvSpPr>
        <dsp:cNvPr id="0" name=""/>
        <dsp:cNvSpPr/>
      </dsp:nvSpPr>
      <dsp:spPr>
        <a:xfrm>
          <a:off x="0" y="795542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38065" y="833607"/>
        <a:ext cx="7700734" cy="703631"/>
      </dsp:txXfrm>
    </dsp:sp>
    <dsp:sp modelId="{3C1371A6-360D-4628-B6B6-D0DCC663AD7A}">
      <dsp:nvSpPr>
        <dsp:cNvPr id="0" name=""/>
        <dsp:cNvSpPr/>
      </dsp:nvSpPr>
      <dsp:spPr>
        <a:xfrm>
          <a:off x="0" y="158943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38065" y="1627501"/>
        <a:ext cx="7700734" cy="703631"/>
      </dsp:txXfrm>
    </dsp:sp>
    <dsp:sp modelId="{C60C5F13-BC11-46BA-86A0-E8C8DEBDFD2D}">
      <dsp:nvSpPr>
        <dsp:cNvPr id="0" name=""/>
        <dsp:cNvSpPr/>
      </dsp:nvSpPr>
      <dsp:spPr>
        <a:xfrm>
          <a:off x="0" y="2383330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4. Упущенные возможности</a:t>
          </a:r>
        </a:p>
      </dsp:txBody>
      <dsp:txXfrm>
        <a:off x="38065" y="2421395"/>
        <a:ext cx="7700734" cy="703631"/>
      </dsp:txXfrm>
    </dsp:sp>
    <dsp:sp modelId="{8DEC646D-C5DB-4FE2-AC56-684A2AB5DB0E}">
      <dsp:nvSpPr>
        <dsp:cNvPr id="0" name=""/>
        <dsp:cNvSpPr/>
      </dsp:nvSpPr>
      <dsp:spPr>
        <a:xfrm>
          <a:off x="0" y="3972766"/>
          <a:ext cx="7776864" cy="77976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sp:txBody>
      <dsp:txXfrm>
        <a:off x="38065" y="4010831"/>
        <a:ext cx="7700734" cy="703631"/>
      </dsp:txXfrm>
    </dsp:sp>
    <dsp:sp modelId="{7B30A21E-1790-47E3-9E16-169E73C13270}">
      <dsp:nvSpPr>
        <dsp:cNvPr id="0" name=""/>
        <dsp:cNvSpPr/>
      </dsp:nvSpPr>
      <dsp:spPr>
        <a:xfrm>
          <a:off x="0" y="3221008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sp:txBody>
      <dsp:txXfrm>
        <a:off x="38065" y="3259073"/>
        <a:ext cx="7700734" cy="7036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37703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51175" y="88878"/>
        <a:ext cx="7674514" cy="945970"/>
      </dsp:txXfrm>
    </dsp:sp>
    <dsp:sp modelId="{0363741D-5522-44EE-BA48-7952B8DF3484}">
      <dsp:nvSpPr>
        <dsp:cNvPr id="0" name=""/>
        <dsp:cNvSpPr/>
      </dsp:nvSpPr>
      <dsp:spPr>
        <a:xfrm>
          <a:off x="0" y="1247303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51175" y="1298478"/>
        <a:ext cx="7674514" cy="945970"/>
      </dsp:txXfrm>
    </dsp:sp>
    <dsp:sp modelId="{3C1371A6-360D-4628-B6B6-D0DCC663AD7A}">
      <dsp:nvSpPr>
        <dsp:cNvPr id="0" name=""/>
        <dsp:cNvSpPr/>
      </dsp:nvSpPr>
      <dsp:spPr>
        <a:xfrm>
          <a:off x="0" y="2456904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51175" y="2508079"/>
        <a:ext cx="7674514" cy="945970"/>
      </dsp:txXfrm>
    </dsp:sp>
    <dsp:sp modelId="{8DEC646D-C5DB-4FE2-AC56-684A2AB5DB0E}">
      <dsp:nvSpPr>
        <dsp:cNvPr id="0" name=""/>
        <dsp:cNvSpPr/>
      </dsp:nvSpPr>
      <dsp:spPr>
        <a:xfrm>
          <a:off x="0" y="3704208"/>
          <a:ext cx="7776864" cy="10483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sp:txBody>
      <dsp:txXfrm>
        <a:off x="51175" y="3755383"/>
        <a:ext cx="7674514" cy="9459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5EEB8-ADE2-41E1-87CC-CA8832A7A9A1}">
      <dsp:nvSpPr>
        <dsp:cNvPr id="0" name=""/>
        <dsp:cNvSpPr/>
      </dsp:nvSpPr>
      <dsp:spPr>
        <a:xfrm>
          <a:off x="246" y="60159"/>
          <a:ext cx="959872" cy="575923"/>
        </a:xfrm>
        <a:prstGeom prst="rect">
          <a:avLst/>
        </a:prstGeom>
        <a:solidFill>
          <a:srgbClr val="E9EDF4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chemeClr val="tx1">
                  <a:lumMod val="50000"/>
                  <a:lumOff val="50000"/>
                </a:schemeClr>
              </a:solidFill>
            </a:rPr>
            <a:t>Прерывание беременности</a:t>
          </a:r>
        </a:p>
      </dsp:txBody>
      <dsp:txXfrm>
        <a:off x="246" y="60159"/>
        <a:ext cx="959872" cy="575923"/>
      </dsp:txXfrm>
    </dsp:sp>
    <dsp:sp modelId="{50465869-4390-4CAE-84E5-87CDD5DBB3D8}">
      <dsp:nvSpPr>
        <dsp:cNvPr id="0" name=""/>
        <dsp:cNvSpPr/>
      </dsp:nvSpPr>
      <dsp:spPr>
        <a:xfrm>
          <a:off x="1056105" y="60159"/>
          <a:ext cx="959872" cy="575923"/>
        </a:xfrm>
        <a:prstGeom prst="rect">
          <a:avLst/>
        </a:prstGeom>
        <a:solidFill>
          <a:srgbClr val="E9EDF4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chemeClr val="tx1">
                  <a:lumMod val="50000"/>
                  <a:lumOff val="50000"/>
                </a:schemeClr>
              </a:solidFill>
            </a:rPr>
            <a:t>Употребление наркотических средств</a:t>
          </a:r>
        </a:p>
      </dsp:txBody>
      <dsp:txXfrm>
        <a:off x="1056105" y="60159"/>
        <a:ext cx="959872" cy="575923"/>
      </dsp:txXfrm>
    </dsp:sp>
    <dsp:sp modelId="{3D73785E-725D-4B0B-954D-35A381697236}">
      <dsp:nvSpPr>
        <dsp:cNvPr id="0" name=""/>
        <dsp:cNvSpPr/>
      </dsp:nvSpPr>
      <dsp:spPr>
        <a:xfrm>
          <a:off x="246" y="732069"/>
          <a:ext cx="959872" cy="575923"/>
        </a:xfrm>
        <a:prstGeom prst="rect">
          <a:avLst/>
        </a:prstGeom>
        <a:solidFill>
          <a:srgbClr val="E9EDF4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chemeClr val="tx1">
                  <a:lumMod val="50000"/>
                  <a:lumOff val="50000"/>
                </a:schemeClr>
              </a:solidFill>
            </a:rPr>
            <a:t>Кожно-венерологические диспансеры</a:t>
          </a:r>
        </a:p>
      </dsp:txBody>
      <dsp:txXfrm>
        <a:off x="246" y="732069"/>
        <a:ext cx="959872" cy="575923"/>
      </dsp:txXfrm>
    </dsp:sp>
    <dsp:sp modelId="{C31EC26E-8FF5-4667-83B3-8EDDD8E99BE9}">
      <dsp:nvSpPr>
        <dsp:cNvPr id="0" name=""/>
        <dsp:cNvSpPr/>
      </dsp:nvSpPr>
      <dsp:spPr>
        <a:xfrm>
          <a:off x="1056105" y="732069"/>
          <a:ext cx="959872" cy="575923"/>
        </a:xfrm>
        <a:prstGeom prst="rect">
          <a:avLst/>
        </a:prstGeom>
        <a:solidFill>
          <a:srgbClr val="E9EDF4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>
              <a:solidFill>
                <a:schemeClr val="tx1">
                  <a:lumMod val="50000"/>
                  <a:lumOff val="50000"/>
                </a:schemeClr>
              </a:solidFill>
            </a:rPr>
            <a:t>Женские консультации</a:t>
          </a:r>
        </a:p>
      </dsp:txBody>
      <dsp:txXfrm>
        <a:off x="1056105" y="732069"/>
        <a:ext cx="959872" cy="5759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E8EA9-89F3-4812-AEA8-923A3CBBCFBD}">
      <dsp:nvSpPr>
        <dsp:cNvPr id="0" name=""/>
        <dsp:cNvSpPr/>
      </dsp:nvSpPr>
      <dsp:spPr>
        <a:xfrm>
          <a:off x="0" y="250581"/>
          <a:ext cx="7776218" cy="121680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Медиана количества клеток CD4</a:t>
          </a:r>
          <a:r>
            <a:rPr lang="en-US" sz="1800" kern="1200" dirty="0">
              <a:solidFill>
                <a:schemeClr val="tx1"/>
              </a:solidFill>
            </a:rPr>
            <a:t>		</a:t>
          </a:r>
          <a:r>
            <a:rPr lang="en-GB" sz="1800" kern="1200" dirty="0">
              <a:solidFill>
                <a:schemeClr val="tx1"/>
              </a:solidFill>
            </a:rPr>
            <a:t>200 клеток/</a:t>
          </a:r>
          <a:r>
            <a:rPr lang="en-GB" sz="1800" kern="1200" dirty="0" err="1">
              <a:solidFill>
                <a:schemeClr val="tx1"/>
              </a:solidFill>
            </a:rPr>
            <a:t>мкл</a:t>
          </a:r>
          <a:r>
            <a:rPr lang="en-GB" sz="1800" kern="1200" dirty="0">
              <a:solidFill>
                <a:schemeClr val="tx1"/>
              </a:solidFill>
            </a:rPr>
            <a:t>	(</a:t>
          </a:r>
          <a:r>
            <a:rPr lang="en-GB" sz="1800" kern="1200" dirty="0" smtClean="0">
              <a:solidFill>
                <a:schemeClr val="tx1"/>
              </a:solidFill>
            </a:rPr>
            <a:t>МК</a:t>
          </a:r>
          <a:r>
            <a:rPr lang="ru-RU" sz="1800" kern="1200" dirty="0" smtClean="0">
              <a:solidFill>
                <a:schemeClr val="tx1"/>
              </a:solidFill>
            </a:rPr>
            <a:t>И</a:t>
          </a:r>
          <a:r>
            <a:rPr lang="en-GB" sz="1800" kern="1200" dirty="0" smtClean="0">
              <a:solidFill>
                <a:schemeClr val="tx1"/>
              </a:solidFill>
            </a:rPr>
            <a:t> </a:t>
          </a:r>
          <a:r>
            <a:rPr lang="en-GB" sz="1800" kern="1200" dirty="0">
              <a:solidFill>
                <a:schemeClr val="tx1"/>
              </a:solidFill>
            </a:rPr>
            <a:t>65–390)</a:t>
          </a:r>
        </a:p>
      </dsp:txBody>
      <dsp:txXfrm>
        <a:off x="59399" y="309980"/>
        <a:ext cx="7657420" cy="1098002"/>
      </dsp:txXfrm>
    </dsp:sp>
    <dsp:sp modelId="{63EEEA91-0816-477C-9825-92816DA84ED4}">
      <dsp:nvSpPr>
        <dsp:cNvPr id="0" name=""/>
        <dsp:cNvSpPr/>
      </dsp:nvSpPr>
      <dsp:spPr>
        <a:xfrm>
          <a:off x="0" y="1654581"/>
          <a:ext cx="7776218" cy="121680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Поздно обратившиеся за помощью</a:t>
          </a:r>
          <a:r>
            <a:rPr lang="en-US" sz="1800" kern="1200" dirty="0">
              <a:solidFill>
                <a:schemeClr val="tx1"/>
              </a:solidFill>
            </a:rPr>
            <a:t>	</a:t>
          </a:r>
          <a:r>
            <a:rPr lang="en-GB" sz="1800" kern="1200" dirty="0">
              <a:solidFill>
                <a:schemeClr val="tx1"/>
              </a:solidFill>
            </a:rPr>
            <a:t>143</a:t>
          </a:r>
          <a:r>
            <a:rPr lang="en-US" sz="1800" kern="1200" dirty="0">
              <a:solidFill>
                <a:schemeClr val="tx1"/>
              </a:solidFill>
            </a:rPr>
            <a:t>		</a:t>
          </a:r>
          <a:r>
            <a:rPr lang="en-GB" sz="1800" kern="1200" dirty="0">
              <a:solidFill>
                <a:schemeClr val="tx1"/>
              </a:solidFill>
            </a:rPr>
            <a:t>71,9 %</a:t>
          </a:r>
        </a:p>
      </dsp:txBody>
      <dsp:txXfrm>
        <a:off x="59399" y="1713980"/>
        <a:ext cx="7657420" cy="1098002"/>
      </dsp:txXfrm>
    </dsp:sp>
    <dsp:sp modelId="{BA528F18-3511-4BAB-8F16-AE4DEBAA1B90}">
      <dsp:nvSpPr>
        <dsp:cNvPr id="0" name=""/>
        <dsp:cNvSpPr/>
      </dsp:nvSpPr>
      <dsp:spPr>
        <a:xfrm>
          <a:off x="0" y="3058581"/>
          <a:ext cx="7776218" cy="121680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>
              <a:solidFill>
                <a:schemeClr val="tx1"/>
              </a:solidFill>
            </a:rPr>
            <a:t>ВИЧ-ассоциированные</a:t>
          </a:r>
          <a:r>
            <a:rPr lang="en-US" sz="1800" kern="1200" dirty="0">
              <a:solidFill>
                <a:schemeClr val="tx1"/>
              </a:solidFill>
            </a:rPr>
            <a:t>			</a:t>
          </a:r>
          <a:r>
            <a:rPr lang="en-GB" sz="1800" kern="1200" dirty="0">
              <a:solidFill>
                <a:schemeClr val="tx1"/>
              </a:solidFill>
            </a:rPr>
            <a:t>61</a:t>
          </a:r>
          <a:r>
            <a:rPr lang="en-US" sz="1800" kern="1200" dirty="0">
              <a:solidFill>
                <a:schemeClr val="tx1"/>
              </a:solidFill>
            </a:rPr>
            <a:t>		</a:t>
          </a:r>
          <a:r>
            <a:rPr lang="en-GB" sz="1800" kern="1200" dirty="0">
              <a:solidFill>
                <a:schemeClr val="tx1"/>
              </a:solidFill>
            </a:rPr>
            <a:t>28,2 %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>
              <a:solidFill>
                <a:schemeClr val="tx1"/>
              </a:solidFill>
            </a:rPr>
            <a:t>симптомы в анамнезе </a:t>
          </a:r>
          <a:r>
            <a:rPr lang="en-US" sz="1800" kern="1200" dirty="0"/>
            <a:t>					</a:t>
          </a:r>
        </a:p>
      </dsp:txBody>
      <dsp:txXfrm>
        <a:off x="59399" y="3117980"/>
        <a:ext cx="7657420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37703"/>
          <a:ext cx="7776864" cy="10483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51175" y="88878"/>
        <a:ext cx="7674514" cy="945970"/>
      </dsp:txXfrm>
    </dsp:sp>
    <dsp:sp modelId="{0363741D-5522-44EE-BA48-7952B8DF3484}">
      <dsp:nvSpPr>
        <dsp:cNvPr id="0" name=""/>
        <dsp:cNvSpPr/>
      </dsp:nvSpPr>
      <dsp:spPr>
        <a:xfrm>
          <a:off x="0" y="1247303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51175" y="1298478"/>
        <a:ext cx="7674514" cy="945970"/>
      </dsp:txXfrm>
    </dsp:sp>
    <dsp:sp modelId="{3C1371A6-360D-4628-B6B6-D0DCC663AD7A}">
      <dsp:nvSpPr>
        <dsp:cNvPr id="0" name=""/>
        <dsp:cNvSpPr/>
      </dsp:nvSpPr>
      <dsp:spPr>
        <a:xfrm>
          <a:off x="0" y="2456904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51175" y="2508079"/>
        <a:ext cx="7674514" cy="945970"/>
      </dsp:txXfrm>
    </dsp:sp>
    <dsp:sp modelId="{8DEC646D-C5DB-4FE2-AC56-684A2AB5DB0E}">
      <dsp:nvSpPr>
        <dsp:cNvPr id="0" name=""/>
        <dsp:cNvSpPr/>
      </dsp:nvSpPr>
      <dsp:spPr>
        <a:xfrm>
          <a:off x="0" y="3704208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4. Стратегии тестирования на ВИЧ, в том числе тестирование на ВИЧ на основе индикаторных заболеваний</a:t>
          </a:r>
        </a:p>
      </dsp:txBody>
      <dsp:txXfrm>
        <a:off x="51175" y="3755383"/>
        <a:ext cx="7674514" cy="94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1647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</a:t>
          </a:r>
          <a:r>
            <a:rPr lang="ru-RU" sz="2000" b="0" kern="1200" dirty="0">
              <a:solidFill>
                <a:schemeClr val="tx1"/>
              </a:solidFill>
              <a:latin typeface="Calibri" panose="020F0502020204030204" pitchFamily="34" charset="0"/>
            </a:rPr>
            <a:t>Обобщенный профиль эпидемии ВИЧ в Европе</a:t>
          </a:r>
        </a:p>
      </dsp:txBody>
      <dsp:txXfrm>
        <a:off x="38065" y="39712"/>
        <a:ext cx="7700734" cy="703631"/>
      </dsp:txXfrm>
    </dsp:sp>
    <dsp:sp modelId="{0363741D-5522-44EE-BA48-7952B8DF3484}">
      <dsp:nvSpPr>
        <dsp:cNvPr id="0" name=""/>
        <dsp:cNvSpPr/>
      </dsp:nvSpPr>
      <dsp:spPr>
        <a:xfrm>
          <a:off x="0" y="795542"/>
          <a:ext cx="7776864" cy="779761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2. Для чего необходимо проводить тестирование на ВИЧ? </a:t>
          </a:r>
        </a:p>
      </dsp:txBody>
      <dsp:txXfrm>
        <a:off x="38065" y="833607"/>
        <a:ext cx="7700734" cy="703631"/>
      </dsp:txXfrm>
    </dsp:sp>
    <dsp:sp modelId="{3C1371A6-360D-4628-B6B6-D0DCC663AD7A}">
      <dsp:nvSpPr>
        <dsp:cNvPr id="0" name=""/>
        <dsp:cNvSpPr/>
      </dsp:nvSpPr>
      <dsp:spPr>
        <a:xfrm>
          <a:off x="0" y="158943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3. Последствия поздней диагностики</a:t>
          </a:r>
        </a:p>
      </dsp:txBody>
      <dsp:txXfrm>
        <a:off x="38065" y="1627501"/>
        <a:ext cx="7700734" cy="703631"/>
      </dsp:txXfrm>
    </dsp:sp>
    <dsp:sp modelId="{C60C5F13-BC11-46BA-86A0-E8C8DEBDFD2D}">
      <dsp:nvSpPr>
        <dsp:cNvPr id="0" name=""/>
        <dsp:cNvSpPr/>
      </dsp:nvSpPr>
      <dsp:spPr>
        <a:xfrm>
          <a:off x="0" y="2383330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4. Упущенные возможности</a:t>
          </a:r>
        </a:p>
      </dsp:txBody>
      <dsp:txXfrm>
        <a:off x="38065" y="2421395"/>
        <a:ext cx="7700734" cy="703631"/>
      </dsp:txXfrm>
    </dsp:sp>
    <dsp:sp modelId="{8DEC646D-C5DB-4FE2-AC56-684A2AB5DB0E}">
      <dsp:nvSpPr>
        <dsp:cNvPr id="0" name=""/>
        <dsp:cNvSpPr/>
      </dsp:nvSpPr>
      <dsp:spPr>
        <a:xfrm>
          <a:off x="0" y="397276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6. Стратегии тестирования на ВИЧ, в том числе тестирование на ВИЧ на основе индикаторных заболеваний</a:t>
          </a:r>
        </a:p>
      </dsp:txBody>
      <dsp:txXfrm>
        <a:off x="38065" y="4010831"/>
        <a:ext cx="7700734" cy="703631"/>
      </dsp:txXfrm>
    </dsp:sp>
    <dsp:sp modelId="{7B30A21E-1790-47E3-9E16-169E73C13270}">
      <dsp:nvSpPr>
        <dsp:cNvPr id="0" name=""/>
        <dsp:cNvSpPr/>
      </dsp:nvSpPr>
      <dsp:spPr>
        <a:xfrm>
          <a:off x="0" y="3221008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5. Препятствия к тестированию / Часто возникающие проблемы</a:t>
          </a:r>
        </a:p>
      </dsp:txBody>
      <dsp:txXfrm>
        <a:off x="38065" y="3259073"/>
        <a:ext cx="7700734" cy="703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37703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</a:t>
          </a:r>
          <a:r>
            <a:rPr lang="ru-RU" sz="2000" b="0" kern="1200" dirty="0">
              <a:solidFill>
                <a:schemeClr val="tx1"/>
              </a:solidFill>
              <a:latin typeface="Calibri" panose="020F0502020204030204" pitchFamily="34" charset="0"/>
            </a:rPr>
            <a:t>Обобщенный профиль эпидемии ВИЧ в Европе</a:t>
          </a:r>
        </a:p>
      </dsp:txBody>
      <dsp:txXfrm>
        <a:off x="51175" y="88878"/>
        <a:ext cx="7674514" cy="945970"/>
      </dsp:txXfrm>
    </dsp:sp>
    <dsp:sp modelId="{0363741D-5522-44EE-BA48-7952B8DF3484}">
      <dsp:nvSpPr>
        <dsp:cNvPr id="0" name=""/>
        <dsp:cNvSpPr/>
      </dsp:nvSpPr>
      <dsp:spPr>
        <a:xfrm>
          <a:off x="0" y="1247303"/>
          <a:ext cx="7776864" cy="1048320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2. Для чего необходимо проводить тестирование на ВИЧ? </a:t>
          </a:r>
        </a:p>
      </dsp:txBody>
      <dsp:txXfrm>
        <a:off x="51175" y="1298478"/>
        <a:ext cx="7674514" cy="945970"/>
      </dsp:txXfrm>
    </dsp:sp>
    <dsp:sp modelId="{3C1371A6-360D-4628-B6B6-D0DCC663AD7A}">
      <dsp:nvSpPr>
        <dsp:cNvPr id="0" name=""/>
        <dsp:cNvSpPr/>
      </dsp:nvSpPr>
      <dsp:spPr>
        <a:xfrm>
          <a:off x="0" y="2456903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3. Последствия поздней диагностики</a:t>
          </a:r>
        </a:p>
      </dsp:txBody>
      <dsp:txXfrm>
        <a:off x="51175" y="2508078"/>
        <a:ext cx="7674514" cy="945970"/>
      </dsp:txXfrm>
    </dsp:sp>
    <dsp:sp modelId="{8DEC646D-C5DB-4FE2-AC56-684A2AB5DB0E}">
      <dsp:nvSpPr>
        <dsp:cNvPr id="0" name=""/>
        <dsp:cNvSpPr/>
      </dsp:nvSpPr>
      <dsp:spPr>
        <a:xfrm>
          <a:off x="0" y="3704208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4. Стратегии тестирования на ВИЧ, в том числе тестирование на ВИЧ на основе индикаторных заболеваний</a:t>
          </a:r>
        </a:p>
      </dsp:txBody>
      <dsp:txXfrm>
        <a:off x="51175" y="3755383"/>
        <a:ext cx="7674514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1647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38065" y="39712"/>
        <a:ext cx="7700734" cy="703631"/>
      </dsp:txXfrm>
    </dsp:sp>
    <dsp:sp modelId="{0363741D-5522-44EE-BA48-7952B8DF3484}">
      <dsp:nvSpPr>
        <dsp:cNvPr id="0" name=""/>
        <dsp:cNvSpPr/>
      </dsp:nvSpPr>
      <dsp:spPr>
        <a:xfrm>
          <a:off x="0" y="795542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38065" y="833607"/>
        <a:ext cx="7700734" cy="703631"/>
      </dsp:txXfrm>
    </dsp:sp>
    <dsp:sp modelId="{3C1371A6-360D-4628-B6B6-D0DCC663AD7A}">
      <dsp:nvSpPr>
        <dsp:cNvPr id="0" name=""/>
        <dsp:cNvSpPr/>
      </dsp:nvSpPr>
      <dsp:spPr>
        <a:xfrm>
          <a:off x="0" y="1589436"/>
          <a:ext cx="7776864" cy="77976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38065" y="1627501"/>
        <a:ext cx="7700734" cy="703631"/>
      </dsp:txXfrm>
    </dsp:sp>
    <dsp:sp modelId="{C60C5F13-BC11-46BA-86A0-E8C8DEBDFD2D}">
      <dsp:nvSpPr>
        <dsp:cNvPr id="0" name=""/>
        <dsp:cNvSpPr/>
      </dsp:nvSpPr>
      <dsp:spPr>
        <a:xfrm>
          <a:off x="0" y="2383330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4. Упущенные возможности</a:t>
          </a:r>
        </a:p>
      </dsp:txBody>
      <dsp:txXfrm>
        <a:off x="38065" y="2421395"/>
        <a:ext cx="7700734" cy="703631"/>
      </dsp:txXfrm>
    </dsp:sp>
    <dsp:sp modelId="{8DEC646D-C5DB-4FE2-AC56-684A2AB5DB0E}">
      <dsp:nvSpPr>
        <dsp:cNvPr id="0" name=""/>
        <dsp:cNvSpPr/>
      </dsp:nvSpPr>
      <dsp:spPr>
        <a:xfrm>
          <a:off x="0" y="397276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sp:txBody>
      <dsp:txXfrm>
        <a:off x="38065" y="4010831"/>
        <a:ext cx="7700734" cy="703631"/>
      </dsp:txXfrm>
    </dsp:sp>
    <dsp:sp modelId="{7B30A21E-1790-47E3-9E16-169E73C13270}">
      <dsp:nvSpPr>
        <dsp:cNvPr id="0" name=""/>
        <dsp:cNvSpPr/>
      </dsp:nvSpPr>
      <dsp:spPr>
        <a:xfrm>
          <a:off x="0" y="3221008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sp:txBody>
      <dsp:txXfrm>
        <a:off x="38065" y="3259073"/>
        <a:ext cx="7700734" cy="703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37703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51175" y="88878"/>
        <a:ext cx="7674514" cy="945970"/>
      </dsp:txXfrm>
    </dsp:sp>
    <dsp:sp modelId="{0363741D-5522-44EE-BA48-7952B8DF3484}">
      <dsp:nvSpPr>
        <dsp:cNvPr id="0" name=""/>
        <dsp:cNvSpPr/>
      </dsp:nvSpPr>
      <dsp:spPr>
        <a:xfrm>
          <a:off x="0" y="1247303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51175" y="1298478"/>
        <a:ext cx="7674514" cy="945970"/>
      </dsp:txXfrm>
    </dsp:sp>
    <dsp:sp modelId="{3C1371A6-360D-4628-B6B6-D0DCC663AD7A}">
      <dsp:nvSpPr>
        <dsp:cNvPr id="0" name=""/>
        <dsp:cNvSpPr/>
      </dsp:nvSpPr>
      <dsp:spPr>
        <a:xfrm>
          <a:off x="0" y="2456903"/>
          <a:ext cx="7776864" cy="10483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51175" y="2508078"/>
        <a:ext cx="7674514" cy="945970"/>
      </dsp:txXfrm>
    </dsp:sp>
    <dsp:sp modelId="{8DEC646D-C5DB-4FE2-AC56-684A2AB5DB0E}">
      <dsp:nvSpPr>
        <dsp:cNvPr id="0" name=""/>
        <dsp:cNvSpPr/>
      </dsp:nvSpPr>
      <dsp:spPr>
        <a:xfrm>
          <a:off x="0" y="3704208"/>
          <a:ext cx="7776864" cy="1048320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4. Стратегии тестирования на ВИЧ, в том числе тестирование на ВИЧ на основе индикаторных заболеваний</a:t>
          </a:r>
        </a:p>
      </dsp:txBody>
      <dsp:txXfrm>
        <a:off x="51175" y="3755383"/>
        <a:ext cx="7674514" cy="9459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1647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38065" y="39712"/>
        <a:ext cx="7700734" cy="703631"/>
      </dsp:txXfrm>
    </dsp:sp>
    <dsp:sp modelId="{0363741D-5522-44EE-BA48-7952B8DF3484}">
      <dsp:nvSpPr>
        <dsp:cNvPr id="0" name=""/>
        <dsp:cNvSpPr/>
      </dsp:nvSpPr>
      <dsp:spPr>
        <a:xfrm>
          <a:off x="0" y="795542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38065" y="833607"/>
        <a:ext cx="7700734" cy="703631"/>
      </dsp:txXfrm>
    </dsp:sp>
    <dsp:sp modelId="{3C1371A6-360D-4628-B6B6-D0DCC663AD7A}">
      <dsp:nvSpPr>
        <dsp:cNvPr id="0" name=""/>
        <dsp:cNvSpPr/>
      </dsp:nvSpPr>
      <dsp:spPr>
        <a:xfrm>
          <a:off x="0" y="158943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38065" y="1627501"/>
        <a:ext cx="7700734" cy="703631"/>
      </dsp:txXfrm>
    </dsp:sp>
    <dsp:sp modelId="{C60C5F13-BC11-46BA-86A0-E8C8DEBDFD2D}">
      <dsp:nvSpPr>
        <dsp:cNvPr id="0" name=""/>
        <dsp:cNvSpPr/>
      </dsp:nvSpPr>
      <dsp:spPr>
        <a:xfrm>
          <a:off x="0" y="2383330"/>
          <a:ext cx="7776864" cy="77976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4. Упущенные возможности</a:t>
          </a:r>
        </a:p>
      </dsp:txBody>
      <dsp:txXfrm>
        <a:off x="38065" y="2421395"/>
        <a:ext cx="7700734" cy="703631"/>
      </dsp:txXfrm>
    </dsp:sp>
    <dsp:sp modelId="{8DEC646D-C5DB-4FE2-AC56-684A2AB5DB0E}">
      <dsp:nvSpPr>
        <dsp:cNvPr id="0" name=""/>
        <dsp:cNvSpPr/>
      </dsp:nvSpPr>
      <dsp:spPr>
        <a:xfrm>
          <a:off x="0" y="397276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sp:txBody>
      <dsp:txXfrm>
        <a:off x="38065" y="4010831"/>
        <a:ext cx="7700734" cy="703631"/>
      </dsp:txXfrm>
    </dsp:sp>
    <dsp:sp modelId="{7B30A21E-1790-47E3-9E16-169E73C13270}">
      <dsp:nvSpPr>
        <dsp:cNvPr id="0" name=""/>
        <dsp:cNvSpPr/>
      </dsp:nvSpPr>
      <dsp:spPr>
        <a:xfrm>
          <a:off x="0" y="3221008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5. Препятствия к тестированию / Часто возникающие проблемы</a:t>
          </a:r>
        </a:p>
      </dsp:txBody>
      <dsp:txXfrm>
        <a:off x="38065" y="3259073"/>
        <a:ext cx="7700734" cy="7036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DAFD8-957F-47FF-BB55-824EFD4B9491}">
      <dsp:nvSpPr>
        <dsp:cNvPr id="0" name=""/>
        <dsp:cNvSpPr/>
      </dsp:nvSpPr>
      <dsp:spPr>
        <a:xfrm>
          <a:off x="0" y="424"/>
          <a:ext cx="6768752" cy="57563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" lastClr="FFFFFF"/>
              </a:solidFill>
              <a:latin typeface="Calibri"/>
            </a:rPr>
            <a:t>Упущенные возможности: </a:t>
          </a:r>
          <a:r>
            <a:rPr lang="ru-RU" sz="2400" kern="1200" dirty="0">
              <a:solidFill>
                <a:sysClr val="window" lastClr="FFFFFF"/>
              </a:solidFill>
              <a:latin typeface="Calibri"/>
            </a:rPr>
            <a:t>90,9 %–59,1 %=</a:t>
          </a:r>
          <a:r>
            <a:rPr lang="ru-RU" sz="2400" b="1" kern="1200" dirty="0">
              <a:solidFill>
                <a:sysClr val="window" lastClr="FFFFFF"/>
              </a:solidFill>
              <a:latin typeface="Calibri"/>
            </a:rPr>
            <a:t>31,8 %</a:t>
          </a:r>
        </a:p>
      </dsp:txBody>
      <dsp:txXfrm>
        <a:off x="28100" y="28524"/>
        <a:ext cx="6712552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53F48-8A9E-4AF0-93B2-8CEBDE1BB97C}">
      <dsp:nvSpPr>
        <dsp:cNvPr id="0" name=""/>
        <dsp:cNvSpPr/>
      </dsp:nvSpPr>
      <dsp:spPr>
        <a:xfrm>
          <a:off x="0" y="1647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tx1"/>
              </a:solidFill>
            </a:rPr>
            <a:t>1. Обобщенный профиль эпидемии ВИЧ в Европе</a:t>
          </a:r>
        </a:p>
      </dsp:txBody>
      <dsp:txXfrm>
        <a:off x="38065" y="39712"/>
        <a:ext cx="7700734" cy="703631"/>
      </dsp:txXfrm>
    </dsp:sp>
    <dsp:sp modelId="{0363741D-5522-44EE-BA48-7952B8DF3484}">
      <dsp:nvSpPr>
        <dsp:cNvPr id="0" name=""/>
        <dsp:cNvSpPr/>
      </dsp:nvSpPr>
      <dsp:spPr>
        <a:xfrm>
          <a:off x="0" y="795542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2. Для чего необходимо проводить тестирование на ВИЧ? </a:t>
          </a:r>
        </a:p>
      </dsp:txBody>
      <dsp:txXfrm>
        <a:off x="38065" y="833607"/>
        <a:ext cx="7700734" cy="703631"/>
      </dsp:txXfrm>
    </dsp:sp>
    <dsp:sp modelId="{3C1371A6-360D-4628-B6B6-D0DCC663AD7A}">
      <dsp:nvSpPr>
        <dsp:cNvPr id="0" name=""/>
        <dsp:cNvSpPr/>
      </dsp:nvSpPr>
      <dsp:spPr>
        <a:xfrm>
          <a:off x="0" y="158943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3. Последствия поздней диагностики</a:t>
          </a:r>
        </a:p>
      </dsp:txBody>
      <dsp:txXfrm>
        <a:off x="38065" y="1627501"/>
        <a:ext cx="7700734" cy="703631"/>
      </dsp:txXfrm>
    </dsp:sp>
    <dsp:sp modelId="{C60C5F13-BC11-46BA-86A0-E8C8DEBDFD2D}">
      <dsp:nvSpPr>
        <dsp:cNvPr id="0" name=""/>
        <dsp:cNvSpPr/>
      </dsp:nvSpPr>
      <dsp:spPr>
        <a:xfrm>
          <a:off x="0" y="2383330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4. Упущенные возможности</a:t>
          </a:r>
        </a:p>
      </dsp:txBody>
      <dsp:txXfrm>
        <a:off x="38065" y="2421395"/>
        <a:ext cx="7700734" cy="703631"/>
      </dsp:txXfrm>
    </dsp:sp>
    <dsp:sp modelId="{8DEC646D-C5DB-4FE2-AC56-684A2AB5DB0E}">
      <dsp:nvSpPr>
        <dsp:cNvPr id="0" name=""/>
        <dsp:cNvSpPr/>
      </dsp:nvSpPr>
      <dsp:spPr>
        <a:xfrm>
          <a:off x="0" y="3972766"/>
          <a:ext cx="7776864" cy="779761"/>
        </a:xfrm>
        <a:prstGeom prst="roundRect">
          <a:avLst/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6. Стратегии тестирования на ВИЧ, в том числе тестирование на ВИЧ на основе индикаторных заболеваний</a:t>
          </a:r>
        </a:p>
      </dsp:txBody>
      <dsp:txXfrm>
        <a:off x="38065" y="4010831"/>
        <a:ext cx="7700734" cy="703631"/>
      </dsp:txXfrm>
    </dsp:sp>
    <dsp:sp modelId="{7B30A21E-1790-47E3-9E16-169E73C13270}">
      <dsp:nvSpPr>
        <dsp:cNvPr id="0" name=""/>
        <dsp:cNvSpPr/>
      </dsp:nvSpPr>
      <dsp:spPr>
        <a:xfrm>
          <a:off x="0" y="3221008"/>
          <a:ext cx="7776864" cy="77976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5. Потенциальные препятствия к тестированию / часто возникающие проблемы</a:t>
          </a:r>
        </a:p>
      </dsp:txBody>
      <dsp:txXfrm>
        <a:off x="38065" y="3259073"/>
        <a:ext cx="7700734" cy="703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0.65385</cdr:x>
      <cdr:y>0.2967</cdr:y>
    </cdr:from>
    <cdr:to>
      <cdr:x>0.82692</cdr:x>
      <cdr:y>0.45299</cdr:y>
    </cdr:to>
    <cdr:sp macro="" textlink="">
      <cdr:nvSpPr>
        <cdr:cNvPr id="2" name="Tekstboks 1" descr="new infections&#10;"/>
        <cdr:cNvSpPr txBox="1"/>
      </cdr:nvSpPr>
      <cdr:spPr>
        <a:xfrm xmlns:a="http://schemas.openxmlformats.org/drawingml/2006/main">
          <a:off x="4896544" y="1366980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a-DK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0.18269</cdr:x>
      <cdr:y>0.42173</cdr:y>
    </cdr:from>
    <cdr:to>
      <cdr:x>0.33654</cdr:x>
      <cdr:y>0.57802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1943044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0.17308</cdr:x>
      <cdr:y>0.71868</cdr:y>
    </cdr:from>
    <cdr:to>
      <cdr:x>0.34615</cdr:x>
      <cdr:y>0.84371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6144" y="3311196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</a:rPr>
            <a:t>Не знают об инфекции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0.16346</cdr:x>
      <cdr:y>0.24981</cdr:y>
    </cdr:from>
    <cdr:to>
      <cdr:x>0.35577</cdr:x>
      <cdr:y>0.49987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1150956"/>
          <a:ext cx="1440160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600" b="1" dirty="0">
              <a:solidFill>
                <a:schemeClr val="bg1"/>
              </a:solidFill>
            </a:rPr>
            <a:t>Знают об инфекции</a:t>
          </a:r>
          <a:endParaRPr lang="en-GB" sz="16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0.17363</cdr:x>
      <cdr:y>0</cdr:y>
    </cdr:from>
    <cdr:to>
      <cdr:x>0.28967</cdr:x>
      <cdr:y>0.20203</cdr:y>
    </cdr:to>
    <cdr:sp macro="" textlink="">
      <cdr:nvSpPr>
        <cdr:cNvPr id="5" name="Tekstboks 4"/>
        <cdr:cNvSpPr txBox="1"/>
      </cdr:nvSpPr>
      <cdr:spPr>
        <a:xfrm xmlns:a="http://schemas.openxmlformats.org/drawingml/2006/main">
          <a:off x="1368152" y="-617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0.31984</cdr:x>
      <cdr:y>0.04999</cdr:y>
    </cdr:from>
    <cdr:to>
      <cdr:x>0.43589</cdr:x>
      <cdr:y>0.25203</cdr:y>
    </cdr:to>
    <cdr:sp macro="" textlink="">
      <cdr:nvSpPr>
        <cdr:cNvPr id="6" name="Tekstboks 5"/>
        <cdr:cNvSpPr txBox="1"/>
      </cdr:nvSpPr>
      <cdr:spPr>
        <a:xfrm xmlns:a="http://schemas.openxmlformats.org/drawingml/2006/main">
          <a:off x="2520280" y="22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0.32898</cdr:x>
      <cdr:y>0.08181</cdr:y>
    </cdr:from>
    <cdr:to>
      <cdr:x>0.44503</cdr:x>
      <cdr:y>0.28385</cdr:y>
    </cdr:to>
    <cdr:sp macro="" textlink="">
      <cdr:nvSpPr>
        <cdr:cNvPr id="7" name="Tekstboks 6"/>
        <cdr:cNvSpPr txBox="1"/>
      </cdr:nvSpPr>
      <cdr:spPr>
        <a:xfrm xmlns:a="http://schemas.openxmlformats.org/drawingml/2006/main">
          <a:off x="2592288" y="37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0.1914</cdr:x>
      <cdr:y>0</cdr:y>
    </cdr:from>
    <cdr:to>
      <cdr:x>0.30744</cdr:x>
      <cdr:y>0.20203</cdr:y>
    </cdr:to>
    <cdr:sp macro="" textlink="">
      <cdr:nvSpPr>
        <cdr:cNvPr id="10" name="Tekstboks 9"/>
        <cdr:cNvSpPr txBox="1"/>
      </cdr:nvSpPr>
      <cdr:spPr>
        <a:xfrm xmlns:a="http://schemas.openxmlformats.org/drawingml/2006/main">
          <a:off x="1508168" y="-1114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226D-42EA-4542-AAF8-61505A5703FC}" type="datetimeFigureOut">
              <a:rPr lang="en-GB" smtClean="0"/>
              <a:t>13/07/2017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ИНСТРУМЕНТ 1 OptTEST - ОКОНЧАТЕЛЬНАЯ ВЕРСИЯ ПРОЕКТА 18 января 2016 (согласно эл. письму от 18 января 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FB43-ADDF-47AA-9F1B-797E580A5EF8}" type="slidenum">
              <a:rPr lang="en-GB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8100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F8F93-3666-4E93-A625-5B485895C95D}" type="datetimeFigureOut">
              <a:rPr lang="en-GB" smtClean="0"/>
              <a:t>13/07/2017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ИНСТРУМЕНТ 1 OptTEST - ОКОНЧАТЕЛЬНАЯ ВЕРСИЯ ПРОЕКТА 18 января 2016 (согласно эл. письму от 18 января 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BBA69-F71B-400F-8057-BFFCF0B37730}" type="slidenum">
              <a:rPr lang="en-GB" smtClean="0"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90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88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370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557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741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927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111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298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481" algn="l" defTabSz="912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Укажите Ваше имя и дату на титульном слайде</a:t>
            </a:r>
          </a:p>
          <a:p>
            <a:r>
              <a:rPr lang="ru-RU" dirty="0"/>
              <a:t>Вы также можете указать принадлежность к учреждению/организации на этом и последующих слайдах.</a:t>
            </a:r>
          </a:p>
          <a:p>
            <a:r>
              <a:rPr lang="ru-RU" dirty="0"/>
              <a:t>Просим Вас оставить логотипы </a:t>
            </a:r>
            <a:r>
              <a:rPr lang="ru-RU" dirty="0" err="1"/>
              <a:t>OptTEST</a:t>
            </a:r>
            <a:r>
              <a:rPr lang="ru-RU" dirty="0"/>
              <a:t> и ЕС, а также любую исходную информацию на всех слайдах из данного набора.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06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Рис. 2.3: Новые диагнозы ВИЧ по способу передачи и году постановки диагноза, Европейский регион ВОЗ, 2005–2014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случаев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 постановки диагноза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Гетеросексуальные контакты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Однополый секс между мужчинами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Употребление инъекционных наркотиков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заболевания от матери ребенку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Другое / без уточнений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из Боснии и Герцеговины, России, Туркменистана и Узбекистана исключены по причине непоследовательной отчетности за период: Данные из Эстонии, Польши и Турции исключены по причине непоследовательной отчетности о способе передачи заболевания за период: данные из Италии и Испании исключены в связи с расширенным охватом государственного контроля за период.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данном слайде показано ежегодное количество новых </a:t>
            </a:r>
            <a:r>
              <a:rPr lang="ru-RU" dirty="0" smtClean="0"/>
              <a:t>случаев ВИЧ </a:t>
            </a:r>
            <a:r>
              <a:rPr lang="ru-RU" dirty="0"/>
              <a:t>в Европейском регионе ВОЗ в </a:t>
            </a:r>
            <a:r>
              <a:rPr lang="ru-RU" dirty="0" smtClean="0"/>
              <a:t>зависимости</a:t>
            </a:r>
            <a:r>
              <a:rPr lang="ru-RU" baseline="0" dirty="0" smtClean="0"/>
              <a:t> от</a:t>
            </a:r>
            <a:r>
              <a:rPr lang="ru-RU" dirty="0" smtClean="0"/>
              <a:t> пути передачи</a:t>
            </a:r>
            <a:r>
              <a:rPr lang="ru-RU" dirty="0"/>
              <a:t>. Количество новых диагнозов ВИЧ продолжает увеличиваться </a:t>
            </a:r>
            <a:r>
              <a:rPr lang="ru-RU" dirty="0" smtClean="0"/>
              <a:t>среди </a:t>
            </a:r>
            <a:r>
              <a:rPr lang="ru-RU" dirty="0"/>
              <a:t>МСМ (мужчин, практикующих секс с мужчинами) и </a:t>
            </a:r>
            <a:r>
              <a:rPr lang="ru-RU" dirty="0" smtClean="0"/>
              <a:t>среди лиц с зарегистрированным</a:t>
            </a:r>
            <a:r>
              <a:rPr lang="ru-RU" baseline="0" dirty="0" smtClean="0"/>
              <a:t> гетеросексуальным путем заражения</a:t>
            </a:r>
            <a:r>
              <a:rPr lang="ru-RU" dirty="0" smtClean="0"/>
              <a:t>.</a:t>
            </a:r>
            <a:r>
              <a:rPr lang="ru-RU" baseline="0" dirty="0"/>
              <a:t> </a:t>
            </a:r>
            <a:r>
              <a:rPr lang="ru-RU" dirty="0" smtClean="0"/>
              <a:t>(</a:t>
            </a:r>
            <a:r>
              <a:rPr lang="ru-RU" dirty="0"/>
              <a:t>Незначительное снижение в 2014 году может быть связано с </a:t>
            </a:r>
            <a:r>
              <a:rPr lang="ru-RU" dirty="0" smtClean="0"/>
              <a:t>задержкой подачи сведений за </a:t>
            </a:r>
            <a:r>
              <a:rPr lang="ru-RU" dirty="0"/>
              <a:t>2014 год)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ЕЦПКЗ/ВОЗ (2015) Контроль заболеваемости ВИЧ/СПИД в Европе в 2014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3100" y="569913"/>
            <a:ext cx="3378200" cy="253365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xfrm>
            <a:off x="662533" y="3667968"/>
            <a:ext cx="5438140" cy="4467701"/>
          </a:xfrm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случаев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 постановки диагноза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/>
              <a:t>диктора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ЕС количество новых диагнозов ВИЧ растет среди МСМ (мужчин, практикующих секс с мужчинами) и в 2014 году составило 40 % всех переданных заболеваний. Однако при этом </a:t>
            </a:r>
            <a:r>
              <a:rPr lang="ru-RU" dirty="0" smtClean="0"/>
              <a:t>снижается количество новых зарегистрированных</a:t>
            </a:r>
            <a:r>
              <a:rPr lang="ru-RU" baseline="0" dirty="0" smtClean="0"/>
              <a:t> случаев в связи с г</a:t>
            </a:r>
            <a:r>
              <a:rPr lang="ru-RU" dirty="0" smtClean="0"/>
              <a:t>етеросексуальным</a:t>
            </a:r>
            <a:r>
              <a:rPr lang="ru-RU" baseline="0" dirty="0" smtClean="0"/>
              <a:t> путем передачи</a:t>
            </a:r>
            <a:r>
              <a:rPr lang="ru-RU" dirty="0" smtClean="0"/>
              <a:t>.  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u="sng" dirty="0"/>
              <a:t>Дополнительные сведения</a:t>
            </a:r>
          </a:p>
          <a:p>
            <a:pPr>
              <a:defRPr/>
            </a:pPr>
            <a:r>
              <a:rPr lang="ru-RU" dirty="0"/>
              <a:t>В 2014 году</a:t>
            </a:r>
          </a:p>
          <a:p>
            <a:pPr fontAlgn="ctr"/>
            <a:r>
              <a:rPr lang="ru-RU" b="1" dirty="0"/>
              <a:t>Способ передачи (%)</a:t>
            </a:r>
            <a:r>
              <a:rPr lang="ru-RU" dirty="0"/>
              <a:t> </a:t>
            </a:r>
          </a:p>
          <a:p>
            <a:pPr fontAlgn="ctr"/>
            <a:r>
              <a:rPr lang="ru-RU" dirty="0"/>
              <a:t>Однополый секс между мужчинами</a:t>
            </a:r>
            <a:r>
              <a:rPr lang="en-US" dirty="0"/>
              <a:t>	</a:t>
            </a:r>
            <a:r>
              <a:rPr lang="ru-RU" dirty="0"/>
              <a:t>42</a:t>
            </a:r>
          </a:p>
          <a:p>
            <a:pPr fontAlgn="ctr"/>
            <a:r>
              <a:rPr lang="ru-RU" dirty="0"/>
              <a:t>Гетеросексуальные контакты</a:t>
            </a:r>
            <a:r>
              <a:rPr lang="en-US" dirty="0"/>
              <a:t>		</a:t>
            </a:r>
            <a:r>
              <a:rPr lang="ru-RU" dirty="0"/>
              <a:t>33</a:t>
            </a:r>
          </a:p>
          <a:p>
            <a:pPr fontAlgn="ctr"/>
            <a:r>
              <a:rPr lang="ru-RU" dirty="0"/>
              <a:t>Употребление инъекционных наркотиков</a:t>
            </a:r>
            <a:r>
              <a:rPr lang="en-US" dirty="0"/>
              <a:t>	</a:t>
            </a:r>
            <a:r>
              <a:rPr lang="ru-RU" dirty="0"/>
              <a:t>4</a:t>
            </a:r>
          </a:p>
          <a:p>
            <a:pPr fontAlgn="ctr"/>
            <a:r>
              <a:rPr lang="ru-RU" dirty="0"/>
              <a:t>Передача заболевания от матери ребенку</a:t>
            </a:r>
            <a:r>
              <a:rPr lang="en-US" dirty="0"/>
              <a:t>	</a:t>
            </a:r>
            <a:r>
              <a:rPr lang="ru-RU" dirty="0"/>
              <a:t>&lt;1</a:t>
            </a:r>
          </a:p>
          <a:p>
            <a:pPr fontAlgn="ctr"/>
            <a:r>
              <a:rPr lang="ru-RU" dirty="0"/>
              <a:t>Не установлено</a:t>
            </a:r>
            <a:r>
              <a:rPr lang="en-US" dirty="0"/>
              <a:t>		</a:t>
            </a:r>
            <a:r>
              <a:rPr lang="ru-RU" dirty="0"/>
              <a:t>20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ЕЦПКЗ/ВОЗ (2015) Контроль заболеваемости ВИЧ/СПИД в Европе в 2014 году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33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29 992 новых диагноза ВИЧ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Однополый секс между мужчинами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Гетеросексуальные контакты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Употребление инъекционных наркотиков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Передача заболевания от матери ребенку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установлено / другое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Примечание</a:t>
            </a:r>
            <a:r>
              <a:rPr lang="ru-RU" dirty="0"/>
              <a:t>: на данном слайде показан альтернативный способ представления статистических данных, содержащихся на предыдущем слайде, за 2014 год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ЕС большинство новых случаев передачи заболевания отмечается среди МСМ (мужчин, практикующих секс с мужчинами). Данный </a:t>
            </a:r>
            <a:r>
              <a:rPr lang="ru-RU" dirty="0" smtClean="0"/>
              <a:t>путь передачи </a:t>
            </a:r>
            <a:r>
              <a:rPr lang="ru-RU" dirty="0"/>
              <a:t>составляет более половины случаев. </a:t>
            </a:r>
          </a:p>
          <a:p>
            <a:endParaRPr lang="ru-RU" dirty="0"/>
          </a:p>
          <a:p>
            <a:r>
              <a:rPr lang="ru-RU" dirty="0"/>
              <a:t>Источник: ЕЦПКЗ/ВОЗ (2015) Контроль заболеваемости ВИЧ/СПИД в Европе в 2014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32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Венгрия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Хорватия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Словения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Чешская Республика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Кипр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Словакия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Мальта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Нидерланды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Германия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Польша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Испания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Греция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Великобритания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Ирландия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ЕС/ЕЭП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Австрия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Италия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Бельгия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Норвегия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Франция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Болгария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Финляндия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Швеция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Португалия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Люксембург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Румыния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Латвия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Литва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Эстония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Однополый секс между мужчинами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Гетеросексуальные контакты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Употребление инъекционных наркотиков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Другое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Неустановленный способ передачи заболевания исключен из представленного соотношения. Один случай ВИЧ, заявленный в Лихтенштейне в 2014 году, был отнесен к однополому сексу между мужчинами; один случай, заявленный в Исландии в 2014 году, был отнесен к употреблению инъекционных наркотиков.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r>
              <a:rPr lang="ru-RU" dirty="0" smtClean="0"/>
              <a:t>Примечание</a:t>
            </a:r>
            <a:r>
              <a:rPr lang="ru-RU" dirty="0"/>
              <a:t>: на данном слайде показаны ранее представленные данные на уровне стран по тем странах, для которых указан способ передачи заболевания</a:t>
            </a:r>
          </a:p>
          <a:p>
            <a:pPr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>
              <a:defRPr/>
            </a:pPr>
            <a:r>
              <a:rPr lang="ru-RU" dirty="0"/>
              <a:t>Если используется как отдельный слайд (т. е. если Вы не показываете предыдущий слайд)</a:t>
            </a:r>
          </a:p>
          <a:p>
            <a:pPr>
              <a:defRPr/>
            </a:pPr>
            <a:r>
              <a:rPr lang="ru-RU" dirty="0"/>
              <a:t>В ЕС большинство новых случаев передачи заболевания отмечается среди МСМ (мужчин, практикующих секс с мужчинами). Данный способ передачи составляет более половины случаев.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слайд показан как продолжение предыдущего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данном слайде показаны данные по случаям, для которых указан </a:t>
            </a:r>
            <a:r>
              <a:rPr lang="ru-RU" dirty="0" smtClean="0"/>
              <a:t>путь передачи ВИЧ по </a:t>
            </a:r>
            <a:r>
              <a:rPr lang="ru-RU" dirty="0"/>
              <a:t>странам. Как видно, по региону наблюдаются значительные различия. Однако в некоторых странах это может свидетельствовать о занижении количества случаев по группам риска.   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ВОЗ/ЕЦПКЗ Контроль заболеваемости ВИЧ/СПИД в Европе в 2014 году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04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Почему распространение тестирования на ВИЧ имеет важное значение?</a:t>
            </a:r>
          </a:p>
        </p:txBody>
      </p:sp>
    </p:spTree>
    <p:extLst>
      <p:ext uri="{BB962C8B-B14F-4D97-AF65-F5344CB8AC3E}">
        <p14:creationId xmlns:p14="http://schemas.microsoft.com/office/powerpoint/2010/main" val="3455347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Почему распространение тестирования на ВИЧ имеет важное значение?</a:t>
            </a:r>
          </a:p>
        </p:txBody>
      </p:sp>
    </p:spTree>
    <p:extLst>
      <p:ext uri="{BB962C8B-B14F-4D97-AF65-F5344CB8AC3E}">
        <p14:creationId xmlns:p14="http://schemas.microsoft.com/office/powerpoint/2010/main" val="3455347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alibri" panose="020F0502020204030204" pitchFamily="34" charset="0"/>
              </a:rPr>
              <a:t>Текст </a:t>
            </a:r>
            <a:r>
              <a:rPr lang="ru-RU" dirty="0" smtClean="0"/>
              <a:t>к презентации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Существуют три основные причины, по которым важно проводить диагностику ВИЧ.</a:t>
            </a:r>
          </a:p>
          <a:p>
            <a:r>
              <a:rPr lang="ru-RU" dirty="0">
                <a:latin typeface="Calibri" panose="020F0502020204030204" pitchFamily="34" charset="0"/>
              </a:rPr>
              <a:t>Первая связана с </a:t>
            </a:r>
            <a:r>
              <a:rPr lang="ru-RU" dirty="0" smtClean="0">
                <a:latin typeface="Calibri" panose="020F0502020204030204" pitchFamily="34" charset="0"/>
              </a:rPr>
              <a:t>непосредственными преимуществами </a:t>
            </a:r>
            <a:r>
              <a:rPr lang="ru-RU" dirty="0">
                <a:latin typeface="Calibri" panose="020F0502020204030204" pitchFamily="34" charset="0"/>
              </a:rPr>
              <a:t>для здоровья человека. После постановки диагноза возможно достаточно эффективное лечение и значительное сокращение </a:t>
            </a:r>
            <a:r>
              <a:rPr lang="ru-RU" dirty="0" smtClean="0">
                <a:latin typeface="Calibri" panose="020F0502020204030204" pitchFamily="34" charset="0"/>
              </a:rPr>
              <a:t>заболеваемости </a:t>
            </a:r>
            <a:r>
              <a:rPr lang="ru-RU" dirty="0">
                <a:latin typeface="Calibri" panose="020F0502020204030204" pitchFamily="34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</a:rPr>
              <a:t>смертности.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Вторая причина — сокращение </a:t>
            </a:r>
            <a:r>
              <a:rPr lang="ru-RU" dirty="0" smtClean="0">
                <a:latin typeface="Calibri" panose="020F0502020204030204" pitchFamily="34" charset="0"/>
              </a:rPr>
              <a:t>дальнейшей передачи </a:t>
            </a:r>
            <a:r>
              <a:rPr lang="ru-RU" dirty="0">
                <a:latin typeface="Calibri" panose="020F0502020204030204" pitchFamily="34" charset="0"/>
              </a:rPr>
              <a:t>заболевания партнерам. После </a:t>
            </a:r>
            <a:r>
              <a:rPr lang="ru-RU" dirty="0" smtClean="0">
                <a:latin typeface="Calibri" panose="020F0502020204030204" pitchFamily="34" charset="0"/>
              </a:rPr>
              <a:t>выявления у них ВИЧ люди </a:t>
            </a:r>
            <a:r>
              <a:rPr lang="ru-RU" dirty="0">
                <a:latin typeface="Calibri" panose="020F0502020204030204" pitchFamily="34" charset="0"/>
              </a:rPr>
              <a:t>обычно меняют свое поведение </a:t>
            </a:r>
            <a:r>
              <a:rPr lang="ru-RU" dirty="0" smtClean="0">
                <a:latin typeface="Calibri" panose="020F0502020204030204" pitchFamily="34" charset="0"/>
              </a:rPr>
              <a:t>на более безопасное в отношении риска </a:t>
            </a:r>
            <a:r>
              <a:rPr lang="ru-RU" dirty="0">
                <a:latin typeface="Calibri" panose="020F0502020204030204" pitchFamily="34" charset="0"/>
              </a:rPr>
              <a:t>заражения. Более того, после начала лечения и достижения неопределяемой вирусной нагрузки пациенты считаются неспособными заразить половых партнеров. </a:t>
            </a:r>
          </a:p>
          <a:p>
            <a:r>
              <a:rPr lang="ru-RU" dirty="0">
                <a:latin typeface="Calibri" panose="020F0502020204030204" pitchFamily="34" charset="0"/>
              </a:rPr>
              <a:t>Ранняя диагностика также снижает расходы на медицинское обслуживание, так как позволяет избежать </a:t>
            </a:r>
            <a:r>
              <a:rPr lang="ru-RU" dirty="0" smtClean="0">
                <a:latin typeface="Calibri" panose="020F0502020204030204" pitchFamily="34" charset="0"/>
              </a:rPr>
              <a:t>развития</a:t>
            </a:r>
            <a:r>
              <a:rPr lang="ru-RU" baseline="0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осложнений ВИЧ-инфекции, </a:t>
            </a:r>
            <a:r>
              <a:rPr lang="ru-RU" dirty="0">
                <a:latin typeface="Calibri" panose="020F0502020204030204" pitchFamily="34" charset="0"/>
              </a:rPr>
              <a:t>что в свою очередь сокращает расходы на медицинское </a:t>
            </a:r>
            <a:r>
              <a:rPr lang="ru-RU" dirty="0" smtClean="0">
                <a:latin typeface="Calibri" panose="020F0502020204030204" pitchFamily="34" charset="0"/>
              </a:rPr>
              <a:t>обслуживание. </a:t>
            </a:r>
            <a:endParaRPr lang="ru-RU" dirty="0">
              <a:latin typeface="Calibri" panose="020F0502020204030204" pitchFamily="34" charset="0"/>
            </a:endParaRPr>
          </a:p>
          <a:p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BA69-F71B-400F-8057-BFFCF0B37730}" type="slidenum">
              <a:rPr lang="en-GB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638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Таким образом, </a:t>
            </a:r>
            <a:r>
              <a:rPr lang="ru-RU" dirty="0" smtClean="0"/>
              <a:t>расширение масштабов тестирования </a:t>
            </a:r>
            <a:r>
              <a:rPr lang="ru-RU" dirty="0"/>
              <a:t>на ВИЧ приведет к увеличению количества </a:t>
            </a:r>
            <a:r>
              <a:rPr lang="ru-RU" dirty="0" smtClean="0"/>
              <a:t>выявленных случаев заболевания, </a:t>
            </a:r>
            <a:r>
              <a:rPr lang="ru-RU" dirty="0"/>
              <a:t>соответственно, будет меньше людей, не знающих о своем ВИЧ-статусе, а также сократится количество </a:t>
            </a:r>
            <a:r>
              <a:rPr lang="ru-RU" dirty="0" smtClean="0"/>
              <a:t>обращений на поздней стадии заболевания.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63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Прежде всего, следует рассмотреть данные о </a:t>
            </a:r>
            <a:r>
              <a:rPr lang="ru-RU" dirty="0" smtClean="0"/>
              <a:t>количестве людей, не знающих о своем ВИЧ-статусе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216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4748088"/>
            <a:ext cx="5438140" cy="4467701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 лиц с недиагностированным ВИЧ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Страны, по которым имеются данные до 2010 года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Чешская Республика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Эстония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Германия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Польша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Страны, по которым имеются данные до 2010 и по 2015 год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Франция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Грузия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Нидерланды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Испания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Великобритания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Текст </a:t>
            </a:r>
            <a:r>
              <a:rPr lang="ru-RU" dirty="0" smtClean="0"/>
              <a:t>к презентации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Исследования показывают, что большинство новых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случаев передачи заболевания возникают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при передаче от людей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, которым неизвестно о наличии у них ВИЧ-инфекции.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Это может быть связано с повышенной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риском передачи инфекции (в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связи 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высокой вирусной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нагрузкой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период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</a:rPr>
              <a:t>сероконверсии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),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а также с выбором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практик, более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рискованных для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заражения, лицами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с неизвестным ВИЧ-статусом,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в сравнении с теми,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у кого была диагностирована ВИЧ-инфекция.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Лица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с недиагностированным заболеванием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не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смогут получить преимущества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от своевременно начатой АРВТ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Таким образом, скрининг лиц с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с недиагностированным ВИЧ-положительным статусом помогает изменить ситуацию 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передачей ВИЧ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и снизить смертность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Согласно имеющимся данным одна треть лиц, живущих с ВИЧ в ЕС, не знают о своем ВИЧ-статусе, а в некоторых странах Восточной Европы это значение увеличивается до 50 %. Уровень недиагностированных случаев различается между разными</a:t>
            </a:r>
            <a:r>
              <a:rPr lang="ru-RU" dirty="0"/>
              <a:t> </a:t>
            </a:r>
            <a:r>
              <a:rPr lang="ru-RU" dirty="0" smtClean="0"/>
              <a:t>ключевыми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группами,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например МСМ или потребителями инъекционных наркотиков (ПИН). В некоторых группах вероятность несвоевременной диагностики выше.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На карте видно, что более темные отметки с более высоким процентом недиагностированных случаев преобладают в Восточной Европе. Однако по многим странам имеются лишь ограниченные или устаревшие данные, поэтому процент недиагностированных случаев остается в значительной степени неизвестным.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Источник: Supervie V. et al. The undiagnosed HIV epidemic in France and its implications for HIV screening strategies. 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</a:rPr>
              <a:t>AIDS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</a:rPr>
              <a:t>, 2014 ; 28(12): 1797-1804 [Эпидемия недиагностированного ВИЧ во Франции и ее последствия для стратегий скрининга ВИЧ].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32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Сегодня мне хотелось бы обсудить несколько тем, связанных с острой необходимостью в распространении тестирования на ВИЧ, и каким образом этого можно добиться, а также уделить особое внимание тестированию на основе индикаторных заболеваний и некоторым проблемам, с которыми сталкиваются пациенты и медработники. </a:t>
            </a:r>
          </a:p>
        </p:txBody>
      </p:sp>
    </p:spTree>
    <p:extLst>
      <p:ext uri="{BB962C8B-B14F-4D97-AF65-F5344CB8AC3E}">
        <p14:creationId xmlns:p14="http://schemas.microsoft.com/office/powerpoint/2010/main" val="798148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3100" y="569913"/>
            <a:ext cx="3378200" cy="253365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xfrm>
            <a:off x="590525" y="3235920"/>
            <a:ext cx="5832648" cy="6480720"/>
          </a:xfrm>
          <a:noFill/>
          <a:ln/>
        </p:spPr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Текст </a:t>
            </a:r>
            <a:r>
              <a:rPr lang="ru-RU" sz="1000" dirty="0" smtClean="0"/>
              <a:t>к презентации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В 2014 году в 22 странах Европы (ЕС/ЕЭП), по которым доступны данные, приблизительно половина (47 %) всех случаев ВИЧ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была диагностирована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поздно с количеством CD4-клеток менее 350. В более чем четверти случаев из данного количества </a:t>
            </a:r>
            <a:r>
              <a:rPr lang="ru-RU" sz="1000" dirty="0">
                <a:latin typeface="Calibri" panose="020F0502020204030204" pitchFamily="34" charset="0"/>
              </a:rPr>
              <a:t>(</a:t>
            </a:r>
            <a:r>
              <a:rPr lang="ru-RU" sz="1000" dirty="0" smtClean="0">
                <a:latin typeface="Calibri" panose="020F0502020204030204" pitchFamily="34" charset="0"/>
              </a:rPr>
              <a:t>27%) </a:t>
            </a:r>
            <a:r>
              <a:rPr lang="ru-RU" sz="1000" dirty="0">
                <a:latin typeface="Calibri" panose="020F0502020204030204" pitchFamily="34" charset="0"/>
              </a:rPr>
              <a:t>у пациентов</a:t>
            </a:r>
            <a:r>
              <a:rPr lang="ru-RU" dirty="0"/>
              <a:t>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была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продвинутая стадия ВИЧ-инфекции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, т. е. количество CD4-клеток при </a:t>
            </a:r>
            <a:r>
              <a:rPr lang="ru-RU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выявлении было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менее 200. Таким образом, все эти люди имеют </a:t>
            </a:r>
            <a:r>
              <a:rPr lang="ru-RU" sz="1000" dirty="0"/>
              <a:t>повышенный риск </a:t>
            </a:r>
            <a:r>
              <a:rPr lang="ru-RU" sz="1000" dirty="0" smtClean="0"/>
              <a:t>развития осложнений и смерти от ВИЧ. </a:t>
            </a:r>
            <a:r>
              <a:rPr lang="ru-RU" sz="1000" dirty="0">
                <a:solidFill>
                  <a:prstClr val="black"/>
                </a:solidFill>
                <a:latin typeface="Calibri" panose="020F0502020204030204" pitchFamily="34" charset="0"/>
              </a:rPr>
              <a:t>Однако, как видно на этом слайде, существуют значительные различия по странам.</a:t>
            </a:r>
          </a:p>
          <a:p>
            <a:pPr>
              <a:defRPr/>
            </a:pPr>
            <a:r>
              <a:rPr lang="ru-RU" sz="1000" u="sng" dirty="0">
                <a:solidFill>
                  <a:prstClr val="black"/>
                </a:solidFill>
                <a:latin typeface="Calibri" panose="020F0502020204030204" pitchFamily="34" charset="0"/>
              </a:rPr>
              <a:t>Дополнительные сведения</a:t>
            </a:r>
          </a:p>
          <a:p>
            <a:pPr>
              <a:defRPr/>
            </a:pPr>
            <a:r>
              <a:rPr lang="ru-RU" sz="1000" b="1" dirty="0"/>
              <a:t>ВНИМАНИЕ! В таблице приведены ДАННЫЕ 2013 года, на слайде — 2014.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Страны ЕС, Позднее обращение за мед. помощью в 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2013 г.</a:t>
            </a: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Австрия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45 %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Италия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58 %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Бельгия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43 %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Латвия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54 %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Болгария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47 %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Люксембург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55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Кипр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19 %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Португалия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58 %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Чешская Республика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26 %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Румыния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34 %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Дания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48 %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Словакия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21 %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Эстония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52 %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Словения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58 %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Финляндия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57 %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Испания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48 %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Франция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46 %</a:t>
            </a:r>
            <a:r>
              <a:rPr lang="en-US" dirty="0"/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Нидерланды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43 %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Греция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55 %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Великобритания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42 %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Ирландия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50 %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ru-RU" dirty="0"/>
              <a:t>Страны ЕС, Позднее обращение за мед. помощью в 2013 г.</a:t>
            </a:r>
          </a:p>
          <a:p>
            <a:pPr rtl="0" eaLnBrk="1" fontAlgn="ctr" latinLnBrk="0" hangingPunct="1"/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Албания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71 %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Черногория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86 %</a:t>
            </a:r>
          </a:p>
          <a:p>
            <a:pPr rtl="0" eaLnBrk="1" fontAlgn="ctr" latinLnBrk="0" hangingPunct="1"/>
            <a:r>
              <a:rPr lang="ru-RU" dirty="0"/>
              <a:t>Армения</a:t>
            </a:r>
            <a:r>
              <a:rPr lang="en-US" dirty="0"/>
              <a:t>		</a:t>
            </a:r>
            <a:r>
              <a:rPr lang="ru-RU" b="1" dirty="0"/>
              <a:t>53 %</a:t>
            </a:r>
            <a:r>
              <a:rPr lang="en-US" b="1" dirty="0"/>
              <a:t>	</a:t>
            </a:r>
            <a:r>
              <a:rPr lang="ru-RU" dirty="0"/>
              <a:t>Сербия</a:t>
            </a:r>
            <a:r>
              <a:rPr lang="en-US" b="1" dirty="0"/>
              <a:t>		</a:t>
            </a:r>
            <a:r>
              <a:rPr lang="ru-RU" b="1" dirty="0"/>
              <a:t>58 %</a:t>
            </a:r>
          </a:p>
          <a:p>
            <a:pPr fontAlgn="ctr"/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Азербайджан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50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237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Бывшая югославская </a:t>
            </a:r>
            <a:r>
              <a:rPr lang="ru-RU" sz="120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Республика</a:t>
            </a:r>
            <a:r>
              <a:rPr lang="ru-RU" sz="1200" i="0" u="none" strike="noStrike" kern="1200" baseline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dirty="0" smtClean="0"/>
              <a:t>Македония		</a:t>
            </a:r>
            <a:r>
              <a:rPr lang="ru-RU" b="1" dirty="0" smtClean="0"/>
              <a:t>8</a:t>
            </a:r>
            <a:r>
              <a:rPr lang="ru-RU" b="1" dirty="0"/>
              <a:t> %</a:t>
            </a:r>
          </a:p>
          <a:p>
            <a:pPr fontAlgn="ctr"/>
            <a:r>
              <a:rPr lang="ru-RU" sz="120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Босния </a:t>
            </a:r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и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62 %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Таджикистан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55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 %</a:t>
            </a:r>
          </a:p>
          <a:p>
            <a:pPr fontAlgn="ctr"/>
            <a:r>
              <a:rPr lang="ru-RU" dirty="0"/>
              <a:t>Герцеговина</a:t>
            </a:r>
          </a:p>
          <a:p>
            <a:pPr fontAlgn="ctr"/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Грузия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66 %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Швейцария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49 %</a:t>
            </a:r>
          </a:p>
          <a:p>
            <a:pPr fontAlgn="ctr"/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Израиль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46 %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Турция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50 %</a:t>
            </a:r>
          </a:p>
          <a:p>
            <a:pPr fontAlgn="ctr"/>
            <a:r>
              <a:rPr lang="ru-RU" dirty="0"/>
              <a:t>Кыргызстан</a:t>
            </a:r>
            <a:r>
              <a:rPr lang="en-US" dirty="0"/>
              <a:t>		</a:t>
            </a:r>
            <a:r>
              <a:rPr lang="ru-RU" b="1" dirty="0"/>
              <a:t>56 %</a:t>
            </a:r>
            <a:r>
              <a:rPr lang="en-US" b="1" dirty="0"/>
              <a:t>	</a:t>
            </a:r>
            <a:r>
              <a:rPr lang="ru-RU" dirty="0"/>
              <a:t>Украина</a:t>
            </a:r>
            <a:r>
              <a:rPr lang="en-US" dirty="0"/>
              <a:t>		</a:t>
            </a:r>
            <a:r>
              <a:rPr lang="ru-RU" b="1" dirty="0"/>
              <a:t>51 %</a:t>
            </a:r>
            <a:endParaRPr lang="ru-RU" sz="120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/>
            <a:endParaRPr lang="ru-RU" sz="1000" dirty="0"/>
          </a:p>
          <a:p>
            <a:pPr>
              <a:defRPr/>
            </a:pPr>
            <a:r>
              <a:rPr lang="ru-RU" dirty="0"/>
              <a:t>Источник: ЕЦПКЗ/ВОЗ (2015) Контроль заболеваемости ВИЧ/СПИД в Европе в 2014 году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81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Позднее обращение за мед. помощью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Позднее обращение за мед. помощью при заболевании на поздней стадии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СПИД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CD4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Медиана CD4 при диагностике ВИЧ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 постановки диагноза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/>
          </a:p>
          <a:p>
            <a:pPr marL="0" lvl="1" defTabSz="914400">
              <a:defRPr/>
            </a:pPr>
            <a:r>
              <a:rPr lang="ru-RU" sz="1100" dirty="0" smtClean="0"/>
              <a:t>Текст к презентации</a:t>
            </a:r>
          </a:p>
          <a:p>
            <a:pPr marL="0" lvl="1" defTabSz="914400">
              <a:defRPr/>
            </a:pPr>
            <a:r>
              <a:rPr lang="ru-RU" sz="1100" dirty="0" smtClean="0"/>
              <a:t>На </a:t>
            </a:r>
            <a:r>
              <a:rPr lang="ru-RU" sz="1100" dirty="0"/>
              <a:t>этой диаграмме представлены данные </a:t>
            </a:r>
            <a:r>
              <a:rPr lang="ru-RU" sz="1100" dirty="0" smtClean="0"/>
              <a:t>исследования </a:t>
            </a:r>
            <a:r>
              <a:rPr lang="ru-RU" sz="1100" dirty="0"/>
              <a:t>COHERE, показывающие процент людей</a:t>
            </a:r>
            <a:r>
              <a:rPr lang="ru-RU" sz="1100" dirty="0" smtClean="0"/>
              <a:t>, с </a:t>
            </a:r>
            <a:r>
              <a:rPr lang="ru-RU" sz="1100" dirty="0"/>
              <a:t>поздно </a:t>
            </a:r>
            <a:r>
              <a:rPr lang="ru-RU" sz="1100" dirty="0" smtClean="0"/>
              <a:t>установленным диагнозом ВИЧ-инфекции в </a:t>
            </a:r>
            <a:r>
              <a:rPr lang="ru-RU" sz="1100" dirty="0"/>
              <a:t>период с 2000 по 2011 год. Несмотря на тенденцию к незначительному снижению за эти годы, согласно полученным данным ситуация со снижением случаев позднего </a:t>
            </a:r>
            <a:r>
              <a:rPr lang="ru-RU" sz="1100" dirty="0" smtClean="0"/>
              <a:t>выявления практически </a:t>
            </a:r>
            <a:r>
              <a:rPr lang="ru-RU" sz="1100" dirty="0"/>
              <a:t>не изменилась.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defTabSz="914400">
              <a:defRPr/>
            </a:pPr>
            <a:r>
              <a:rPr lang="ru-RU" sz="1100" dirty="0"/>
              <a:t>Источник: Mocroft A </a:t>
            </a:r>
            <a:r>
              <a:rPr lang="ru-RU" sz="1100" i="1" dirty="0"/>
              <a:t>et al</a:t>
            </a:r>
            <a:r>
              <a:rPr lang="ru-RU" sz="1100" dirty="0"/>
              <a:t>., Risk Factors and Outcomes for Late Presentation for HIV-Positive Persons in Europe: Results from the Collaboration of Observational HIV Epidemiological Research Europe Study (COHERE). PLoS Med, 2013 [Факторы риска и результаты позднего </a:t>
            </a:r>
            <a:r>
              <a:rPr lang="ru-RU" sz="1100" dirty="0" smtClean="0"/>
              <a:t>выявления у </a:t>
            </a:r>
            <a:r>
              <a:rPr lang="ru-RU" sz="1100" dirty="0"/>
              <a:t>ВИЧ-положительных людей в Европе: результаты исследования Европейского объединения обсервационных и эпидемиологических исследований ВИЧ-инфекции (COHERE)]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41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" name="Text Box 10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18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79400" indent="-277813" eaLnBrk="0" hangingPunct="0">
              <a:spcBef>
                <a:spcPts val="800"/>
              </a:spcBef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32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1pPr>
            <a:lvl2pPr eaLnBrk="0" hangingPunct="0">
              <a:spcBef>
                <a:spcPts val="700"/>
              </a:spcBef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8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2pPr>
            <a:lvl3pPr eaLnBrk="0" hangingPunct="0">
              <a:spcBef>
                <a:spcPts val="600"/>
              </a:spcBef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4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3pPr>
            <a:lvl4pPr eaLnBrk="0" hangingPunct="0">
              <a:spcBef>
                <a:spcPts val="500"/>
              </a:spcBef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4pPr>
            <a:lvl5pPr eaLnBrk="0" hangingPunct="0">
              <a:spcBef>
                <a:spcPts val="500"/>
              </a:spcBef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940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9pPr>
          </a:lstStyle>
          <a:p>
            <a:r>
              <a:rPr lang="ru-RU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34 %</a:t>
            </a:r>
            <a:r>
              <a:rPr lang="da-DK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 </a:t>
            </a:r>
            <a:r>
              <a:rPr lang="ru-RU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лиц с диагнозом ВИЧ не имели данных о количестве CD4 в момент постановки диагноза</a:t>
            </a:r>
            <a:endParaRPr lang="da-DK" sz="3200" kern="1200" dirty="0" smtClean="0">
              <a:solidFill>
                <a:srgbClr val="000000"/>
              </a:solidFill>
              <a:effectLst/>
              <a:latin typeface="Osaka" charset="0"/>
              <a:ea typeface="New MingLiu" charset="0"/>
              <a:cs typeface="New MingLiu" charset="0"/>
            </a:endParaRPr>
          </a:p>
          <a:p>
            <a:r>
              <a:rPr lang="ru-RU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66 %</a:t>
            </a:r>
            <a:r>
              <a:rPr lang="da-DK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 </a:t>
            </a:r>
            <a:r>
              <a:rPr lang="ru-RU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лиц с новыми случаями ВИЧ-инфекций получили данные о количестве CD4 в момент диагностики</a:t>
            </a:r>
            <a:endParaRPr lang="da-DK" sz="3200" kern="1200" dirty="0" smtClean="0">
              <a:solidFill>
                <a:srgbClr val="000000"/>
              </a:solidFill>
              <a:effectLst/>
              <a:latin typeface="Osaka" charset="0"/>
              <a:ea typeface="New MingLiu" charset="0"/>
              <a:cs typeface="New MingLiu" charset="0"/>
            </a:endParaRPr>
          </a:p>
          <a:p>
            <a:r>
              <a:rPr lang="ru-RU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49 %</a:t>
            </a:r>
            <a:r>
              <a:rPr lang="da-DK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 </a:t>
            </a:r>
            <a:r>
              <a:rPr lang="ru-RU" sz="3200" kern="1200" dirty="0" smtClean="0">
                <a:solidFill>
                  <a:srgbClr val="000000"/>
                </a:solidFill>
                <a:effectLst/>
                <a:latin typeface="Osaka" charset="0"/>
                <a:ea typeface="New MingLiu" charset="0"/>
                <a:cs typeface="New MingLiu" charset="0"/>
              </a:rPr>
              <a:t>лиц с заявленным количеством CD4 были диагностированы на поздней стадии</a:t>
            </a:r>
            <a:endParaRPr lang="da-DK" sz="3200" kern="1200" dirty="0" smtClean="0">
              <a:solidFill>
                <a:srgbClr val="000000"/>
              </a:solidFill>
              <a:effectLst/>
              <a:latin typeface="Osaka" charset="0"/>
              <a:ea typeface="New MingLiu" charset="0"/>
              <a:cs typeface="New MingLiu" charset="0"/>
            </a:endParaRPr>
          </a:p>
          <a:p>
            <a:pPr marL="0" marR="0" indent="1588" algn="l" defTabSz="912370" rtl="0" eaLnBrk="1" fontAlgn="auto" latinLnBrk="0" hangingPunct="1">
              <a:spcBef>
                <a:spcPct val="0"/>
              </a:spcBef>
              <a:spcAft>
                <a:spcPts val="1900"/>
              </a:spcAft>
              <a:buClrTx/>
              <a:buSzTx/>
              <a:buFontTx/>
              <a:buNone/>
              <a:tabLst>
                <a:tab pos="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/>
            </a:pPr>
            <a:endParaRPr lang="da-DK" sz="1200" kern="1200" dirty="0" smtClean="0">
              <a:solidFill>
                <a:srgbClr val="000000"/>
              </a:solidFill>
              <a:latin typeface="+mn-lt"/>
            </a:endParaRPr>
          </a:p>
          <a:p>
            <a:pPr marL="0" marR="0" indent="1588" algn="l" defTabSz="912370" rtl="0" eaLnBrk="1" fontAlgn="auto" latinLnBrk="0" hangingPunct="1">
              <a:spcBef>
                <a:spcPct val="0"/>
              </a:spcBef>
              <a:spcAft>
                <a:spcPts val="1900"/>
              </a:spcAft>
              <a:buClrTx/>
              <a:buSzTx/>
              <a:buFontTx/>
              <a:buNone/>
              <a:tabLst>
                <a:tab pos="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/>
            </a:pPr>
            <a:r>
              <a:rPr lang="ru-RU" sz="1200" kern="1200" dirty="0" smtClean="0">
                <a:solidFill>
                  <a:srgbClr val="000000"/>
                </a:solidFill>
                <a:latin typeface="+mn-lt"/>
              </a:rPr>
              <a:t>NEED</a:t>
            </a:r>
            <a:r>
              <a:rPr lang="ru-RU" sz="1200" kern="1200" dirty="0">
                <a:solidFill>
                  <a:srgbClr val="000000"/>
                </a:solidFill>
                <a:latin typeface="+mn-lt"/>
              </a:rPr>
              <a:t>, версия 2014 г., Европейский регион ВОЗ</a:t>
            </a:r>
          </a:p>
          <a:p>
            <a:pPr marL="0" marR="0" lvl="1" indent="1588" algn="l" defTabSz="9123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900"/>
              </a:spcAft>
              <a:buClrTx/>
              <a:buSzTx/>
              <a:buFontTx/>
              <a:buNone/>
              <a:tabLst>
                <a:tab pos="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  <a:defRPr/>
            </a:pPr>
            <a:r>
              <a:rPr lang="ru-RU" altLang="en-US" sz="1200" dirty="0">
                <a:latin typeface="+mn-lt"/>
              </a:rPr>
              <a:t>Текст </a:t>
            </a:r>
            <a:r>
              <a:rPr lang="ru-RU" sz="1100" dirty="0" smtClean="0"/>
              <a:t>к презентации</a:t>
            </a:r>
            <a:endParaRPr lang="ru-RU" altLang="en-US" sz="1200" dirty="0">
              <a:latin typeface="+mn-lt"/>
            </a:endParaRPr>
          </a:p>
          <a:p>
            <a:pPr marL="0" indent="1588" eaLnBrk="1" hangingPunct="1">
              <a:spcBef>
                <a:spcPct val="0"/>
              </a:spcBef>
              <a:spcAft>
                <a:spcPts val="1900"/>
              </a:spcAft>
              <a:tabLst>
                <a:tab pos="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</a:pPr>
            <a:r>
              <a:rPr lang="ru-RU" altLang="en-US" sz="1200" dirty="0" smtClean="0">
                <a:latin typeface="+mn-lt"/>
              </a:rPr>
              <a:t>В Европе</a:t>
            </a:r>
            <a:r>
              <a:rPr lang="ru-RU" altLang="en-US" sz="1200" baseline="0" dirty="0" smtClean="0">
                <a:latin typeface="+mn-lt"/>
              </a:rPr>
              <a:t> у</a:t>
            </a:r>
            <a:r>
              <a:rPr lang="ru-RU" altLang="en-US" sz="1200" dirty="0" smtClean="0">
                <a:latin typeface="+mn-lt"/>
              </a:rPr>
              <a:t> значительной доли ЛЖВ количество </a:t>
            </a:r>
            <a:r>
              <a:rPr lang="ru-RU" altLang="en-US" sz="1200" dirty="0">
                <a:latin typeface="+mn-lt"/>
              </a:rPr>
              <a:t>клеток CD4 не было измерено при </a:t>
            </a:r>
            <a:r>
              <a:rPr lang="ru-RU" altLang="en-US" sz="1200" dirty="0" smtClean="0">
                <a:latin typeface="+mn-lt"/>
              </a:rPr>
              <a:t>постановке диагноза. </a:t>
            </a:r>
            <a:r>
              <a:rPr lang="ru-RU" altLang="en-US" sz="1200" dirty="0">
                <a:latin typeface="+mn-lt"/>
              </a:rPr>
              <a:t>Из общего количества тех, кому </a:t>
            </a:r>
            <a:r>
              <a:rPr lang="ru-RU" altLang="en-US" sz="1200" dirty="0" smtClean="0">
                <a:latin typeface="+mn-lt"/>
              </a:rPr>
              <a:t>проводилось определение количества CD4</a:t>
            </a:r>
            <a:r>
              <a:rPr lang="ru-RU" altLang="en-US" sz="1200" dirty="0">
                <a:latin typeface="+mn-lt"/>
              </a:rPr>
              <a:t>, </a:t>
            </a:r>
            <a:r>
              <a:rPr lang="ru-RU" altLang="en-US" sz="1200" dirty="0" smtClean="0">
                <a:latin typeface="+mn-lt"/>
              </a:rPr>
              <a:t>у половины </a:t>
            </a:r>
            <a:r>
              <a:rPr lang="ru-RU" altLang="en-US" sz="1200" dirty="0">
                <a:latin typeface="+mn-lt"/>
              </a:rPr>
              <a:t>(49%) диагноз был поставлен поздно, то есть количество клеток CD4 было ниже 350 клеток/мкл</a:t>
            </a:r>
            <a:r>
              <a:rPr lang="ru-RU" dirty="0"/>
              <a:t> </a:t>
            </a:r>
          </a:p>
          <a:p>
            <a:pPr marL="0" indent="1588" eaLnBrk="1" hangingPunct="1">
              <a:spcBef>
                <a:spcPct val="0"/>
              </a:spcBef>
              <a:spcAft>
                <a:spcPts val="1900"/>
              </a:spcAft>
              <a:tabLst>
                <a:tab pos="0" algn="l"/>
                <a:tab pos="1193800" algn="l"/>
                <a:tab pos="2108200" algn="l"/>
                <a:tab pos="3022600" algn="l"/>
                <a:tab pos="3937000" algn="l"/>
                <a:tab pos="4851400" algn="l"/>
                <a:tab pos="5765800" algn="l"/>
                <a:tab pos="6680200" algn="l"/>
                <a:tab pos="7594600" algn="l"/>
                <a:tab pos="8509000" algn="l"/>
                <a:tab pos="9423400" algn="l"/>
                <a:tab pos="10337800" algn="l"/>
              </a:tabLst>
            </a:pPr>
            <a:r>
              <a:rPr lang="ru-RU" altLang="en-US" sz="1200" dirty="0">
                <a:latin typeface="+mn-lt"/>
              </a:rPr>
              <a:t>Источник: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Slide Number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 передачи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Однополый секс между мужчинами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Гетеросексуальные контакты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Употребление инъекционных наркотиков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200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200 до &lt;350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350 до &lt;500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≥500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Как видно из этого слайда, в некоторых группах отмечается большее количество случаев позднего обращения за мед. помощью, чем в других. Больше обратившихся за помощью на поздней стадии зарегистрировано среди потребителей инъекционных наркотиков (ПИН) и гетеросексуалов в сравнении с МСМ.</a:t>
            </a:r>
          </a:p>
          <a:p>
            <a:endParaRPr lang="ru-RU" dirty="0"/>
          </a:p>
          <a:p>
            <a:pPr>
              <a:defRPr/>
            </a:pPr>
            <a:r>
              <a:rPr lang="ru-RU" dirty="0"/>
              <a:t>Источник: ЕЦПКЗ/ВОЗ (2015) Контроль заболеваемости ВИЧ/СПИД в Европе в 2014 году</a:t>
            </a:r>
          </a:p>
        </p:txBody>
      </p:sp>
    </p:spTree>
    <p:extLst>
      <p:ext uri="{BB962C8B-B14F-4D97-AF65-F5344CB8AC3E}">
        <p14:creationId xmlns:p14="http://schemas.microsoft.com/office/powerpoint/2010/main" val="153195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***Этот слайд можно редактировать, используя данные по Вашей стране, если потребуется***</a:t>
            </a:r>
          </a:p>
          <a:p>
            <a:endParaRPr lang="ru-RU" dirty="0"/>
          </a:p>
          <a:p>
            <a:r>
              <a:rPr lang="ru-RU" dirty="0"/>
              <a:t>Инструкции:</a:t>
            </a:r>
          </a:p>
          <a:p>
            <a:pPr marL="228600" indent="-228600">
              <a:buAutoNum type="arabicPeriod"/>
            </a:pPr>
            <a:r>
              <a:rPr lang="ru-RU" dirty="0"/>
              <a:t>Замените &lt;СТРАНА&gt;, &lt;ГОД&gt; соответствующими данными </a:t>
            </a:r>
          </a:p>
          <a:p>
            <a:pPr marL="228600" indent="-228600">
              <a:buAutoNum type="arabicPeriod"/>
            </a:pPr>
            <a:r>
              <a:rPr lang="ru-RU" dirty="0"/>
              <a:t>Нажмите на квадратах с процентами (справа) и отредактируйте данные согласно полученной информации по Вашей стране.</a:t>
            </a:r>
          </a:p>
          <a:p>
            <a:r>
              <a:rPr lang="ru-RU" dirty="0"/>
              <a:t>3. Измените цвета диаграммы, чтобы они соответствовали Вашим процентам. Для этого нажмите правой кнопкой мыши на каждой фигуре и выберите </a:t>
            </a:r>
            <a:r>
              <a:rPr lang="ru-RU" b="1" baseline="0" dirty="0"/>
              <a:t>Формат автофигуры</a:t>
            </a:r>
            <a:r>
              <a:rPr lang="ru-RU" b="0" baseline="0" dirty="0"/>
              <a:t>. Затем установите необходимый цвет во вкладке </a:t>
            </a:r>
            <a:r>
              <a:rPr lang="ru-RU" b="1" baseline="0" dirty="0"/>
              <a:t>Заливка</a:t>
            </a:r>
            <a:r>
              <a:rPr lang="ru-RU" b="0" baseline="0" dirty="0"/>
              <a:t>.</a:t>
            </a:r>
            <a:endParaRPr lang="ru-RU" dirty="0"/>
          </a:p>
          <a:p>
            <a:r>
              <a:rPr lang="ru-RU" dirty="0"/>
              <a:t>4. Чтобы переместить красную линию, нажмите и перетащите ее на соответствующее место.</a:t>
            </a:r>
          </a:p>
          <a:p>
            <a:r>
              <a:rPr lang="ru-RU" dirty="0"/>
              <a:t>5. Удалите затененное текстовое поле в правом верхнем углу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BA69-F71B-400F-8057-BFFCF0B37730}" type="slidenum">
              <a:rPr lang="en-GB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776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Замените </a:t>
            </a:r>
            <a:r>
              <a:rPr lang="ru-RU" i="1" dirty="0"/>
              <a:t>&lt;выделенный курсивом текст &gt; </a:t>
            </a:r>
            <a:r>
              <a:rPr lang="ru-RU" dirty="0"/>
              <a:t>соответствующими данными и информацией, удалите текст, выделенный курсивом, и затененное поле</a:t>
            </a:r>
          </a:p>
          <a:p>
            <a:pPr defTabSz="914400">
              <a:defRPr/>
            </a:pPr>
            <a:endParaRPr lang="ru-RU" dirty="0"/>
          </a:p>
          <a:p>
            <a:pPr defTabSz="914400">
              <a:defRPr/>
            </a:pPr>
            <a:r>
              <a:rPr lang="ru-RU" dirty="0"/>
              <a:t>Данные о поздно диагностированных ВИЧ-инфекциях и людях, у которых была диагностирована поздняя стадия заболевания ВИЧ, представлены по ссылке ниже (при наличии). Замените </a:t>
            </a:r>
            <a:r>
              <a:rPr lang="ru-RU" dirty="0" err="1"/>
              <a:t>X</a:t>
            </a:r>
            <a:r>
              <a:rPr lang="ru-RU" dirty="0"/>
              <a:t> и </a:t>
            </a:r>
            <a:r>
              <a:rPr lang="ru-RU" dirty="0" err="1"/>
              <a:t>Y</a:t>
            </a:r>
            <a:r>
              <a:rPr lang="ru-RU" dirty="0"/>
              <a:t> выше этими данными</a:t>
            </a:r>
          </a:p>
          <a:p>
            <a:pPr defTabSz="914400">
              <a:defRPr/>
            </a:pPr>
            <a:endParaRPr lang="ru-RU" i="1" dirty="0">
              <a:latin typeface="Calibri" pitchFamily="34" charset="0"/>
              <a:cs typeface="Calibri" pitchFamily="34" charset="0"/>
            </a:endParaRPr>
          </a:p>
          <a:p>
            <a:pPr defTabSz="914400">
              <a:defRPr/>
            </a:pPr>
            <a:r>
              <a:rPr lang="ru-RU" i="1" dirty="0">
                <a:latin typeface="Calibri" pitchFamily="34" charset="0"/>
              </a:rPr>
              <a:t>http://ecdc.europa.eu/en/publications/Publications/hiv-aids-surveillance-in-Europe-2014.pdf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диктора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&lt;</a:t>
            </a:r>
            <a:r>
              <a:rPr lang="ru-RU" i="1" dirty="0"/>
              <a:t>Страна</a:t>
            </a:r>
            <a:r>
              <a:rPr lang="ru-RU" dirty="0"/>
              <a:t>&gt; в &lt;</a:t>
            </a:r>
            <a:r>
              <a:rPr lang="ru-RU" i="1" dirty="0"/>
              <a:t>год</a:t>
            </a:r>
            <a:r>
              <a:rPr lang="ru-RU" dirty="0"/>
              <a:t>&gt; у </a:t>
            </a:r>
            <a:r>
              <a:rPr lang="ru-RU" dirty="0" err="1"/>
              <a:t>X</a:t>
            </a:r>
            <a:r>
              <a:rPr lang="ru-RU" dirty="0"/>
              <a:t>% людей количество клеток CD4 было менее 350 при обращении за мед. помощью (поздняя стадия заболевания). </a:t>
            </a:r>
            <a:r>
              <a:rPr lang="ru-RU" dirty="0" err="1"/>
              <a:t>Y</a:t>
            </a:r>
            <a:r>
              <a:rPr lang="ru-RU" dirty="0"/>
              <a:t>% обратились за мед. помощью слишком поздно с количеством клеток CD4 ниже 200.</a:t>
            </a:r>
          </a:p>
        </p:txBody>
      </p:sp>
    </p:spTree>
    <p:extLst>
      <p:ext uri="{BB962C8B-B14F-4D97-AF65-F5344CB8AC3E}">
        <p14:creationId xmlns:p14="http://schemas.microsoft.com/office/powerpoint/2010/main" val="3230796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Поздняя диагностика ВИЧ имеет целый ряд серьезных последствий</a:t>
            </a:r>
          </a:p>
        </p:txBody>
      </p:sp>
    </p:spTree>
    <p:extLst>
      <p:ext uri="{BB962C8B-B14F-4D97-AF65-F5344CB8AC3E}">
        <p14:creationId xmlns:p14="http://schemas.microsoft.com/office/powerpoint/2010/main" val="843939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Поздняя диагностика ВИЧ имеет целый ряд серьезных последствий</a:t>
            </a:r>
          </a:p>
        </p:txBody>
      </p:sp>
    </p:spTree>
    <p:extLst>
      <p:ext uri="{BB962C8B-B14F-4D97-AF65-F5344CB8AC3E}">
        <p14:creationId xmlns:p14="http://schemas.microsoft.com/office/powerpoint/2010/main" val="843939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Основные последствия снижения количества CD4-клеток ниже 350 («поздняя» стадия) — повышенная </a:t>
            </a:r>
            <a:r>
              <a:rPr lang="ru-RU" dirty="0" smtClean="0"/>
              <a:t>заболеваемость осложнениями ВИЧ-инфекции </a:t>
            </a:r>
            <a:r>
              <a:rPr lang="ru-RU" dirty="0"/>
              <a:t>и </a:t>
            </a:r>
            <a:r>
              <a:rPr lang="ru-RU" dirty="0" smtClean="0"/>
              <a:t>смертность ЛЖВ, </a:t>
            </a:r>
            <a:r>
              <a:rPr lang="ru-RU" dirty="0"/>
              <a:t>увеличение случаев передачи заболевания и повышение расходов на медицинское обслуживание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81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4748089"/>
            <a:ext cx="5438140" cy="4467701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Летальные исходы, связанные с ВИЧ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33 % связанных с ВИЧ летальных исходов обусловлены поздней диагностикой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Текст </a:t>
            </a:r>
            <a:r>
              <a:rPr lang="ru-RU" sz="1100" dirty="0" smtClean="0"/>
              <a:t>к презентации</a:t>
            </a:r>
          </a:p>
          <a:p>
            <a:pPr algn="l"/>
            <a:endParaRPr lang="ru-RU" dirty="0">
              <a:cs typeface="Calibri" pitchFamily="34" charset="0"/>
            </a:endParaRPr>
          </a:p>
          <a:p>
            <a:pPr>
              <a:defRPr/>
            </a:pPr>
            <a:r>
              <a:rPr lang="ru-RU" dirty="0"/>
              <a:t>До трети всех летальных исходов, связанных с ВИЧ, считаются последствием поздней диагностики, т. е. у пациентов </a:t>
            </a:r>
            <a:r>
              <a:rPr lang="ru-RU" dirty="0" smtClean="0"/>
              <a:t>ВИЧ-инфекция</a:t>
            </a:r>
            <a:r>
              <a:rPr lang="ru-RU" baseline="0" dirty="0" smtClean="0"/>
              <a:t> </a:t>
            </a:r>
            <a:r>
              <a:rPr lang="ru-RU" dirty="0" smtClean="0"/>
              <a:t>диагностирована </a:t>
            </a:r>
            <a:r>
              <a:rPr lang="ru-RU" dirty="0"/>
              <a:t>слишком поздно, и лечение не эффективно</a:t>
            </a:r>
          </a:p>
          <a:p>
            <a:pPr algn="l"/>
            <a:endParaRPr lang="ru-RU" dirty="0">
              <a:cs typeface="Arial" charset="0"/>
            </a:endParaRPr>
          </a:p>
          <a:p>
            <a:r>
              <a:rPr lang="ru-RU" dirty="0"/>
              <a:t>Источник: </a:t>
            </a:r>
            <a:r>
              <a:rPr lang="ru-RU" dirty="0" err="1"/>
              <a:t>Adler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, </a:t>
            </a:r>
            <a:r>
              <a:rPr lang="ru-RU" dirty="0" err="1"/>
              <a:t>Mounier-Jack</a:t>
            </a:r>
            <a:r>
              <a:rPr lang="ru-RU" dirty="0"/>
              <a:t> </a:t>
            </a:r>
            <a:r>
              <a:rPr lang="ru-RU" dirty="0" err="1"/>
              <a:t>S</a:t>
            </a:r>
            <a:r>
              <a:rPr lang="ru-RU" dirty="0"/>
              <a:t> &amp; </a:t>
            </a:r>
            <a:r>
              <a:rPr lang="ru-RU" dirty="0" err="1"/>
              <a:t>Coker</a:t>
            </a:r>
            <a:r>
              <a:rPr lang="ru-RU" dirty="0"/>
              <a:t> </a:t>
            </a:r>
            <a:r>
              <a:rPr lang="ru-RU" dirty="0" err="1"/>
              <a:t>J</a:t>
            </a:r>
            <a:r>
              <a:rPr lang="ru-RU" dirty="0"/>
              <a:t>. </a:t>
            </a:r>
            <a:r>
              <a:rPr lang="ru-RU" dirty="0" err="1"/>
              <a:t>Late</a:t>
            </a:r>
            <a:r>
              <a:rPr lang="ru-RU" dirty="0"/>
              <a:t> </a:t>
            </a:r>
            <a:r>
              <a:rPr lang="ru-RU" dirty="0" err="1"/>
              <a:t>diagnosis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HIV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Europe</a:t>
            </a:r>
            <a:r>
              <a:rPr lang="ru-RU" dirty="0"/>
              <a:t>: </a:t>
            </a:r>
            <a:r>
              <a:rPr lang="ru-RU" dirty="0" err="1"/>
              <a:t>definitional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health</a:t>
            </a:r>
            <a:r>
              <a:rPr lang="ru-RU" dirty="0"/>
              <a:t> </a:t>
            </a:r>
            <a:r>
              <a:rPr lang="ru-RU" dirty="0" err="1"/>
              <a:t>challenges</a:t>
            </a:r>
            <a:r>
              <a:rPr lang="ru-RU" dirty="0"/>
              <a:t> AIDS </a:t>
            </a:r>
            <a:r>
              <a:rPr lang="ru-RU" dirty="0" err="1"/>
              <a:t>Care</a:t>
            </a:r>
            <a:r>
              <a:rPr lang="ru-RU" dirty="0"/>
              <a:t> 21, 03 (2009) 284-293 [Поздняя диагностика ВИЧ в Европе: </a:t>
            </a:r>
            <a:r>
              <a:rPr lang="ru-RU" dirty="0" err="1"/>
              <a:t>дефиниционные</a:t>
            </a:r>
            <a:r>
              <a:rPr lang="ru-RU" dirty="0"/>
              <a:t> трудности и задачи здравоохранения]. </a:t>
            </a:r>
          </a:p>
          <a:p>
            <a:endParaRPr lang="ru-RU" dirty="0">
              <a:cs typeface="Arial" charset="0"/>
            </a:endParaRPr>
          </a:p>
          <a:p>
            <a:endParaRPr lang="ru-RU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96504-27CE-4204-ADC2-8044511427AE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Текст диктора</a:t>
            </a:r>
          </a:p>
          <a:p>
            <a:r>
              <a:rPr lang="ru-RU"/>
              <a:t>Сегодня мне хотелось бы обсудить несколько тем, связанных с острой необходимостью в распространении тестирования на ВИЧ, и каким образом этого можно добиться, а также уделить особое внимание тестированию на основе индикаторных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798148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Суммарная вероятность летального исхода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с начала ВИЧ-инфекции (лет)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 показатель диагностики (медиана CD4 при диагностике: 140 клеток/мм³)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Средний показатель диагностики (медиана CD4 при диагностике: 351 клетка/мм³)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Высокий показатель диагностики (медиана CD4 при диагностике: 432 клетки/мм³)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высокий показатель диагностики (медиана CD4 при диагностике: 509 клеток/мм³)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Мужчины, не имеющие ВИЧ-инфекции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/>
              <a:t>диктора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этом графике показано отношение между смертностью и этапом, на котором был диагностирован ВИЧ. Красная линия показывает тех пациентов, у кого было выявлено очень низкое количество клеток CD4. Для сравнения ближе к нижней линии показано увеличение количества клеток CD4. При этом нижняя линия соответствует мужчинам с отрицательным результатом теста на ВИЧ.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</a:t>
            </a:r>
            <a:r>
              <a:rPr lang="ru-RU" sz="1200" dirty="0"/>
              <a:t>Nakawaga F et al. Projected life expectancy of people with HIV according to timing of diagnosis. AIDS 2011, 25 [Ожидаемая продолжительность жизни людей с ВИЧ по времени постановки диагноза].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92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pPr algn="l">
              <a:defRPr/>
            </a:pPr>
            <a:r>
              <a:rPr lang="ru-RU" dirty="0"/>
              <a:t>Те лица, которым был поставлен диагноз на поздней стадии заболевания, проводят длительный период, не подозревая о своем ВИЧ-статусе. Соответственно, риск передачи ВИЧ другим людям увеличивается.</a:t>
            </a:r>
          </a:p>
          <a:p>
            <a:pPr algn="l">
              <a:defRPr/>
            </a:pPr>
            <a:r>
              <a:rPr lang="ru-RU" dirty="0"/>
              <a:t>Мы знаем, что после постановки диагноза ВИЧ, многие люди принимают меры по снижению риска передачи заболевания, сокращая количество сексуальных партнеров и используя презервативы. </a:t>
            </a:r>
          </a:p>
          <a:p>
            <a:pPr algn="l">
              <a:defRPr/>
            </a:pPr>
            <a:r>
              <a:rPr lang="ru-RU" dirty="0"/>
              <a:t>Когда пациенты с ВИЧ-инфекцией получают эффективное лечение — антиретровирусную терапию, снижающую вирусную нагрузку в крови, вероятность передачи ВИЧ значительно сокращается</a:t>
            </a:r>
          </a:p>
          <a:p>
            <a:pPr algn="l">
              <a:defRPr/>
            </a:pPr>
            <a:r>
              <a:rPr lang="ru-RU" dirty="0"/>
              <a:t>Люди, которым не был поставлен </a:t>
            </a:r>
            <a:r>
              <a:rPr lang="ru-RU" dirty="0" smtClean="0"/>
              <a:t>диагноз</a:t>
            </a:r>
            <a:r>
              <a:rPr lang="ru-RU" dirty="0"/>
              <a:t>, не могут воспользоваться этими превентивными </a:t>
            </a:r>
            <a:r>
              <a:rPr lang="ru-RU" dirty="0" smtClean="0"/>
              <a:t>возможностями</a:t>
            </a: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r>
              <a:rPr lang="ru-RU" dirty="0"/>
              <a:t>Источники: </a:t>
            </a:r>
            <a:r>
              <a:rPr lang="ru-RU" sz="1200" dirty="0"/>
              <a:t>Moreno S, Mocroft A &amp; Monfonte A Review: Medical and Societal consequences of late presentation Antiviral Therapy, 2010, 15, suppl 1; 9-15 [Медицинские и социальные последствия проведения антиретровирусной терапии на поздней стадии].</a:t>
            </a:r>
            <a:endParaRPr lang="ru-RU" sz="1200" dirty="0">
              <a:cs typeface="Arial" pitchFamily="34" charset="0"/>
            </a:endParaRPr>
          </a:p>
          <a:p>
            <a:pPr algn="l">
              <a:defRPr/>
            </a:pPr>
            <a:r>
              <a:rPr lang="ru-RU" sz="1200" dirty="0"/>
              <a:t>Marks G, Crepaz N and Janssen RS, Estimating sexual transmission of HIV from persons aware and unaware that they are infected with the virus in the US. AIDS 2006, 20:1447–1450 [Оценка случаев передачи ВИЧ половым путем в США людьми, которые знают о наличии у них вируса, и теми, кто не знает о своем ВИЧ-статусе].</a:t>
            </a:r>
          </a:p>
          <a:p>
            <a:pPr algn="l">
              <a:defRPr/>
            </a:pPr>
            <a:r>
              <a:rPr lang="ru-RU" sz="1200" dirty="0"/>
              <a:t>Hall HI et al. HIV Transmission Rates from persons living with HIV who are aware and unaware of their infection, United States AIDS 2012 [Показатели передачи ВИЧ людьми с ВИЧ-положительным статусом, которые знают о своей инфекции, и теми, кому не был поставлен диагноз].</a:t>
            </a:r>
          </a:p>
          <a:p>
            <a:pPr algn="l">
              <a:defRPr/>
            </a:pPr>
            <a:r>
              <a:rPr lang="ru-RU" sz="1200" dirty="0"/>
              <a:t>Cohen MS, Chen YQ, McCauley M, Gamble T, Hosseinipour MC, Kumarasamy N, et al. Prevention of HIV-1 infection with early antiretroviral therapy [Предотвращение развития инфекции ВИЧ-1 с помощью проведения ранней антиретровирусной терапии]. N Engl J Med. 2011;365:493–505.</a:t>
            </a:r>
          </a:p>
          <a:p>
            <a:pPr algn="l"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29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xfrm>
            <a:off x="679768" y="4715908"/>
            <a:ext cx="5438140" cy="49287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Люди, живущие с ВИЧ/СПИД: 1 039 000-1 185 000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Ежегодное количество новых случаев инфекций ППП: ~32 000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По имеющимся данным, в США 25 % людей с ВИЧ не знают о своем положительном статусе. Схема показывает, что на эти 25 % человек с </a:t>
            </a:r>
            <a:r>
              <a:rPr lang="ru-RU" dirty="0" err="1"/>
              <a:t>недиагностированным</a:t>
            </a:r>
            <a:r>
              <a:rPr lang="ru-RU" dirty="0"/>
              <a:t> ВИЧ (выделены красным в столбце слева) приходится 54 % случаев новых заражений (красное выделение в столбце справа). Этот процент заражения в 3,5 раза выше процента заражения </a:t>
            </a:r>
            <a:r>
              <a:rPr lang="ru-RU" dirty="0" smtClean="0"/>
              <a:t>от </a:t>
            </a:r>
            <a:r>
              <a:rPr lang="ru-RU" dirty="0"/>
              <a:t>тех, кто знает о своем ВИЧ-статусе</a:t>
            </a:r>
          </a:p>
          <a:p>
            <a:r>
              <a:rPr lang="ru-RU" dirty="0"/>
              <a:t>Дополнительные сведения.</a:t>
            </a:r>
          </a:p>
          <a:p>
            <a:r>
              <a:rPr lang="ru-RU" dirty="0"/>
              <a:t>Примерная оценка основана на следующих данных:</a:t>
            </a:r>
          </a:p>
          <a:p>
            <a:r>
              <a:rPr lang="ru-RU" dirty="0"/>
              <a:t>1) 33 % людей из группы лиц, знающих о своем ВИЧ-статусе, имеют низкий риск передачи ВИЧ по причине низкой/неопределяемой вирусной нагрузки; 2) относительное снижение на 57 % частоты незащищенных анальных и вагинальных контактов (НАВК) с партнерами, находящимися в зоне риска, среди людей, которым известно о наличии у них ВИЧ (в сравнении с теми, кому об этом не известно)</a:t>
            </a:r>
          </a:p>
          <a:p>
            <a:r>
              <a:rPr lang="ru-RU" dirty="0"/>
              <a:t>3) предполагаемые различия в среднем количестве партнеров по НАВК, находящихся в зоне риска, в каждой группе лиц по осведомленности о диагнозе (от одинакового до увеличения количества в два раза в группе лиц, которым не был поставлен диагноз).</a:t>
            </a:r>
          </a:p>
          <a:p>
            <a:r>
              <a:rPr lang="ru-RU" dirty="0"/>
              <a:t>Примерная оценка основана на предположениях о партнерах</a:t>
            </a:r>
          </a:p>
          <a:p>
            <a:r>
              <a:rPr lang="ru-RU" dirty="0"/>
              <a:t>54 %: предполагается отсутствие различий в среднем количестве партнеров по НАВК, находящихся в зоне риска, между группами </a:t>
            </a:r>
          </a:p>
          <a:p>
            <a:r>
              <a:rPr lang="ru-RU" dirty="0"/>
              <a:t>70 %: предполагается в 2 раза больше партнеров по НАВК, находящихся в зоне риска, в группе лиц, которым не был поставлен диагноз</a:t>
            </a:r>
          </a:p>
          <a:p>
            <a:r>
              <a:rPr lang="ru-RU" dirty="0"/>
              <a:t>Эти результаты показывают, что эпидемию ВИЧ/СПИД можно значительно снизить при увеличении количества лиц, которым известно о своем ВИЧ-положительном статусе.</a:t>
            </a:r>
          </a:p>
          <a:p>
            <a:endParaRPr lang="ru-RU" altLang="en-US" dirty="0"/>
          </a:p>
          <a:p>
            <a:r>
              <a:rPr lang="ru-RU" dirty="0"/>
              <a:t>Источники: </a:t>
            </a:r>
            <a:r>
              <a:rPr lang="ru-RU" dirty="0" err="1"/>
              <a:t>Marks</a:t>
            </a:r>
            <a:r>
              <a:rPr lang="ru-RU" dirty="0"/>
              <a:t> </a:t>
            </a:r>
            <a:r>
              <a:rPr lang="ru-RU" dirty="0" err="1"/>
              <a:t>G</a:t>
            </a:r>
            <a:r>
              <a:rPr lang="ru-RU" dirty="0"/>
              <a:t>, </a:t>
            </a:r>
            <a:r>
              <a:rPr lang="ru-RU" dirty="0" err="1"/>
              <a:t>Crepaz</a:t>
            </a:r>
            <a:r>
              <a:rPr lang="ru-RU" dirty="0"/>
              <a:t> </a:t>
            </a:r>
            <a:r>
              <a:rPr lang="ru-RU" dirty="0" err="1"/>
              <a:t>N</a:t>
            </a:r>
            <a:r>
              <a:rPr lang="ru-RU" dirty="0"/>
              <a:t>, </a:t>
            </a:r>
            <a:r>
              <a:rPr lang="ru-RU" dirty="0" err="1"/>
              <a:t>Janssen</a:t>
            </a:r>
            <a:r>
              <a:rPr lang="ru-RU" dirty="0"/>
              <a:t> RS (2006) </a:t>
            </a:r>
            <a:r>
              <a:rPr lang="ru-RU" dirty="0" err="1"/>
              <a:t>Estimating</a:t>
            </a:r>
            <a:r>
              <a:rPr lang="ru-RU" dirty="0"/>
              <a:t> </a:t>
            </a:r>
            <a:r>
              <a:rPr lang="ru-RU" dirty="0" err="1"/>
              <a:t>sexual</a:t>
            </a:r>
            <a:r>
              <a:rPr lang="ru-RU" dirty="0"/>
              <a:t> </a:t>
            </a:r>
            <a:r>
              <a:rPr lang="ru-RU" dirty="0" err="1"/>
              <a:t>transmission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HIV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persons</a:t>
            </a:r>
            <a:r>
              <a:rPr lang="ru-RU" dirty="0"/>
              <a:t> </a:t>
            </a:r>
            <a:r>
              <a:rPr lang="ru-RU" dirty="0" err="1"/>
              <a:t>aware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unaware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</a:t>
            </a:r>
            <a:r>
              <a:rPr lang="ru-RU" dirty="0" err="1"/>
              <a:t>they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infected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virus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USA. </a:t>
            </a:r>
            <a:r>
              <a:rPr lang="ru-RU" altLang="en-US" i="1" dirty="0"/>
              <a:t>AIDS</a:t>
            </a:r>
            <a:r>
              <a:rPr lang="ru-RU" dirty="0"/>
              <a:t> 20:1447-1450 [Оценка случаев передачи ВИЧ половым путем в США людьми, которые знают о наличии у них вируса, и теми, кто не знает о своем ВИЧ-статусе]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Campsmith</a:t>
            </a:r>
            <a:r>
              <a:rPr lang="ru-RU" dirty="0"/>
              <a:t> ML, </a:t>
            </a:r>
            <a:r>
              <a:rPr lang="ru-RU" dirty="0" err="1"/>
              <a:t>Rhodes</a:t>
            </a:r>
            <a:r>
              <a:rPr lang="ru-RU" dirty="0"/>
              <a:t> PH, </a:t>
            </a:r>
            <a:r>
              <a:rPr lang="ru-RU" dirty="0" err="1"/>
              <a:t>Hall</a:t>
            </a:r>
            <a:r>
              <a:rPr lang="ru-RU" dirty="0"/>
              <a:t> HI, </a:t>
            </a:r>
            <a:r>
              <a:rPr lang="ru-RU" dirty="0" err="1"/>
              <a:t>Green</a:t>
            </a:r>
            <a:r>
              <a:rPr lang="ru-RU" dirty="0"/>
              <a:t> TA. </a:t>
            </a:r>
            <a:r>
              <a:rPr lang="ru-RU" dirty="0" err="1"/>
              <a:t>Undiagnosed</a:t>
            </a:r>
            <a:r>
              <a:rPr lang="ru-RU" dirty="0"/>
              <a:t> HIV </a:t>
            </a:r>
            <a:r>
              <a:rPr lang="ru-RU" dirty="0" err="1"/>
              <a:t>prevalence</a:t>
            </a:r>
            <a:r>
              <a:rPr lang="ru-RU" dirty="0"/>
              <a:t> </a:t>
            </a:r>
            <a:r>
              <a:rPr lang="ru-RU" dirty="0" err="1"/>
              <a:t>among</a:t>
            </a:r>
            <a:r>
              <a:rPr lang="ru-RU" dirty="0"/>
              <a:t> </a:t>
            </a:r>
            <a:r>
              <a:rPr lang="ru-RU" dirty="0" err="1"/>
              <a:t>adults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adolescents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United</a:t>
            </a:r>
            <a:r>
              <a:rPr lang="ru-RU" dirty="0"/>
              <a:t> </a:t>
            </a:r>
            <a:r>
              <a:rPr lang="ru-RU" dirty="0" err="1"/>
              <a:t>States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end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2006. </a:t>
            </a:r>
            <a:r>
              <a:rPr lang="ru-RU" dirty="0" err="1"/>
              <a:t>J</a:t>
            </a:r>
            <a:r>
              <a:rPr lang="ru-RU" dirty="0"/>
              <a:t> </a:t>
            </a:r>
            <a:r>
              <a:rPr lang="ru-RU" dirty="0" err="1"/>
              <a:t>Acquir</a:t>
            </a:r>
            <a:r>
              <a:rPr lang="ru-RU" dirty="0"/>
              <a:t> </a:t>
            </a:r>
            <a:r>
              <a:rPr lang="ru-RU" dirty="0" err="1"/>
              <a:t>Immune</a:t>
            </a:r>
            <a:r>
              <a:rPr lang="ru-RU" dirty="0"/>
              <a:t> </a:t>
            </a:r>
            <a:r>
              <a:rPr lang="ru-RU" dirty="0" err="1"/>
              <a:t>Defic</a:t>
            </a:r>
            <a:r>
              <a:rPr lang="ru-RU" dirty="0"/>
              <a:t> </a:t>
            </a:r>
            <a:r>
              <a:rPr lang="ru-RU" dirty="0" err="1"/>
              <a:t>Syndr</a:t>
            </a:r>
            <a:r>
              <a:rPr lang="ru-RU" dirty="0"/>
              <a:t>. 2010;53:619-624 [Распространенность </a:t>
            </a:r>
            <a:r>
              <a:rPr lang="ru-RU" dirty="0" err="1"/>
              <a:t>недиагностированного</a:t>
            </a:r>
            <a:r>
              <a:rPr lang="ru-RU" dirty="0"/>
              <a:t> ВИЧ среди взрослых и подростков в США в конце 2006 года]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BA69-F71B-400F-8057-BFFCF0B37730}" type="slidenum">
              <a:rPr lang="en-GB" smtClean="0"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pPr>
              <a:defRPr/>
            </a:pPr>
            <a:r>
              <a:rPr lang="ru-RU" dirty="0"/>
              <a:t>Поздняя диагностика также оказывает значительное влияние на расходы на медицинское обслуживание. В основном это вызвано заболеваемостью, связанной с </a:t>
            </a:r>
            <a:r>
              <a:rPr lang="ru-RU" dirty="0" err="1"/>
              <a:t>недиагностированным</a:t>
            </a:r>
            <a:r>
              <a:rPr lang="ru-RU" dirty="0"/>
              <a:t> ВИЧ, в результате чего многие люди постоянно обращаются за медицинской помощью с ВИЧ-обусловленным заболеванием, которое не было распознано.</a:t>
            </a:r>
          </a:p>
          <a:p>
            <a:pPr>
              <a:defRPr/>
            </a:pPr>
            <a:r>
              <a:rPr lang="ru-RU" dirty="0"/>
              <a:t>Расходы в таких случаях приблизительно в четыре раза превышают расходы на медицинское обслуживание лиц, которым был своевременно поставлен диагноз и проведено лечение.</a:t>
            </a:r>
          </a:p>
          <a:p>
            <a:pPr>
              <a:defRPr/>
            </a:pPr>
            <a:r>
              <a:rPr lang="ru-RU" dirty="0"/>
              <a:t>Такие несоответствия наблюдаются в течение длительного времени, одновременно указывая на плохой ответ на лечение ВИЧ на поздней стадии заболевания и в некоторых случаях на последствия сопутствующих состояний.</a:t>
            </a:r>
          </a:p>
          <a:p>
            <a:pPr>
              <a:defRPr/>
            </a:pPr>
            <a:r>
              <a:rPr lang="ru-RU" dirty="0"/>
              <a:t>В настоящее время считается</a:t>
            </a:r>
            <a:r>
              <a:rPr lang="ru-RU" dirty="0" smtClean="0"/>
              <a:t>, что </a:t>
            </a:r>
            <a:r>
              <a:rPr lang="ru-RU" dirty="0"/>
              <a:t>программа по тестированию ВИЧ будет экономически эффективна, если </a:t>
            </a:r>
            <a:r>
              <a:rPr lang="ru-RU" dirty="0" smtClean="0"/>
              <a:t>распространенность </a:t>
            </a:r>
            <a:r>
              <a:rPr lang="ru-RU" dirty="0" err="1" smtClean="0"/>
              <a:t>недиагностированной</a:t>
            </a:r>
            <a:r>
              <a:rPr lang="ru-RU" dirty="0" smtClean="0"/>
              <a:t> ВИЧ-инфекции </a:t>
            </a:r>
            <a:r>
              <a:rPr lang="ru-RU" dirty="0"/>
              <a:t>составляет по крайней мере 0,1 % или 1 из 1000. </a:t>
            </a:r>
          </a:p>
          <a:p>
            <a:pPr>
              <a:defRPr/>
            </a:pP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Источники: </a:t>
            </a:r>
            <a:r>
              <a:rPr lang="ru-RU" sz="1200" dirty="0"/>
              <a:t>Krentz, HB &amp; Gill MJ. Cost of medical care for HIV-infected patients within a regional population from 1997 to 2006. HIV Medicine (2008), 9, 721–730 [Стоимость медицинского обслуживания ВИЧ-инфицированных пациентов из числа местного населения за 1997–2006 гг.].</a:t>
            </a:r>
          </a:p>
          <a:p>
            <a:pPr>
              <a:defRPr/>
            </a:pPr>
            <a:r>
              <a:rPr lang="ru-RU" sz="1200" dirty="0"/>
              <a:t>Fleishman JA, Yehia BR, Moore RD, Gebo KA&amp; HIV Research Network . The Economic Burden of Late Entry Into Medical Care for Patients With HIV Infection [Экономическое бремя позднего начала медицинского лечения пациентов с ВИЧ-инфекцией] Med Care. 2010 December ; 48(12): 1071-1079 [Эпидемия недиагностированного ВИЧ во Франции и ее последствия для стратегий скрининга ВИЧ].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590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Расходы, связанные с поздним обращением за мед. помощью в Канаде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данных 24 пациентов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Расчетные чрезмерные расходы, связанные с поздним обращением за мед. помощью, с корректировкой на данные пациента: 9 273 канад. доллара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Различия в общей стоимости в основном связаны с разными расходами на лечение ВИЧ в мед. учреждениях (в 15 раз выше при позднем обращении)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Средние годовые расходы, в год после диагностики (канад. доллары)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Позднее обращение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Своевременное обращение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материалам Krentz et al. HIV Med 2004;4.93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На этом слайде показаны средние ежегодные расходы на медицинское обслуживание при лечении ВИЧ за год после постановки диагноза в Канаде. Как видно, п</a:t>
            </a:r>
            <a:r>
              <a:rPr lang="ru-RU" altLang="en-US" sz="1200" dirty="0"/>
              <a:t>рямые расходы за первый год лечения для людей, у которых заболевание было диагностировано на поздней стадии, в два раза превышают расходы на лечение тех, кому диагноз был поставлен своевременно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Источник: </a:t>
            </a:r>
            <a:r>
              <a:rPr lang="ru-RU" dirty="0" err="1"/>
              <a:t>Krentz</a:t>
            </a:r>
            <a:r>
              <a:rPr lang="ru-RU" dirty="0"/>
              <a:t> HB, </a:t>
            </a:r>
            <a:r>
              <a:rPr lang="ru-RU" dirty="0" err="1"/>
              <a:t>Auld</a:t>
            </a:r>
            <a:r>
              <a:rPr lang="ru-RU" dirty="0"/>
              <a:t> MC, </a:t>
            </a:r>
            <a:r>
              <a:rPr lang="ru-RU" dirty="0" err="1"/>
              <a:t>Gill</a:t>
            </a:r>
            <a:r>
              <a:rPr lang="ru-RU" dirty="0"/>
              <a:t> MJ.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cost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medical</a:t>
            </a:r>
            <a:r>
              <a:rPr lang="ru-RU" dirty="0"/>
              <a:t> </a:t>
            </a:r>
            <a:r>
              <a:rPr lang="ru-RU" dirty="0" err="1"/>
              <a:t>care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patients</a:t>
            </a:r>
            <a:r>
              <a:rPr lang="ru-RU" dirty="0"/>
              <a:t> </a:t>
            </a:r>
            <a:r>
              <a:rPr lang="ru-RU" dirty="0" err="1"/>
              <a:t>who</a:t>
            </a:r>
            <a:r>
              <a:rPr lang="ru-RU" dirty="0"/>
              <a:t> </a:t>
            </a:r>
            <a:r>
              <a:rPr lang="ru-RU" dirty="0" err="1"/>
              <a:t>present</a:t>
            </a:r>
            <a:r>
              <a:rPr lang="ru-RU" dirty="0"/>
              <a:t> </a:t>
            </a:r>
            <a:r>
              <a:rPr lang="ru-RU" dirty="0" err="1"/>
              <a:t>late</a:t>
            </a:r>
            <a:r>
              <a:rPr lang="ru-RU" dirty="0"/>
              <a:t> (CD4 &lt;200 </a:t>
            </a:r>
            <a:r>
              <a:rPr lang="ru-RU" dirty="0" err="1"/>
              <a:t>cells</a:t>
            </a:r>
            <a:r>
              <a:rPr lang="ru-RU" dirty="0"/>
              <a:t>/</a:t>
            </a:r>
            <a:r>
              <a:rPr lang="ru-RU" dirty="0" err="1"/>
              <a:t>microL</a:t>
            </a:r>
            <a:r>
              <a:rPr lang="ru-RU" dirty="0"/>
              <a:t>) </a:t>
            </a:r>
            <a:r>
              <a:rPr lang="ru-RU" dirty="0" err="1"/>
              <a:t>with</a:t>
            </a:r>
            <a:r>
              <a:rPr lang="ru-RU" dirty="0"/>
              <a:t> HIV </a:t>
            </a:r>
            <a:r>
              <a:rPr lang="ru-RU" dirty="0" err="1"/>
              <a:t>infection</a:t>
            </a:r>
            <a:r>
              <a:rPr lang="ru-RU" dirty="0"/>
              <a:t>. HIV </a:t>
            </a:r>
            <a:r>
              <a:rPr lang="ru-RU" dirty="0" err="1"/>
              <a:t>Med</a:t>
            </a:r>
            <a:r>
              <a:rPr lang="ru-RU" dirty="0"/>
              <a:t> 2004; 5:93-8 [Высокая стоимость медицинского обслуживания пациентов с ВИЧ-инфекцией, поздно обратившихся за помощью (CD4 &lt; 200 клеток/</a:t>
            </a:r>
            <a:r>
              <a:rPr lang="ru-RU" dirty="0" err="1"/>
              <a:t>мкл</a:t>
            </a:r>
            <a:r>
              <a:rPr lang="ru-RU" dirty="0"/>
              <a:t>)]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742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200" dirty="0" smtClean="0"/>
              <a:t>к презентации</a:t>
            </a:r>
            <a:endParaRPr lang="ru-RU" dirty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Основным преимуществом ранней диагностики является своевременный доступ к лечению и медицинскому обслуживанию. Возможные результаты: </a:t>
            </a:r>
          </a:p>
          <a:p>
            <a:pPr marL="171450" marR="0" lvl="1" indent="-17145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/>
              <a:t>лучший ответ на лечение, связанный с количеством клеток CD4 при начале лечения,</a:t>
            </a:r>
          </a:p>
          <a:p>
            <a:pPr marL="171450" marR="0" lvl="1" indent="-17145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/>
              <a:t>сниженная заболеваемость и смертность в связи с предотвращением </a:t>
            </a:r>
            <a:r>
              <a:rPr lang="ru-RU" dirty="0" smtClean="0"/>
              <a:t>ВИЧ-ассоциированных </a:t>
            </a:r>
            <a:r>
              <a:rPr lang="ru-RU" dirty="0"/>
              <a:t>инфекций и злокачественных новообразований,</a:t>
            </a:r>
          </a:p>
          <a:p>
            <a:pPr marL="171450" marR="0" lvl="1" indent="-17145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уменьшение</a:t>
            </a:r>
            <a:r>
              <a:rPr lang="ru-RU" baseline="0" dirty="0" smtClean="0"/>
              <a:t> случаев передачи инфекции</a:t>
            </a:r>
            <a:r>
              <a:rPr lang="ru-RU" dirty="0" smtClean="0"/>
              <a:t>, </a:t>
            </a:r>
            <a:r>
              <a:rPr lang="ru-RU" dirty="0"/>
              <a:t>так как лечение в качестве профилактики </a:t>
            </a:r>
            <a:r>
              <a:rPr lang="ru-RU" dirty="0" smtClean="0"/>
              <a:t>(</a:t>
            </a:r>
            <a:r>
              <a:rPr lang="ru-RU" dirty="0" err="1" smtClean="0"/>
              <a:t>ДоКП</a:t>
            </a:r>
            <a:r>
              <a:rPr lang="ru-RU" dirty="0" smtClean="0"/>
              <a:t>) </a:t>
            </a:r>
            <a:r>
              <a:rPr lang="ru-RU" dirty="0"/>
              <a:t>позволяет получить неопределяемую вирусную нагрузку и </a:t>
            </a:r>
            <a:r>
              <a:rPr lang="ru-RU" dirty="0" smtClean="0"/>
              <a:t>уменьшить заразность,</a:t>
            </a:r>
            <a:endParaRPr lang="ru-RU" dirty="0"/>
          </a:p>
          <a:p>
            <a:pPr marL="171450" marR="0" lvl="1" indent="-17145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снижение затрат </a:t>
            </a:r>
            <a:r>
              <a:rPr lang="ru-RU" dirty="0"/>
              <a:t>на медицинское обслуживание в связи с предотвращением </a:t>
            </a:r>
            <a:r>
              <a:rPr lang="ru-RU" dirty="0" smtClean="0"/>
              <a:t>обусловленной ВИЧ </a:t>
            </a:r>
            <a:r>
              <a:rPr lang="ru-RU" dirty="0"/>
              <a:t>заболеваемости</a:t>
            </a:r>
            <a:r>
              <a:rPr lang="ru-RU" dirty="0" smtClean="0"/>
              <a:t>,</a:t>
            </a:r>
          </a:p>
          <a:p>
            <a:pPr marL="171450" marR="0" lvl="1" indent="-17145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а также сокращение сопутствующих социальных издержек, связанных со снижением государственной поддержки и потенциальной улучшенной эффективностью</a:t>
            </a:r>
          </a:p>
          <a:p>
            <a:pPr marL="171450" marR="0" lvl="1" indent="-17145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dirty="0">
              <a:cs typeface="Arial" pitchFamily="34" charset="0"/>
            </a:endParaRPr>
          </a:p>
          <a:p>
            <a:pPr marL="0" marR="0" lvl="1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Мы знаем, что своевременная диагностика ВИЧ является основным фактором повышения продолжительности жизни, которая практически аналогична продолжительности жизни здоровых людей при своевременной диагностике </a:t>
            </a:r>
            <a:r>
              <a:rPr lang="ru-RU" dirty="0" smtClean="0"/>
              <a:t>ВИЧ, </a:t>
            </a:r>
            <a:r>
              <a:rPr lang="ru-RU" dirty="0"/>
              <a:t>доступе к лечению и медицинскому обслуживанию.       </a:t>
            </a: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cs typeface="Arial" pitchFamily="34" charset="0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cs typeface="Arial" pitchFamily="34" charset="0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</a:t>
            </a: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Цитата: </a:t>
            </a:r>
            <a:r>
              <a:rPr lang="ru-RU" dirty="0" err="1"/>
              <a:t>Nakagawa</a:t>
            </a:r>
            <a:r>
              <a:rPr lang="ru-RU" dirty="0"/>
              <a:t> </a:t>
            </a:r>
            <a:r>
              <a:rPr lang="ru-RU" dirty="0" err="1"/>
              <a:t>F</a:t>
            </a:r>
            <a:r>
              <a:rPr lang="ru-RU" dirty="0"/>
              <a:t>, </a:t>
            </a:r>
            <a:r>
              <a:rPr lang="ru-RU" dirty="0" err="1"/>
              <a:t>May</a:t>
            </a:r>
            <a:r>
              <a:rPr lang="ru-RU" dirty="0"/>
              <a:t> </a:t>
            </a:r>
            <a:r>
              <a:rPr lang="ru-RU" dirty="0" err="1"/>
              <a:t>M</a:t>
            </a:r>
            <a:r>
              <a:rPr lang="ru-RU" dirty="0"/>
              <a:t>, </a:t>
            </a:r>
            <a:r>
              <a:rPr lang="ru-RU" dirty="0" err="1"/>
              <a:t>Phillips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. </a:t>
            </a:r>
            <a:r>
              <a:rPr lang="ru-RU" dirty="0" err="1"/>
              <a:t>Life</a:t>
            </a:r>
            <a:r>
              <a:rPr lang="ru-RU" dirty="0"/>
              <a:t> </a:t>
            </a:r>
            <a:r>
              <a:rPr lang="ru-RU" dirty="0" err="1"/>
              <a:t>expectancy</a:t>
            </a:r>
            <a:r>
              <a:rPr lang="ru-RU" dirty="0"/>
              <a:t> </a:t>
            </a:r>
            <a:r>
              <a:rPr lang="ru-RU" dirty="0" err="1"/>
              <a:t>living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HIV: </a:t>
            </a:r>
            <a:r>
              <a:rPr lang="ru-RU" dirty="0" err="1"/>
              <a:t>recent</a:t>
            </a:r>
            <a:r>
              <a:rPr lang="ru-RU" dirty="0"/>
              <a:t> </a:t>
            </a:r>
            <a:r>
              <a:rPr lang="ru-RU" dirty="0" err="1"/>
              <a:t>estimates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implications</a:t>
            </a:r>
            <a:r>
              <a:rPr lang="ru-RU" dirty="0"/>
              <a:t>. </a:t>
            </a:r>
            <a:r>
              <a:rPr lang="ru-RU" dirty="0" err="1"/>
              <a:t>Curr</a:t>
            </a:r>
            <a:r>
              <a:rPr lang="ru-RU" dirty="0"/>
              <a:t> </a:t>
            </a:r>
            <a:r>
              <a:rPr lang="ru-RU" dirty="0" err="1"/>
              <a:t>Opin</a:t>
            </a:r>
            <a:r>
              <a:rPr lang="ru-RU" dirty="0"/>
              <a:t> </a:t>
            </a:r>
            <a:r>
              <a:rPr lang="ru-RU" dirty="0" err="1"/>
              <a:t>Infect</a:t>
            </a:r>
            <a:r>
              <a:rPr lang="ru-RU" dirty="0"/>
              <a:t> </a:t>
            </a:r>
            <a:r>
              <a:rPr lang="ru-RU" dirty="0" err="1"/>
              <a:t>Dis</a:t>
            </a:r>
            <a:r>
              <a:rPr lang="ru-RU" dirty="0"/>
              <a:t>. 2013 Feb;26(1):17-25. </a:t>
            </a:r>
            <a:r>
              <a:rPr lang="ru-RU" dirty="0" err="1"/>
              <a:t>doi</a:t>
            </a:r>
            <a:r>
              <a:rPr lang="ru-RU" dirty="0"/>
              <a:t>: 10.1097/QCO.0b013e32835ba6b1 [Ожидаемая продолжительность жизни у людей с ВИЧ: последние прогнозы и будущие последствия].</a:t>
            </a:r>
          </a:p>
        </p:txBody>
      </p:sp>
    </p:spTree>
    <p:extLst>
      <p:ext uri="{BB962C8B-B14F-4D97-AF65-F5344CB8AC3E}">
        <p14:creationId xmlns:p14="http://schemas.microsoft.com/office/powerpoint/2010/main" val="1432788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клеток CD4 (клеток/мм³)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Недель с начала ВААРТ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350–500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200–350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50–200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&lt;50 клеток/мм³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Пациенты, начинающие АРВТ (антиретровирусную терапию) с большим количеством клеток CD4 имеют более высокий шанс поднять </a:t>
            </a:r>
            <a:r>
              <a:rPr lang="ru-RU" dirty="0" smtClean="0"/>
              <a:t>количество CD4 </a:t>
            </a:r>
            <a:r>
              <a:rPr lang="ru-RU" dirty="0"/>
              <a:t>до </a:t>
            </a:r>
            <a:r>
              <a:rPr lang="ru-RU" dirty="0" smtClean="0"/>
              <a:t>нормальных, или практически нормальных</a:t>
            </a:r>
            <a:r>
              <a:rPr lang="ru-RU" baseline="0" dirty="0" smtClean="0"/>
              <a:t> значений</a:t>
            </a:r>
            <a:r>
              <a:rPr lang="ru-RU" dirty="0" smtClean="0"/>
              <a:t>. </a:t>
            </a:r>
            <a:r>
              <a:rPr lang="ru-RU" dirty="0"/>
              <a:t>Верхняя </a:t>
            </a:r>
            <a:r>
              <a:rPr lang="ru-RU" dirty="0" smtClean="0"/>
              <a:t>кривая на графике обозначает </a:t>
            </a:r>
            <a:r>
              <a:rPr lang="ru-RU" dirty="0"/>
              <a:t>пациентов, начавших лечение АРВТ с количеством клеток CD4 выше 500, нижняя </a:t>
            </a:r>
            <a:r>
              <a:rPr lang="ru-RU" dirty="0" smtClean="0"/>
              <a:t>кривая</a:t>
            </a:r>
            <a:r>
              <a:rPr lang="ru-RU" dirty="0"/>
              <a:t> — CD4 менее 50. Показатель CD4 выше 350 через 4 года связан со значительно более высокой выживаемостью. В настоящее время в текущих </a:t>
            </a:r>
            <a:r>
              <a:rPr lang="ru-RU" dirty="0" smtClean="0"/>
              <a:t>руководствах ВОЗ </a:t>
            </a:r>
            <a:r>
              <a:rPr lang="ru-RU" dirty="0"/>
              <a:t>(и многих национальных </a:t>
            </a:r>
            <a:r>
              <a:rPr lang="ru-RU" dirty="0" smtClean="0"/>
              <a:t>руководствах) </a:t>
            </a:r>
            <a:r>
              <a:rPr lang="ru-RU" dirty="0"/>
              <a:t>всем людям рекомендовано начинать лечение независимо от количества клеток CD4. (Добавьте сюда политику &lt;СТРАНЫ&gt;)    </a:t>
            </a:r>
          </a:p>
          <a:p>
            <a:endParaRPr lang="ru-RU" dirty="0"/>
          </a:p>
          <a:p>
            <a:r>
              <a:rPr lang="ru-RU" dirty="0"/>
              <a:t>Источники: </a:t>
            </a:r>
          </a:p>
          <a:p>
            <a:r>
              <a:rPr lang="ru-RU" dirty="0" err="1"/>
              <a:t>Gras</a:t>
            </a:r>
            <a:r>
              <a:rPr lang="ru-RU" dirty="0"/>
              <a:t> </a:t>
            </a:r>
            <a:r>
              <a:rPr lang="ru-RU" dirty="0" err="1"/>
              <a:t>L</a:t>
            </a:r>
            <a:r>
              <a:rPr lang="ru-RU" dirty="0"/>
              <a:t>, </a:t>
            </a:r>
            <a:r>
              <a:rPr lang="ru-RU" dirty="0" err="1"/>
              <a:t>Kesselring</a:t>
            </a:r>
            <a:r>
              <a:rPr lang="ru-RU" dirty="0"/>
              <a:t> AM, </a:t>
            </a:r>
            <a:r>
              <a:rPr lang="ru-RU" dirty="0" err="1"/>
              <a:t>Griffin</a:t>
            </a:r>
            <a:r>
              <a:rPr lang="ru-RU" dirty="0"/>
              <a:t> JT, </a:t>
            </a:r>
            <a:r>
              <a:rPr lang="ru-RU" dirty="0" err="1"/>
              <a:t>van</a:t>
            </a:r>
            <a:r>
              <a:rPr lang="ru-RU" dirty="0"/>
              <a:t> </a:t>
            </a:r>
            <a:r>
              <a:rPr lang="ru-RU" dirty="0" err="1"/>
              <a:t>Sighem</a:t>
            </a:r>
            <a:r>
              <a:rPr lang="ru-RU" dirty="0"/>
              <a:t> AI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CD4 </a:t>
            </a:r>
            <a:r>
              <a:rPr lang="ru-RU" dirty="0" err="1"/>
              <a:t>cell</a:t>
            </a:r>
            <a:r>
              <a:rPr lang="ru-RU" dirty="0"/>
              <a:t> </a:t>
            </a:r>
            <a:r>
              <a:rPr lang="ru-RU" dirty="0" err="1"/>
              <a:t>counts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800 </a:t>
            </a:r>
            <a:r>
              <a:rPr lang="ru-RU" dirty="0" err="1"/>
              <a:t>cells</a:t>
            </a:r>
            <a:r>
              <a:rPr lang="ru-RU" dirty="0"/>
              <a:t>/mm3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greater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 7 </a:t>
            </a:r>
            <a:r>
              <a:rPr lang="ru-RU" dirty="0" err="1"/>
              <a:t>years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highly</a:t>
            </a:r>
            <a:r>
              <a:rPr lang="ru-RU" dirty="0"/>
              <a:t> </a:t>
            </a:r>
            <a:r>
              <a:rPr lang="ru-RU" dirty="0" err="1"/>
              <a:t>active</a:t>
            </a:r>
            <a:r>
              <a:rPr lang="ru-RU" dirty="0"/>
              <a:t> </a:t>
            </a:r>
            <a:r>
              <a:rPr lang="ru-RU" dirty="0" err="1"/>
              <a:t>antiretroviral</a:t>
            </a:r>
            <a:r>
              <a:rPr lang="ru-RU" dirty="0"/>
              <a:t> </a:t>
            </a:r>
            <a:r>
              <a:rPr lang="ru-RU" dirty="0" err="1"/>
              <a:t>therapy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feasible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most</a:t>
            </a:r>
            <a:r>
              <a:rPr lang="ru-RU" dirty="0"/>
              <a:t> </a:t>
            </a:r>
            <a:r>
              <a:rPr lang="ru-RU" dirty="0" err="1"/>
              <a:t>patients</a:t>
            </a:r>
            <a:r>
              <a:rPr lang="ru-RU" dirty="0"/>
              <a:t> </a:t>
            </a:r>
            <a:r>
              <a:rPr lang="ru-RU" dirty="0" err="1"/>
              <a:t>starting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350 </a:t>
            </a:r>
            <a:r>
              <a:rPr lang="ru-RU" dirty="0" err="1"/>
              <a:t>cells</a:t>
            </a:r>
            <a:r>
              <a:rPr lang="ru-RU" dirty="0"/>
              <a:t>/mm3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greater</a:t>
            </a:r>
            <a:r>
              <a:rPr lang="ru-RU" dirty="0"/>
              <a:t>. </a:t>
            </a:r>
            <a:r>
              <a:rPr lang="ru-RU" dirty="0" err="1"/>
              <a:t>J</a:t>
            </a:r>
            <a:r>
              <a:rPr lang="ru-RU" dirty="0"/>
              <a:t> </a:t>
            </a:r>
            <a:r>
              <a:rPr lang="ru-RU" dirty="0" err="1"/>
              <a:t>Acquir</a:t>
            </a:r>
            <a:r>
              <a:rPr lang="ru-RU" dirty="0"/>
              <a:t> </a:t>
            </a:r>
            <a:r>
              <a:rPr lang="ru-RU" dirty="0" err="1"/>
              <a:t>Immune</a:t>
            </a:r>
            <a:r>
              <a:rPr lang="ru-RU" dirty="0"/>
              <a:t> </a:t>
            </a:r>
            <a:r>
              <a:rPr lang="ru-RU" dirty="0" err="1"/>
              <a:t>Defic</a:t>
            </a:r>
            <a:r>
              <a:rPr lang="ru-RU" dirty="0"/>
              <a:t> </a:t>
            </a:r>
            <a:r>
              <a:rPr lang="ru-RU" dirty="0" err="1"/>
              <a:t>Syndr</a:t>
            </a:r>
            <a:r>
              <a:rPr lang="ru-RU" dirty="0"/>
              <a:t> 2007 </a:t>
            </a:r>
            <a:r>
              <a:rPr lang="ru-RU" dirty="0" err="1"/>
              <a:t>Jun</a:t>
            </a:r>
            <a:r>
              <a:rPr lang="ru-RU" dirty="0"/>
              <a:t> 1;45(2):183-92 [Показатели CD4 800 клеток/мм3 или выше через 7 лет высокоактивной антиретровирусной терапии наблюдаются у большинства пациентов, начинавших лечение с показателями 350 клеток/мм3 или выше].</a:t>
            </a:r>
          </a:p>
          <a:p>
            <a:endParaRPr lang="ru-RU" dirty="0"/>
          </a:p>
          <a:p>
            <a:r>
              <a:rPr lang="ru-RU" dirty="0" err="1"/>
              <a:t>Palella</a:t>
            </a:r>
            <a:r>
              <a:rPr lang="ru-RU" dirty="0"/>
              <a:t> FJ, </a:t>
            </a:r>
            <a:r>
              <a:rPr lang="ru-RU" dirty="0" err="1"/>
              <a:t>Armon</a:t>
            </a:r>
            <a:r>
              <a:rPr lang="ru-RU" dirty="0"/>
              <a:t> </a:t>
            </a:r>
            <a:r>
              <a:rPr lang="ru-RU" dirty="0" err="1"/>
              <a:t>C</a:t>
            </a:r>
            <a:r>
              <a:rPr lang="ru-RU" dirty="0"/>
              <a:t>, </a:t>
            </a:r>
            <a:r>
              <a:rPr lang="ru-RU" dirty="0" err="1"/>
              <a:t>Buchacz</a:t>
            </a:r>
            <a:r>
              <a:rPr lang="ru-RU" dirty="0"/>
              <a:t> </a:t>
            </a:r>
            <a:r>
              <a:rPr lang="ru-RU" dirty="0" err="1"/>
              <a:t>K</a:t>
            </a:r>
            <a:r>
              <a:rPr lang="ru-RU" dirty="0"/>
              <a:t>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CD4 </a:t>
            </a:r>
            <a:r>
              <a:rPr lang="ru-RU" dirty="0" err="1"/>
              <a:t>at</a:t>
            </a:r>
            <a:r>
              <a:rPr lang="ru-RU" dirty="0"/>
              <a:t> HAART </a:t>
            </a:r>
            <a:r>
              <a:rPr lang="ru-RU" dirty="0" err="1"/>
              <a:t>initiation</a:t>
            </a:r>
            <a:r>
              <a:rPr lang="ru-RU" dirty="0"/>
              <a:t> </a:t>
            </a:r>
            <a:r>
              <a:rPr lang="ru-RU" dirty="0" err="1"/>
              <a:t>predicts</a:t>
            </a:r>
            <a:r>
              <a:rPr lang="ru-RU" dirty="0"/>
              <a:t> </a:t>
            </a:r>
            <a:r>
              <a:rPr lang="ru-RU" dirty="0" err="1"/>
              <a:t>long</a:t>
            </a:r>
            <a:r>
              <a:rPr lang="ru-RU" dirty="0"/>
              <a:t> </a:t>
            </a:r>
            <a:r>
              <a:rPr lang="ru-RU" dirty="0" err="1"/>
              <a:t>term</a:t>
            </a:r>
            <a:r>
              <a:rPr lang="ru-RU" dirty="0"/>
              <a:t> CD4 </a:t>
            </a:r>
            <a:r>
              <a:rPr lang="ru-RU" dirty="0" err="1"/>
              <a:t>responses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mortality</a:t>
            </a:r>
            <a:r>
              <a:rPr lang="ru-RU" dirty="0"/>
              <a:t> </a:t>
            </a:r>
            <a:r>
              <a:rPr lang="ru-RU" dirty="0" err="1"/>
              <a:t>from</a:t>
            </a:r>
            <a:r>
              <a:rPr lang="ru-RU" dirty="0"/>
              <a:t> AIDS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non</a:t>
            </a:r>
            <a:r>
              <a:rPr lang="ru-RU" dirty="0"/>
              <a:t>-AIDS </a:t>
            </a:r>
            <a:r>
              <a:rPr lang="ru-RU" dirty="0" err="1"/>
              <a:t>causes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HIV </a:t>
            </a:r>
            <a:r>
              <a:rPr lang="ru-RU" dirty="0" err="1"/>
              <a:t>Outpatient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(HOPS). 17th </a:t>
            </a:r>
            <a:r>
              <a:rPr lang="ru-RU" dirty="0" err="1"/>
              <a:t>Conference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Retroviruses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Opportunistic</a:t>
            </a:r>
            <a:r>
              <a:rPr lang="ru-RU" dirty="0"/>
              <a:t> </a:t>
            </a:r>
            <a:r>
              <a:rPr lang="ru-RU" dirty="0" err="1"/>
              <a:t>Infections</a:t>
            </a:r>
            <a:r>
              <a:rPr lang="ru-RU" dirty="0"/>
              <a:t>, </a:t>
            </a:r>
            <a:r>
              <a:rPr lang="ru-RU" dirty="0" err="1"/>
              <a:t>San</a:t>
            </a:r>
            <a:r>
              <a:rPr lang="ru-RU" dirty="0"/>
              <a:t> </a:t>
            </a:r>
            <a:r>
              <a:rPr lang="ru-RU" dirty="0" err="1"/>
              <a:t>Francisco</a:t>
            </a:r>
            <a:r>
              <a:rPr lang="ru-RU" dirty="0"/>
              <a:t>, CA, </a:t>
            </a:r>
            <a:r>
              <a:rPr lang="ru-RU" dirty="0" err="1"/>
              <a:t>February</a:t>
            </a:r>
            <a:r>
              <a:rPr lang="ru-RU" dirty="0"/>
              <a:t> 16-19, 2010. </a:t>
            </a:r>
            <a:r>
              <a:rPr lang="ru-RU" dirty="0" err="1"/>
              <a:t>Abstract</a:t>
            </a:r>
            <a:r>
              <a:rPr lang="ru-RU" dirty="0"/>
              <a:t> 983. [Показатель CD4 в начале ВААРТ прогнозирует </a:t>
            </a:r>
            <a:r>
              <a:rPr lang="ru-RU" dirty="0" smtClean="0"/>
              <a:t>долговременный ответ </a:t>
            </a:r>
            <a:r>
              <a:rPr lang="ru-RU" dirty="0"/>
              <a:t>на лечение по количеству клеток CD4 и смертность, связанную и не связанную со СПИДом, в исследовании ВИЧ у амбулаторных пациентов (HOPS).</a:t>
            </a:r>
            <a:r>
              <a:rPr lang="en-US" dirty="0"/>
              <a:t>
</a:t>
            </a:r>
            <a:r>
              <a:rPr dirty="0"/>
              <a:t/>
            </a:r>
            <a:br>
              <a:rPr dirty="0"/>
            </a:br>
            <a:r>
              <a:rPr lang="ru-RU" dirty="0"/>
              <a:t>17-я Конференция по </a:t>
            </a:r>
            <a:r>
              <a:rPr lang="ru-RU" dirty="0" err="1"/>
              <a:t>ретровирусам</a:t>
            </a:r>
            <a:r>
              <a:rPr lang="ru-RU" dirty="0"/>
              <a:t> и оппортунистическим инфекциям, Сан-Франциско] (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www.natap.org</a:t>
            </a:r>
            <a:r>
              <a:rPr lang="ru-RU" dirty="0"/>
              <a:t>/2010/CROI/croi_85.htm)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825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Относительный риск СПИДа и летального исхода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1994 - март 1995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1995 - сент. 1995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1995 - март 1996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1996 - сент. 1996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1996 - март 1997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1997 - сент. 1997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1997 - март 1998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1998 - сент. 1998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1998 - март 1999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1999 - сент. 1999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1999 - март 2000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2000 - сент. 2000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2000 - март 2001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2001 - сент. 2001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сент. 2001 и далее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На этом слайде показано снижение относительного риска развития </a:t>
            </a:r>
            <a:r>
              <a:rPr lang="ru-RU" dirty="0" smtClean="0"/>
              <a:t>СПИД-ассоциированных </a:t>
            </a:r>
            <a:r>
              <a:rPr lang="ru-RU" dirty="0"/>
              <a:t>заболеваний и смерти с момента внедрения ВААРТ (высокоактивной антиретровирусной терапии) в Европе. Процент смертности в Европе значительно снизился. В течение 2-х лет ВААРТ получила широкое распространение, и количество летальных исходов сократилось в пять раз по сравнению с этим показателем до введения ВААРТ.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</a:t>
            </a:r>
            <a:r>
              <a:rPr lang="ru-RU" sz="1200" dirty="0"/>
              <a:t>Mocroft A. et al. Decline in the AIDS and death rates in the EuroSIDA study: an observational study (2003) ,The Lancet 362:22-29 [Снижение процента заболевания СПИДом и смертности в исследовании EuroSIDA: наблюдательное исследование].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BA69-F71B-400F-8057-BFFCF0B37730}" type="slidenum">
              <a:rPr lang="en-GB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02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Количество доступных АРВ-препаратов из 5 разных классов постоянно увеличивается. Такое разнообразие дает пациентам и врачам возможность выбирать лечение, учитывая побочные эффекты, резистентность вируса и индивидуальные предпочтения пациента для получения желаемого результата длительной вирусной </a:t>
            </a:r>
            <a:r>
              <a:rPr lang="ru-RU" dirty="0" err="1"/>
              <a:t>супрессии</a:t>
            </a:r>
            <a:r>
              <a:rPr lang="ru-RU" dirty="0"/>
              <a:t>. Некоторые давно зарегистрированные препараты сейчас практически (если не полностью) вышли из употребления в клинической практике.  </a:t>
            </a:r>
          </a:p>
          <a:p>
            <a:r>
              <a:rPr lang="ru-RU" dirty="0"/>
              <a:t>   </a:t>
            </a:r>
          </a:p>
          <a:p>
            <a:r>
              <a:rPr lang="ru-RU" dirty="0"/>
              <a:t>Источник: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По имеющимся у нас данным, многие люди с </a:t>
            </a:r>
            <a:r>
              <a:rPr lang="ru-RU" dirty="0" err="1"/>
              <a:t>недиагностированным</a:t>
            </a:r>
            <a:r>
              <a:rPr lang="ru-RU" dirty="0"/>
              <a:t> ВИЧ, в том числе поздно обратившиеся за </a:t>
            </a:r>
            <a:r>
              <a:rPr lang="ru-RU" dirty="0" smtClean="0"/>
              <a:t>медицинской </a:t>
            </a:r>
            <a:r>
              <a:rPr lang="ru-RU" dirty="0"/>
              <a:t>помощью, имели много возможностей постановки диагноза, но им не было предложено пройти тестирование на ВИЧ.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33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Этот слайд можно использовать, если требуется осветить проблему в глобальном контексте</a:t>
            </a:r>
          </a:p>
          <a:p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Количество случаев ВИЧ продолжает расти по всему миру и в 2014 году составило приблизительно 40 миллионов человек с диагнозом ВИЧ</a:t>
            </a:r>
          </a:p>
          <a:p>
            <a:endParaRPr lang="ru-RU" dirty="0"/>
          </a:p>
          <a:p>
            <a:r>
              <a:rPr lang="ru-RU" dirty="0"/>
              <a:t>Источник: ЮНЭЙДС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26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Обращение в мед. учреждения и упущенные возможности по результатам экспресс-тестов на ВИЧ в исследовании DRIVE 01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Обращение в мед. учреждения (N 5329)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Отриц.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Полож.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Любые обращения в мед. учреждения за последние два года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(%)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 первой помощи в больнице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(%)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Отделение скорой помощи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(%)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Узкий специалист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(%)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Врач-специалист по охране здоровья на производстве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(%)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обращений в мед. учреждения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Среднее значение ±СО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Предыдущее тестирование на ВИЧ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(%)</a:t>
            </a:r>
            <a:endParaRPr lang="da-DK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OR: 3,4, ДИ 95 %: 1,5–8,02</a:t>
            </a:r>
            <a:endParaRPr lang="da-DK" sz="16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sz="1100" dirty="0" smtClean="0"/>
              <a:t>к презентации</a:t>
            </a:r>
          </a:p>
          <a:p>
            <a:r>
              <a:rPr lang="ru-RU" dirty="0" smtClean="0"/>
              <a:t>Это </a:t>
            </a:r>
            <a:r>
              <a:rPr lang="ru-RU" dirty="0"/>
              <a:t>исследование было проведено с участием пациентов в возрасте 18–60 лет, обращавшихся в лечебное учреждение или пункт первой помощи в Мадриде. За последние два года исследования пациенты часто обращались в медучреждения, различий в этом плане между ВИЧ-инфицированными и неинфицированными пациентами не отмечалось.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При изучении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недавно выявленных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</a:rPr>
              <a:t> случаев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ВИЧ-инфекций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в ходе исследования было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установлено,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что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не менее 91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 %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пациентов с впервые установленным диагнозом перед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</a:rPr>
              <a:t> этим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, по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крайней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мере,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один раз за последние два года обращались в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медучреждение. При этом 59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 % из них проходили тестирование на ВИЧ ранее. Таким образом, исследование показало,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что,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по крайней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мере в 32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 %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</a:rPr>
              <a:t>случаев были упущены возможности более ранней диагностики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</a:rPr>
              <a:t>ВИЧ.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 </a:t>
            </a:r>
          </a:p>
          <a:p>
            <a:endParaRPr lang="ru-RU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u="sng" kern="1200" dirty="0">
                <a:solidFill>
                  <a:schemeClr val="tx1"/>
                </a:solidFill>
                <a:effectLst/>
                <a:latin typeface="+mn-lt"/>
              </a:rPr>
              <a:t>Более подробная информация об исследовании DRIVE - Упущенные возможности</a:t>
            </a:r>
          </a:p>
          <a:p>
            <a:r>
              <a:rPr lang="ru-RU" sz="1200" b="0" u="none" kern="1200" dirty="0">
                <a:solidFill>
                  <a:schemeClr val="tx1"/>
                </a:solidFill>
                <a:effectLst/>
                <a:latin typeface="+mn-lt"/>
              </a:rPr>
              <a:t>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 ходе исследования DRIVE было заполнено 5 329 опросников, целью которых было изучение подверженности риску инфицирования ВИЧ и клинических условий. Пациентам были заданы вопросы о том, обращались ли они к медработнику и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проходили ли они тестирование на ВИЧ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в течение последних двух лет.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Результаты исследования показали, что ВИЧ-инфицированные пациенты реже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обращались за первичным медицинским обслуживанием, но ранее проходили тестирование на ВИЧ (59,1 % в сравнении с 29,7 %); (ОШ: 3,4, ДИ 95 %: 1,5–8,02), p=0,003 </a:t>
            </a:r>
            <a:r>
              <a:rPr lang="ru-RU" dirty="0"/>
              <a:t> 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Источник: Pérez Elías MJ, Gómez Ayerbe C, Muriel A, Martínez M, Hernández B. Gutiérrez C, Pérez Elías P, Díaz A, Navas E  Quereda C, Hermida JM,  Moreno A,  Dronda F, Casado JL, Moreno S. DRIVE Study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Group. Prevalence of Hidden HIV Infection and Prior Sanitary Contact in DRIVE Study of Voluntary Routine HIV Diagnosis14th European AIDS Conference. Brussels 15-19 October [Распространенность скрытой ВИЧ-инфекции и первичное обращение в медучреждение в исследовании DRIVE,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изучающем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</a:rPr>
              <a:t> добровольное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</a:rPr>
              <a:t> рутинное тестирование на ВИЧ.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14 Европейская конференция по СПИДу. Брюссель, 15–19 октября]. 2013. PS8/3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</a:rPr>
              <a:t>Устная коммуникация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163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Учитывая все фактические данные, имеющиеся на настоящий момент, в особенности применительно к упущенным возможностям, сложно объяснить, почему по-прежнему сохраняются высокие уровни </a:t>
            </a:r>
            <a:r>
              <a:rPr lang="ru-RU" dirty="0" err="1"/>
              <a:t>недиагностированных</a:t>
            </a:r>
            <a:r>
              <a:rPr lang="ru-RU" dirty="0"/>
              <a:t> и поздно обратившихся за мед. помощью. Эти проблемы могут быть решены с помощью распространения тестирования на ВИЧ. Однако существует несколько потенциальных барьеров для распространения тестирования на ВИЧ, которые </a:t>
            </a:r>
            <a:r>
              <a:rPr lang="ru-RU" dirty="0" smtClean="0"/>
              <a:t>требуют</a:t>
            </a:r>
            <a:r>
              <a:rPr lang="ru-RU" baseline="0" dirty="0" smtClean="0"/>
              <a:t> обсуждения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742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Эти проблемы или потенциальные барьеры могут быть разделены на три широкие категории. Они возникают на уровне пациента, на уровне предоставления услуг и на более высоком институциональном уровне или в результате определенных политик (национальных или региональных).</a:t>
            </a:r>
          </a:p>
        </p:txBody>
      </p:sp>
    </p:spTree>
    <p:extLst>
      <p:ext uri="{BB962C8B-B14F-4D97-AF65-F5344CB8AC3E}">
        <p14:creationId xmlns:p14="http://schemas.microsoft.com/office/powerpoint/2010/main" val="25513078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Барьеры и проблемы, с которыми сталкивается человек, могут незначительно различаться в зависимости от страны. Однако существуют некоторые проблемы, которые считаются универсальными. К ним относятся факторы, связанные </a:t>
            </a:r>
            <a:r>
              <a:rPr lang="ru-RU" dirty="0" smtClean="0"/>
              <a:t>со стигмой</a:t>
            </a:r>
            <a:r>
              <a:rPr lang="ru-RU" baseline="0" dirty="0" smtClean="0"/>
              <a:t> в результате установления диагноза </a:t>
            </a:r>
            <a:r>
              <a:rPr lang="ru-RU" dirty="0" smtClean="0"/>
              <a:t>ВИЧ-инфекции, </a:t>
            </a:r>
            <a:r>
              <a:rPr lang="ru-RU" dirty="0"/>
              <a:t>восприятием индивидуального риска и доступом к соответствующему обслуживанию (в особенности для мигрантов и прочих </a:t>
            </a:r>
            <a:r>
              <a:rPr lang="ru-RU" dirty="0" smtClean="0"/>
              <a:t>групп </a:t>
            </a:r>
            <a:r>
              <a:rPr lang="ru-RU" dirty="0"/>
              <a:t>риска). Боязнь огласки может быть связана как с самим тестированием, так и с получением положительного результата. Часто возникает страх быть отвергнутыми близкими людьми, а также беспокойство по поводу трудоустройства, в том числе при наличие защитного законодательства.  </a:t>
            </a:r>
          </a:p>
          <a:p>
            <a:endParaRPr lang="ru-RU" dirty="0">
              <a:cs typeface="Arial" pitchFamily="34" charset="0"/>
            </a:endParaRPr>
          </a:p>
          <a:p>
            <a:r>
              <a:rPr lang="ru-RU" dirty="0"/>
              <a:t>Источник: </a:t>
            </a:r>
            <a:r>
              <a:rPr lang="ru-RU" dirty="0" err="1"/>
              <a:t>Deblonde</a:t>
            </a:r>
            <a:r>
              <a:rPr lang="ru-RU" dirty="0"/>
              <a:t> </a:t>
            </a:r>
            <a:r>
              <a:rPr lang="ru-RU" dirty="0" err="1"/>
              <a:t>J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Barriers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HIV </a:t>
            </a:r>
            <a:r>
              <a:rPr lang="ru-RU" dirty="0" err="1"/>
              <a:t>testing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Europe</a:t>
            </a:r>
            <a:r>
              <a:rPr lang="ru-RU" dirty="0"/>
              <a:t>: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systematic</a:t>
            </a:r>
            <a:r>
              <a:rPr lang="ru-RU" dirty="0"/>
              <a:t> </a:t>
            </a:r>
            <a:r>
              <a:rPr lang="ru-RU" dirty="0" err="1"/>
              <a:t>review</a:t>
            </a:r>
            <a:r>
              <a:rPr lang="ru-RU" dirty="0"/>
              <a:t>. </a:t>
            </a:r>
            <a:r>
              <a:rPr lang="ru-RU" dirty="0" err="1"/>
              <a:t>European</a:t>
            </a:r>
            <a:r>
              <a:rPr lang="ru-RU" dirty="0"/>
              <a:t>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Health</a:t>
            </a:r>
            <a:r>
              <a:rPr lang="ru-RU" dirty="0"/>
              <a:t>, 2010, </a:t>
            </a:r>
            <a:r>
              <a:rPr lang="ru-RU" dirty="0" err="1"/>
              <a:t>Vol</a:t>
            </a:r>
            <a:r>
              <a:rPr lang="ru-RU" dirty="0"/>
              <a:t>. 20, </a:t>
            </a:r>
            <a:r>
              <a:rPr lang="ru-RU" dirty="0" err="1"/>
              <a:t>No</a:t>
            </a:r>
            <a:r>
              <a:rPr lang="ru-RU" dirty="0"/>
              <a:t>. 4, 422–432 [Барьеры к проведению тестирования на ВИЧ в Европе: систематический обзор. Европейский журнал общественного здравоохранения].</a:t>
            </a:r>
          </a:p>
          <a:p>
            <a:endParaRPr lang="ru-RU" dirty="0">
              <a:cs typeface="Arial" pitchFamily="34" charset="0"/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5886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pPr algn="l">
              <a:defRPr/>
            </a:pPr>
            <a:r>
              <a:rPr lang="ru-RU" dirty="0"/>
              <a:t>Потенциальные барьеры также существуют на уровне медучреждений. Они распределены на 6 категорий: проблемы, связанные с возможностями и временем, которые требуются для проведения тестирования, беспокойство персонала по поводу их уровня знаний и компетенции, отношение персонала и возможные ложные представления о риске для пациентов и соответствии требованиям для проведения тестирования, а также финансовые компенсации.</a:t>
            </a:r>
          </a:p>
          <a:p>
            <a:pPr algn="l">
              <a:defRPr/>
            </a:pPr>
            <a:r>
              <a:rPr lang="ru-RU" dirty="0"/>
              <a:t>Большинство проблем можно решить простой подготовкой и обучением, но многие являются более системными и сложными, например расходы на проведение программы тестирования на ВИЧ может покрывать вовлеченная сторона, которая не видит финансовой выгоды в своевременной диагностике.    </a:t>
            </a:r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r>
              <a:rPr lang="ru-RU" dirty="0"/>
              <a:t>Ист.: </a:t>
            </a:r>
            <a:r>
              <a:rPr lang="ru-RU" sz="1200" dirty="0"/>
              <a:t>Mounier-Jack Set al. HIV testing strategies across European countries. HIV Medicine (2008), 9 (Suppl. 2), 13–19 [Стратегии тестирования на ВИЧ в странах Европы]. Sullivan AK, Raben D, Reekie J, Rayment M, Mocroft A, et al. (2013) Feasibility and effectiveness of indicator condition-guided testing for HIV: results from HIDES I (HIV Indicator Diseases across Europe Study) [Целесообразность и эффективность тестирования на ВИЧ на основании индикаторных заболеваний: результаты HIDES I (исследование ВИЧ-индикаторных заболеваний в Европе)]. PLoS One 8: e52845. doi:10.1371/journal.pone.0052845.</a:t>
            </a:r>
            <a:endParaRPr lang="ru-RU" sz="1200" dirty="0">
              <a:cs typeface="Arial" pitchFamily="34" charset="0"/>
            </a:endParaRPr>
          </a:p>
          <a:p>
            <a:pPr algn="l">
              <a:defRPr/>
            </a:pPr>
            <a:r>
              <a:rPr lang="ru-RU" sz="1200" dirty="0"/>
              <a:t>Partridge DG et al. HIV testing: the boundaries. A survey of HIV testing practices and barriers to more widespread testing in a British teaching hospital International Journal of STD &amp; AIDS 2009; 20: 427-428 [Тестирование на ВИЧ: барьеры. Обзор практических аспектов тестирования на ВИЧ и барьеров к распространению тестирования в британской университетской клинике].</a:t>
            </a:r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r>
              <a:rPr lang="ru-RU" dirty="0"/>
              <a:t>Мы можем улучшить анимацию, чтобы выделенный блок двигался между темами?</a:t>
            </a:r>
          </a:p>
          <a:p>
            <a:pPr algn="l"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ИНСТРУМЕНТ 1 OptTEST - ОКОНЧАТЕЛЬНАЯ ВЕРСИЯ ПРОЕКТА 18 января 2016 (согласно эл. письму от 18 января 2016)</a:t>
            </a:r>
          </a:p>
        </p:txBody>
      </p:sp>
    </p:spTree>
    <p:extLst>
      <p:ext uri="{BB962C8B-B14F-4D97-AF65-F5344CB8AC3E}">
        <p14:creationId xmlns:p14="http://schemas.microsoft.com/office/powerpoint/2010/main" val="8352038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sz="1100" dirty="0" smtClean="0"/>
              <a:t>к презентации</a:t>
            </a:r>
            <a:endParaRPr lang="ru-RU" dirty="0"/>
          </a:p>
          <a:p>
            <a:r>
              <a:rPr lang="ru-RU" dirty="0"/>
              <a:t>Обычно основным барьером к распространению тестирования на ВИЧ считают повышение расходов. Это в основном связано с тем, что во многих случаях расходы на проведение тестирования несет одна служба или учреждение, в то время как выгоду от раннего выявления и большего количества диагнозов получает другое учреждение.</a:t>
            </a:r>
          </a:p>
          <a:p>
            <a:r>
              <a:rPr lang="ru-RU" dirty="0"/>
              <a:t>Данные об экономической эффективности, в основном из США и Франции, показали, что при получении 1 положительного результата на 1000 человек (т. е. при частоте случаев ВИЧ 0,1 %) программа тестирования на ВИЧ является экономически выгодной. Для поставщика услуг, проводящего тестирование и предлагающего лечение, может быть полезно пересмотреть расходы, понесенные учреждением в связи с упущенными (самим учреждением или другими службами) возможностями в </a:t>
            </a:r>
            <a:r>
              <a:rPr lang="ru-RU" dirty="0" smtClean="0"/>
              <a:t>наблюдаемой когорте </a:t>
            </a:r>
            <a:r>
              <a:rPr lang="ru-RU" dirty="0"/>
              <a:t>пациентов с ВИЧ. </a:t>
            </a:r>
          </a:p>
          <a:p>
            <a:r>
              <a:rPr lang="ru-RU" dirty="0"/>
              <a:t>В связи с тем что когорты пациентов с ВИЧ в отдельных учреждениях относительно </a:t>
            </a:r>
            <a:r>
              <a:rPr lang="ru-RU" dirty="0" smtClean="0"/>
              <a:t>немногочисленны </a:t>
            </a:r>
            <a:r>
              <a:rPr lang="ru-RU" dirty="0"/>
              <a:t>в сравнении с другими заболеваниями, количество ожидаемых новых </a:t>
            </a:r>
            <a:r>
              <a:rPr lang="ru-RU" dirty="0" smtClean="0"/>
              <a:t>случаев обычно </a:t>
            </a:r>
            <a:r>
              <a:rPr lang="ru-RU" dirty="0"/>
              <a:t>занижается. Более подробная информация о таких проблемах может быть получена при анализе данных исследования HIDES, аудитах и обзорах </a:t>
            </a:r>
            <a:r>
              <a:rPr lang="ru-RU" dirty="0" smtClean="0"/>
              <a:t>анамнеза </a:t>
            </a:r>
            <a:r>
              <a:rPr lang="ru-RU" dirty="0"/>
              <a:t>текущих пациентов с </a:t>
            </a:r>
            <a:r>
              <a:rPr lang="ru-RU" dirty="0" smtClean="0"/>
              <a:t>ВИЧ об обращении за медицинской помощью.</a:t>
            </a:r>
            <a:endParaRPr lang="ru-RU" dirty="0"/>
          </a:p>
          <a:p>
            <a:r>
              <a:rPr lang="ru-RU" dirty="0"/>
              <a:t>Потенциальные расходы могут быть значительно сокращены путем интеграции </a:t>
            </a:r>
            <a:r>
              <a:rPr lang="ru-RU" dirty="0" smtClean="0"/>
              <a:t>тестирования в </a:t>
            </a:r>
            <a:r>
              <a:rPr lang="ru-RU" dirty="0"/>
              <a:t>стандартную процедуру </a:t>
            </a:r>
            <a:r>
              <a:rPr lang="ru-RU" dirty="0" smtClean="0"/>
              <a:t>обследования, </a:t>
            </a:r>
            <a:r>
              <a:rPr lang="ru-RU" dirty="0"/>
              <a:t>упрощения процедуры получения согласия, пересмотра способов предоставления пациентам информации.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7555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865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Существует множество различных стратегий, которые могут быть применены для распространения тестирования на ВИЧ. Важно знать характеристики местной эпидемии для выбора наиболее подходящей стратегии или сочетания нескольких подходов.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30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Существует множество различных стратегий, которые могут быть применены для распространения тестирования на ВИЧ. Важно знать характеристики местной эпидемии для выбора наиболее подходящей стратегии или сочетания нескольких подходов.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302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Такие стратегии могут быть отнесены к 4 основным категориям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Программы могут быть направлены на проведение тестирования лиц, относящихся к группе повышенного риска: </a:t>
            </a:r>
            <a:r>
              <a:rPr lang="ru-RU" dirty="0" smtClean="0"/>
              <a:t>МСМ, </a:t>
            </a:r>
            <a:r>
              <a:rPr lang="ru-RU" dirty="0"/>
              <a:t>ПИН, </a:t>
            </a:r>
            <a:r>
              <a:rPr lang="ru-RU" dirty="0" smtClean="0"/>
              <a:t>мигрантов,</a:t>
            </a:r>
            <a:r>
              <a:rPr lang="ru-RU" baseline="0" dirty="0" smtClean="0"/>
              <a:t> представителей этнических меньшинств</a:t>
            </a:r>
            <a:r>
              <a:rPr lang="ru-RU" dirty="0" smtClean="0"/>
              <a:t>.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Они могут быть ориентированы на тестирование в учреждениях, которые посещают лица, входящие в группу повышенного риска, например: в кожно-венерологических диспансерах, учреждениях, предлагающих услуги по прерыванию беременности, женских консультациях, учреждениях по лечению наркотической зависимости. В последнее время особую поддержку и одобрение ВОЗ получили немедицинские организации в сообществах, обслуживающие людей, входящих в группы повышенного риска, в которых обычно работают люди, пережившие аналогичные проблемы, или социальные работники. Существует целый ряд успешных примеров таких организаций, в частности </a:t>
            </a:r>
            <a:r>
              <a:rPr lang="ru-RU" dirty="0" err="1"/>
              <a:t>Checkpoint</a:t>
            </a:r>
            <a:r>
              <a:rPr lang="ru-RU" dirty="0"/>
              <a:t> в Барселоне.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Мы также можем ориентироваться на местонахождение и предлагать </a:t>
            </a:r>
            <a:r>
              <a:rPr lang="ru-RU" dirty="0" err="1" smtClean="0"/>
              <a:t>скрининговое</a:t>
            </a:r>
            <a:r>
              <a:rPr lang="ru-RU" dirty="0" smtClean="0"/>
              <a:t> тестирование </a:t>
            </a:r>
            <a:r>
              <a:rPr lang="ru-RU" dirty="0"/>
              <a:t>в учреждениях здравоохранения </a:t>
            </a:r>
            <a:r>
              <a:rPr lang="ru-RU" dirty="0" smtClean="0"/>
              <a:t>тех регионов, </a:t>
            </a:r>
            <a:r>
              <a:rPr lang="ru-RU" dirty="0"/>
              <a:t>где </a:t>
            </a:r>
            <a:r>
              <a:rPr lang="ru-RU" dirty="0" smtClean="0"/>
              <a:t>уровень </a:t>
            </a:r>
            <a:r>
              <a:rPr lang="ru-RU" dirty="0" err="1" smtClean="0"/>
              <a:t>недиагностированной</a:t>
            </a:r>
            <a:r>
              <a:rPr lang="ru-RU" dirty="0" smtClean="0"/>
              <a:t> ВИЧ-инфекции является высоким. </a:t>
            </a:r>
            <a:r>
              <a:rPr lang="ru-RU" dirty="0"/>
              <a:t>На основании таких показателей, как </a:t>
            </a:r>
            <a:r>
              <a:rPr lang="ru-RU" dirty="0" smtClean="0"/>
              <a:t>распространённость</a:t>
            </a:r>
            <a:r>
              <a:rPr lang="ru-RU" baseline="0" dirty="0" smtClean="0"/>
              <a:t> ВИЧ-инфекции в</a:t>
            </a:r>
            <a:r>
              <a:rPr lang="ru-RU" dirty="0" smtClean="0"/>
              <a:t> регионе </a:t>
            </a:r>
            <a:r>
              <a:rPr lang="ru-RU" dirty="0"/>
              <a:t>и </a:t>
            </a:r>
            <a:r>
              <a:rPr lang="ru-RU" dirty="0" smtClean="0"/>
              <a:t>прогнозируемая доля </a:t>
            </a:r>
            <a:r>
              <a:rPr lang="ru-RU" dirty="0" err="1" smtClean="0"/>
              <a:t>недиагностированных</a:t>
            </a:r>
            <a:r>
              <a:rPr lang="ru-RU" dirty="0" smtClean="0"/>
              <a:t> случаев, </a:t>
            </a:r>
            <a:r>
              <a:rPr lang="ru-RU" dirty="0"/>
              <a:t>можно рассчитать </a:t>
            </a:r>
            <a:r>
              <a:rPr lang="ru-RU" dirty="0" smtClean="0"/>
              <a:t>предполагаемый процент </a:t>
            </a:r>
            <a:r>
              <a:rPr lang="ru-RU" dirty="0"/>
              <a:t>положительных результатов тестирования. Эта стратегия является предпочтительной, если полученное значение превышает 1/1000 (что соответствует 0,1 %, пороговому значению экономической эффективности).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Наконец, мы также можем рекомендовать тестирование на основе индикаторных заболеваний. При таком подходе пациентам, обратившимся в медицинское учреждение для лечения определенных </a:t>
            </a:r>
            <a:r>
              <a:rPr lang="ru-RU" dirty="0" smtClean="0"/>
              <a:t>заболеваний с </a:t>
            </a:r>
            <a:r>
              <a:rPr lang="ru-RU" dirty="0" err="1" smtClean="0"/>
              <a:t>серопревалентностью</a:t>
            </a:r>
            <a:r>
              <a:rPr lang="ru-RU" dirty="0" smtClean="0"/>
              <a:t> более 0,1%, </a:t>
            </a:r>
            <a:r>
              <a:rPr lang="ru-RU" dirty="0"/>
              <a:t>следует предлагать пройти тестирование </a:t>
            </a:r>
            <a:r>
              <a:rPr lang="ru-RU" dirty="0" smtClean="0"/>
              <a:t>на</a:t>
            </a:r>
            <a:r>
              <a:rPr lang="ru-RU" baseline="0" dirty="0" smtClean="0"/>
              <a:t> ВИЧ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94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Карта 1: Новые диагностированные случаи заболевания ВИЧ на 100 000 человек, 2014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2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2 до &lt; 10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10 до &lt; 20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≥ 20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отсутствуют или исключены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Андорра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Лихтенштейн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Люксембург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Мальта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Монако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Сан-Марино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>
              <a:defRPr/>
            </a:pPr>
            <a:r>
              <a:rPr lang="ru-RU" dirty="0"/>
              <a:t>Согласно имеющимся данным в Европейском регионе ВОЗ приблизительно 2,5 миллиона человек живут с ВИЧ. Около 1,5 миллиона этих людей проживают в Восточной Европе и Центральной Азии. На данном слайде показаны </a:t>
            </a:r>
            <a:r>
              <a:rPr lang="ru-RU" dirty="0" smtClean="0"/>
              <a:t>различия</a:t>
            </a:r>
            <a:r>
              <a:rPr lang="ru-RU" baseline="0" dirty="0" smtClean="0"/>
              <a:t> в частоте выявления новых случаев </a:t>
            </a:r>
            <a:r>
              <a:rPr lang="ru-RU" dirty="0" smtClean="0"/>
              <a:t>ВИЧ в различных</a:t>
            </a:r>
            <a:r>
              <a:rPr lang="ru-RU" baseline="0" dirty="0" smtClean="0"/>
              <a:t> странах региона</a:t>
            </a:r>
            <a:r>
              <a:rPr lang="ru-RU" dirty="0" smtClean="0"/>
              <a:t>. 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ЕЦПКЗ/ВОЗ (2015) Контроль заболеваемости ВИЧ/СПИД в Европе в 2014 году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718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Несколько международных, региональных, национальных и специализированных организаций издают директивы по тестированию на ВИЧ.</a:t>
            </a:r>
          </a:p>
          <a:p>
            <a:r>
              <a:rPr lang="ru-RU" dirty="0"/>
              <a:t>В настоящее время ВОЗ опубликовала сводное руководство по тестированию на ВИЧ, которое описывает все аспекты проведения программы тестирования на 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784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Рекомендации ЕЦПКЗ о распространении тестирования на ВИЧ были опубликованы в 2010 году, в настоящее время их </a:t>
            </a:r>
            <a:r>
              <a:rPr lang="ru-RU" dirty="0" smtClean="0"/>
              <a:t>пересматривают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5635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В рамках инициативы «ВИЧ в Европе» была проделана значительная работа с участием разных организаций, результатом которой стала разработка Европейского руководства по тестированию на ВИЧ при ВИЧ-индикаторных заболеваниях. В документе также описаны </a:t>
            </a:r>
            <a:r>
              <a:rPr lang="ru-RU" dirty="0" smtClean="0"/>
              <a:t>эффективные</a:t>
            </a:r>
            <a:r>
              <a:rPr lang="ru-RU" baseline="0" dirty="0" smtClean="0"/>
              <a:t> способы</a:t>
            </a:r>
            <a:r>
              <a:rPr lang="ru-RU" dirty="0" smtClean="0"/>
              <a:t> внедрения рекомендаций </a:t>
            </a:r>
            <a:r>
              <a:rPr lang="ru-RU" dirty="0"/>
              <a:t>и </a:t>
            </a:r>
            <a:r>
              <a:rPr lang="ru-RU" dirty="0" smtClean="0"/>
              <a:t>оценки их результативности.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657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Что же представляет собой тестирование на ВИЧ на основании индикаторных заболеваний?</a:t>
            </a:r>
          </a:p>
          <a:p>
            <a:r>
              <a:rPr lang="ru-RU" dirty="0"/>
              <a:t>Индикаторные заболевания связаны с </a:t>
            </a:r>
            <a:r>
              <a:rPr lang="ru-RU" dirty="0" smtClean="0"/>
              <a:t>повышенной</a:t>
            </a:r>
            <a:r>
              <a:rPr lang="ru-RU" baseline="0" dirty="0" smtClean="0"/>
              <a:t> вероятностью выявления</a:t>
            </a:r>
            <a:r>
              <a:rPr lang="ru-RU" dirty="0" smtClean="0"/>
              <a:t> </a:t>
            </a:r>
            <a:r>
              <a:rPr lang="ru-RU" dirty="0"/>
              <a:t>ВИЧ-инфекции. Многие из этих заболеваний </a:t>
            </a:r>
            <a:r>
              <a:rPr lang="ru-RU" dirty="0" smtClean="0"/>
              <a:t>достаточно </a:t>
            </a:r>
            <a:r>
              <a:rPr lang="ru-RU" dirty="0"/>
              <a:t>часто наблюдаются у ВИЧ-инфицированных </a:t>
            </a:r>
            <a:r>
              <a:rPr lang="ru-RU" dirty="0" smtClean="0"/>
              <a:t>пациентов в </a:t>
            </a:r>
            <a:r>
              <a:rPr lang="ru-RU" dirty="0"/>
              <a:t>связи </a:t>
            </a:r>
            <a:r>
              <a:rPr lang="ru-RU" dirty="0" smtClean="0"/>
              <a:t>с</a:t>
            </a:r>
            <a:r>
              <a:rPr lang="ru-RU" baseline="0" dirty="0" smtClean="0"/>
              <a:t> общим </a:t>
            </a:r>
            <a:r>
              <a:rPr lang="ru-RU" dirty="0" smtClean="0"/>
              <a:t>способом </a:t>
            </a:r>
            <a:r>
              <a:rPr lang="ru-RU" dirty="0"/>
              <a:t>передачи (например, гепатит) или </a:t>
            </a:r>
            <a:r>
              <a:rPr lang="ru-RU" dirty="0" smtClean="0"/>
              <a:t>в связи с тем, что они развиваются по </a:t>
            </a:r>
            <a:r>
              <a:rPr lang="ru-RU" dirty="0"/>
              <a:t>причине имеющегося иммунодефицита.</a:t>
            </a:r>
          </a:p>
          <a:p>
            <a:r>
              <a:rPr lang="ru-RU" dirty="0"/>
              <a:t>До настоящего времени было недостаточно данных о частоте случаев </a:t>
            </a:r>
            <a:r>
              <a:rPr lang="ru-RU" dirty="0" err="1"/>
              <a:t>недиагностированного</a:t>
            </a:r>
            <a:r>
              <a:rPr lang="ru-RU" dirty="0"/>
              <a:t> ВИЧ у людей с определенными индикаторными заболеваниями. Однако сегодня </a:t>
            </a:r>
            <a:r>
              <a:rPr lang="ru-RU" dirty="0" smtClean="0"/>
              <a:t>доказательная</a:t>
            </a:r>
            <a:r>
              <a:rPr lang="ru-RU" baseline="0" dirty="0" smtClean="0"/>
              <a:t> база</a:t>
            </a:r>
            <a:r>
              <a:rPr lang="ru-RU" dirty="0" smtClean="0"/>
              <a:t>, подтверждающая </a:t>
            </a:r>
            <a:r>
              <a:rPr lang="ru-RU" dirty="0"/>
              <a:t>эту стратегию, постоянно растет.</a:t>
            </a:r>
          </a:p>
          <a:p>
            <a:r>
              <a:rPr lang="ru-RU" dirty="0"/>
              <a:t>Как упоминалось ранее, тестирование на ВИЧ считается экономически эффективным при </a:t>
            </a:r>
            <a:r>
              <a:rPr lang="ru-RU" dirty="0" smtClean="0"/>
              <a:t>вероятности выявления ВИЧ более </a:t>
            </a:r>
            <a:r>
              <a:rPr lang="ru-RU" dirty="0"/>
              <a:t>0,1 %. Тестирование на основе индикаторных заболеваний все чаще включают в руководства, но исполнение рекомендаций может быть различным.</a:t>
            </a:r>
          </a:p>
          <a:p>
            <a:r>
              <a:rPr lang="ru-RU" dirty="0"/>
              <a:t>Для расширения доказательной базы, поддерживающей данную стратегию, было проведено исследование HIDES.</a:t>
            </a: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745707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Текст </a:t>
            </a:r>
            <a:r>
              <a:rPr lang="ru-RU" dirty="0" smtClean="0"/>
              <a:t>к презентации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Тестирование на основе наличия индикаторного заболевания означает, что всем пациентам, обратившимся в медицинское учреждение с целью лечения определенного заболевания, в качестве стандартной процедуры предлагают пройти тестирование на ВИЧ.</a:t>
            </a:r>
          </a:p>
          <a:p>
            <a:pPr marL="0" indent="0">
              <a:buNone/>
            </a:pPr>
            <a:r>
              <a:rPr lang="ru-RU" dirty="0"/>
              <a:t>Мы определяем индикаторное заболевание как заболевание, имеющее </a:t>
            </a:r>
            <a:r>
              <a:rPr lang="ru-RU" dirty="0" err="1"/>
              <a:t>серопревалентность</a:t>
            </a:r>
            <a:r>
              <a:rPr lang="ru-RU" dirty="0"/>
              <a:t> </a:t>
            </a:r>
            <a:r>
              <a:rPr lang="ru-RU" dirty="0" err="1"/>
              <a:t>недиагностированного</a:t>
            </a:r>
            <a:r>
              <a:rPr lang="ru-RU" dirty="0"/>
              <a:t> ВИЧ 0,1 %, что является пороговым значением экономической эффективности</a:t>
            </a:r>
          </a:p>
          <a:p>
            <a:pPr marL="0" indent="0">
              <a:buNone/>
            </a:pPr>
            <a:r>
              <a:rPr lang="ru-RU" sz="1200" dirty="0"/>
              <a:t>Оценка </a:t>
            </a:r>
            <a:r>
              <a:rPr lang="ru-RU" sz="1200" dirty="0" smtClean="0"/>
              <a:t>принадлежности к группе риска </a:t>
            </a:r>
            <a:r>
              <a:rPr lang="ru-RU" sz="1200" dirty="0"/>
              <a:t>не требуется, чтобы предложить проведение тестирования при выявлении заболевания или явке пациента с определенными жалобами, что потенциально может устранить многие препятствия для проведения тестирования. </a:t>
            </a:r>
          </a:p>
          <a:p>
            <a:endParaRPr lang="ru-RU" sz="1200" dirty="0"/>
          </a:p>
          <a:p>
            <a:endParaRPr lang="ru-RU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847274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aseline="0" dirty="0"/>
              <a:t>Выделяют три широкие категории </a:t>
            </a:r>
            <a:r>
              <a:rPr lang="ru-RU" dirty="0"/>
              <a:t>индикаторных заболеваний. В первую входят СПИД-определяющие заболевания, например: ПП, НХЛ, церебральный токсоплазмоз. Всего к этой категории относятся Х заболеваний. Вторая категория включает в себя заболевания, </a:t>
            </a:r>
            <a:r>
              <a:rPr lang="ru-RU" dirty="0" smtClean="0"/>
              <a:t>при которых </a:t>
            </a:r>
            <a:r>
              <a:rPr lang="ru-RU" dirty="0"/>
              <a:t>была зарегистрирована или ожидалась частота случаев </a:t>
            </a:r>
            <a:r>
              <a:rPr lang="ru-RU" dirty="0" err="1" smtClean="0"/>
              <a:t>недиагностированной</a:t>
            </a:r>
            <a:r>
              <a:rPr lang="ru-RU" dirty="0" smtClean="0"/>
              <a:t> ВИЧ-инфекции </a:t>
            </a:r>
            <a:r>
              <a:rPr lang="ru-RU" dirty="0"/>
              <a:t>0,1 %, что в основном характерно для второй подкатегории 2b, </a:t>
            </a:r>
            <a:r>
              <a:rPr lang="ru-RU" dirty="0" smtClean="0"/>
              <a:t>при </a:t>
            </a:r>
            <a:r>
              <a:rPr lang="ru-RU" dirty="0"/>
              <a:t>которой данные еще не </a:t>
            </a:r>
            <a:r>
              <a:rPr lang="ru-RU" dirty="0" smtClean="0"/>
              <a:t>получены</a:t>
            </a:r>
            <a:r>
              <a:rPr lang="ru-RU" dirty="0"/>
              <a:t>. В последнюю категорию входят </a:t>
            </a:r>
            <a:r>
              <a:rPr lang="ru-RU" dirty="0" smtClean="0"/>
              <a:t>заболевания</a:t>
            </a:r>
            <a:r>
              <a:rPr lang="ru-RU" dirty="0"/>
              <a:t>, при которых </a:t>
            </a:r>
            <a:r>
              <a:rPr lang="ru-RU" dirty="0" err="1"/>
              <a:t>недиагностированная</a:t>
            </a:r>
            <a:r>
              <a:rPr lang="ru-RU" dirty="0"/>
              <a:t> инфекция считается значительным риском для успешного лечения индикаторного заболевания, например при </a:t>
            </a:r>
            <a:r>
              <a:rPr lang="ru-RU" dirty="0" err="1"/>
              <a:t>иммуносупрессивной</a:t>
            </a:r>
            <a:r>
              <a:rPr lang="ru-RU" dirty="0"/>
              <a:t> терапии.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aseline="0" dirty="0"/>
              <a:t>Для дальнейшего</a:t>
            </a:r>
            <a:r>
              <a:rPr lang="ru-RU" sz="1200" dirty="0"/>
              <a:t> определения, какие заболевания соответствуют статусу индикаторного заболевания, было проведено общеевропейское исследование HIDES, состоящее из трех фаз.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200" baseline="0" dirty="0"/>
          </a:p>
        </p:txBody>
      </p:sp>
    </p:spTree>
    <p:extLst>
      <p:ext uri="{BB962C8B-B14F-4D97-AF65-F5344CB8AC3E}">
        <p14:creationId xmlns:p14="http://schemas.microsoft.com/office/powerpoint/2010/main" val="6792547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 диктора</a:t>
            </a:r>
          </a:p>
          <a:p>
            <a:r>
              <a:rPr lang="ru-RU" dirty="0"/>
              <a:t>Во всех трех фазах исследования HIDES всем пациентам, обратившимся для лечения определенных заболеваний, было предложено пройти тестирование на ВИЧ.</a:t>
            </a:r>
          </a:p>
          <a:p>
            <a:r>
              <a:rPr lang="ru-RU" dirty="0"/>
              <a:t>Фаза 1 HIDES представляла собой исследование целесообразности, которое подтвердило статус ИЗ многих основных ИЗ, два из первоначально выбранных 8 ИЗ были исключены из фазы 2 на основании полученных в ходе HIDES 1 данных. К ним относятся ЗППП и опоясывающий лишай у пациентов в возрасте до 65 лет </a:t>
            </a:r>
          </a:p>
          <a:p>
            <a:r>
              <a:rPr lang="ru-RU" dirty="0"/>
              <a:t>На этом слайде показаны заболевания фазы 2</a:t>
            </a:r>
          </a:p>
          <a:p>
            <a:r>
              <a:rPr lang="ru-RU" dirty="0"/>
              <a:t>Первичной конечной точкой была частота случаев ВИЧ</a:t>
            </a:r>
          </a:p>
          <a:p>
            <a:endParaRPr lang="ru-RU" dirty="0"/>
          </a:p>
          <a:p>
            <a:r>
              <a:rPr lang="ru-RU" dirty="0"/>
              <a:t>Дополнительные сведения</a:t>
            </a:r>
          </a:p>
          <a:p>
            <a:r>
              <a:rPr lang="ru-RU" dirty="0"/>
              <a:t>ЗППП</a:t>
            </a:r>
            <a:r>
              <a:rPr lang="en-US" dirty="0"/>
              <a:t>		</a:t>
            </a:r>
            <a:r>
              <a:rPr lang="ru-RU" dirty="0" smtClean="0"/>
              <a:t>	4,06 </a:t>
            </a:r>
            <a:r>
              <a:rPr lang="ru-RU" dirty="0"/>
              <a:t>(2,78–5,71)</a:t>
            </a:r>
          </a:p>
          <a:p>
            <a:r>
              <a:rPr lang="ru-RU" dirty="0"/>
              <a:t>Опоясывающий лишай &lt; 65 лет </a:t>
            </a:r>
            <a:r>
              <a:rPr lang="en-US" dirty="0"/>
              <a:t>	</a:t>
            </a:r>
            <a:r>
              <a:rPr lang="ru-RU" dirty="0"/>
              <a:t>2,89 (1,07–6,21) [частота (ДИ 95 %)]</a:t>
            </a:r>
          </a:p>
          <a:p>
            <a:endParaRPr lang="ru-RU" dirty="0"/>
          </a:p>
          <a:p>
            <a:r>
              <a:rPr lang="ru-RU" dirty="0"/>
              <a:t>Источник: </a:t>
            </a:r>
            <a:r>
              <a:rPr lang="ru-RU" dirty="0" err="1"/>
              <a:t>Sullivan</a:t>
            </a:r>
            <a:r>
              <a:rPr lang="ru-RU" dirty="0"/>
              <a:t> AK, </a:t>
            </a:r>
            <a:r>
              <a:rPr lang="ru-RU" dirty="0" err="1"/>
              <a:t>Raben</a:t>
            </a:r>
            <a:r>
              <a:rPr lang="ru-RU" dirty="0"/>
              <a:t> </a:t>
            </a:r>
            <a:r>
              <a:rPr lang="ru-RU" dirty="0" err="1"/>
              <a:t>D</a:t>
            </a:r>
            <a:r>
              <a:rPr lang="ru-RU" dirty="0"/>
              <a:t>, </a:t>
            </a:r>
            <a:r>
              <a:rPr lang="ru-RU" dirty="0" err="1"/>
              <a:t>Reekie</a:t>
            </a:r>
            <a:r>
              <a:rPr lang="ru-RU" dirty="0"/>
              <a:t> </a:t>
            </a:r>
            <a:r>
              <a:rPr lang="ru-RU" dirty="0" err="1"/>
              <a:t>J</a:t>
            </a:r>
            <a:r>
              <a:rPr lang="ru-RU" dirty="0"/>
              <a:t>, </a:t>
            </a:r>
            <a:r>
              <a:rPr lang="ru-RU" dirty="0" err="1"/>
              <a:t>Rayment</a:t>
            </a:r>
            <a:r>
              <a:rPr lang="ru-RU" dirty="0"/>
              <a:t> </a:t>
            </a:r>
            <a:r>
              <a:rPr lang="ru-RU" dirty="0" err="1"/>
              <a:t>M</a:t>
            </a:r>
            <a:r>
              <a:rPr lang="ru-RU" dirty="0"/>
              <a:t>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</a:t>
            </a:r>
            <a:r>
              <a:rPr lang="ru-RU" dirty="0" err="1"/>
              <a:t>Feasibility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effectiveness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indicator</a:t>
            </a:r>
            <a:r>
              <a:rPr lang="ru-RU" dirty="0"/>
              <a:t> </a:t>
            </a:r>
            <a:r>
              <a:rPr lang="ru-RU" dirty="0" err="1"/>
              <a:t>condition-guided</a:t>
            </a:r>
            <a:r>
              <a:rPr lang="ru-RU" dirty="0"/>
              <a:t> </a:t>
            </a:r>
            <a:r>
              <a:rPr lang="ru-RU" dirty="0" err="1"/>
              <a:t>testing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 HIV: </a:t>
            </a:r>
            <a:r>
              <a:rPr lang="ru-RU" dirty="0" err="1"/>
              <a:t>results</a:t>
            </a:r>
            <a:r>
              <a:rPr lang="ru-RU" dirty="0"/>
              <a:t> </a:t>
            </a:r>
            <a:r>
              <a:rPr lang="ru-RU" dirty="0" err="1"/>
              <a:t>from</a:t>
            </a:r>
            <a:r>
              <a:rPr lang="ru-RU" dirty="0"/>
              <a:t> HIDES </a:t>
            </a:r>
            <a:r>
              <a:rPr lang="ru-RU" dirty="0" err="1"/>
              <a:t>I</a:t>
            </a:r>
            <a:r>
              <a:rPr lang="ru-RU" dirty="0"/>
              <a:t> (HIV </a:t>
            </a:r>
            <a:r>
              <a:rPr lang="ru-RU" dirty="0" err="1"/>
              <a:t>indicator</a:t>
            </a:r>
            <a:r>
              <a:rPr lang="ru-RU" dirty="0"/>
              <a:t> </a:t>
            </a:r>
            <a:r>
              <a:rPr lang="ru-RU" dirty="0" err="1"/>
              <a:t>diseases</a:t>
            </a:r>
            <a:r>
              <a:rPr lang="ru-RU" dirty="0"/>
              <a:t> </a:t>
            </a:r>
            <a:r>
              <a:rPr lang="ru-RU" dirty="0" err="1"/>
              <a:t>across</a:t>
            </a:r>
            <a:r>
              <a:rPr lang="ru-RU" dirty="0"/>
              <a:t> </a:t>
            </a:r>
            <a:r>
              <a:rPr lang="ru-RU" dirty="0" err="1"/>
              <a:t>Europe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). </a:t>
            </a:r>
            <a:r>
              <a:rPr lang="ru-RU" dirty="0" err="1"/>
              <a:t>PLoS</a:t>
            </a:r>
            <a:r>
              <a:rPr lang="ru-RU" dirty="0"/>
              <a:t> </a:t>
            </a:r>
            <a:r>
              <a:rPr lang="ru-RU" dirty="0" err="1"/>
              <a:t>One</a:t>
            </a:r>
            <a:r>
              <a:rPr lang="ru-RU" dirty="0"/>
              <a:t> 2013;8(1):e52845. </a:t>
            </a:r>
            <a:r>
              <a:rPr lang="ru-RU" dirty="0" err="1"/>
              <a:t>doi</a:t>
            </a:r>
            <a:r>
              <a:rPr lang="ru-RU" dirty="0"/>
              <a:t>: 10.1371/journal.pone.0052845. </a:t>
            </a:r>
            <a:r>
              <a:rPr lang="ru-RU" dirty="0" err="1"/>
              <a:t>Epub</a:t>
            </a:r>
            <a:r>
              <a:rPr lang="ru-RU" dirty="0"/>
              <a:t> 2013 </a:t>
            </a:r>
            <a:r>
              <a:rPr lang="ru-RU" dirty="0" err="1"/>
              <a:t>Jan</a:t>
            </a:r>
            <a:r>
              <a:rPr lang="ru-RU" dirty="0"/>
              <a:t> 15 [Целесообразность и эффективность тестирования на ВИЧ на основании индикаторных заболеваний: результаты HIDES </a:t>
            </a:r>
            <a:r>
              <a:rPr lang="ru-RU" dirty="0" err="1"/>
              <a:t>I</a:t>
            </a:r>
            <a:r>
              <a:rPr lang="ru-RU" dirty="0"/>
              <a:t> (исследование ВИЧ-индикаторных заболеваний в Европе)].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597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alibri" panose="020F0502020204030204" pitchFamily="34" charset="0"/>
              </a:rPr>
              <a:t>Текст </a:t>
            </a:r>
            <a:r>
              <a:rPr lang="ru-RU" dirty="0" smtClean="0"/>
              <a:t>к презентации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Было проведено 150 опросов в 42 клинических центрах из 20 стран четырех регионов Европы. Для участия в исследовании были зачислены 9 471 человек, большинство из которых из Восточной Европы, на втором месте по количеству человек — Северная Европа. </a:t>
            </a:r>
          </a:p>
          <a:p>
            <a:endParaRPr lang="ru-RU" dirty="0"/>
          </a:p>
          <a:p>
            <a:r>
              <a:rPr lang="ru-RU" dirty="0"/>
              <a:t>Дополнительная информация: Европейские регионы соответствуют регионам в исследовании EUROSIDA, крупном европейском исследовании когорты ВИЧ-инфицированных пациентов.</a:t>
            </a:r>
          </a:p>
          <a:p>
            <a:endParaRPr lang="ru-RU" dirty="0"/>
          </a:p>
          <a:p>
            <a:r>
              <a:rPr lang="ru-RU" dirty="0"/>
              <a:t>Здесь СЛЕДУЕТ УКАЗАТЬ СПИСОК СТРАН ПО РЕГИОНАМ EUROSIDA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289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</a:p>
          <a:p>
            <a:endParaRPr lang="ru-RU" dirty="0"/>
          </a:p>
          <a:p>
            <a:r>
              <a:rPr lang="ru-RU" dirty="0"/>
              <a:t>В исследовании принимали участие приблизительно 9,5 тысяч человек, большинство из них были мужчинами европеоидной расы, средний возраст составил 37 лет.</a:t>
            </a:r>
          </a:p>
          <a:p>
            <a:r>
              <a:rPr lang="ru-RU" dirty="0"/>
              <a:t>Только незначительное количество ранее проходили тестирование на ВИЧ</a:t>
            </a:r>
          </a:p>
          <a:p>
            <a:r>
              <a:rPr lang="ru-RU" dirty="0"/>
              <a:t>Большая часть участников были набраны в амбулаторных отделениях больниц</a:t>
            </a:r>
          </a:p>
          <a:p>
            <a:r>
              <a:rPr lang="ru-RU" dirty="0"/>
              <a:t>Лишь небольшой процент участников был набран в отделениях скорой помощи, так как в исследовании принимало участие малое количество центров оказания неотложной помощи. Фаза 3 HIDES представляет собой расширенное исследование в группе пациентов с </a:t>
            </a:r>
            <a:r>
              <a:rPr lang="ru-RU" dirty="0" err="1"/>
              <a:t>мононуклеозоподобным</a:t>
            </a:r>
            <a:r>
              <a:rPr lang="ru-RU" dirty="0"/>
              <a:t> синдромом с включением в исследование большего количества отделений скорой помощи для набора пациентов.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768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235 человек получили положительные результаты тестирования на ВИЧ, что составляет </a:t>
            </a:r>
            <a:r>
              <a:rPr lang="ru-RU" dirty="0" smtClean="0"/>
              <a:t>распространенность  2,5</a:t>
            </a:r>
            <a:r>
              <a:rPr lang="ru-RU" dirty="0"/>
              <a:t> %. Это значение в 25 раз выше уровня, требуемого для соответствия определению ИЗ.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6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3100" y="569913"/>
            <a:ext cx="3378200" cy="253365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xfrm>
            <a:off x="662533" y="3523952"/>
            <a:ext cx="5438140" cy="4467701"/>
          </a:xfrm>
          <a:noFill/>
          <a:ln/>
        </p:spPr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ЕС было зарегистрировано приблизительно 6 новых диагнозов на 100 000 человек в 2014 году, что составляет около 30 000 человек.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u="sng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/>
              <a:t>Дополнительные сведения </a:t>
            </a:r>
          </a:p>
          <a:p>
            <a:pPr fontAlgn="ctr"/>
            <a:r>
              <a:rPr lang="ru-RU" dirty="0"/>
              <a:t>Страны, предоставившие отчетность / Количество стран</a:t>
            </a:r>
            <a:r>
              <a:rPr lang="en-US" dirty="0"/>
              <a:t>		</a:t>
            </a:r>
            <a:r>
              <a:rPr lang="ru-RU" dirty="0" smtClean="0"/>
              <a:t>	31/31</a:t>
            </a:r>
            <a:endParaRPr lang="ru-RU" dirty="0"/>
          </a:p>
          <a:p>
            <a:pPr fontAlgn="ctr"/>
            <a:r>
              <a:rPr lang="ru-RU" dirty="0"/>
              <a:t>Общее количество диагнозов ВИЧ </a:t>
            </a:r>
            <a:r>
              <a:rPr lang="en-US" dirty="0"/>
              <a:t>		</a:t>
            </a:r>
            <a:r>
              <a:rPr lang="ru-RU" dirty="0" smtClean="0"/>
              <a:t>			29</a:t>
            </a:r>
            <a:r>
              <a:rPr lang="ru-RU" dirty="0"/>
              <a:t> 992</a:t>
            </a:r>
          </a:p>
          <a:p>
            <a:pPr fontAlgn="ctr"/>
            <a:r>
              <a:rPr lang="ru-RU" dirty="0"/>
              <a:t>Количество на 100 000 человек (скорректированные данные)</a:t>
            </a:r>
            <a:r>
              <a:rPr lang="en-US" dirty="0"/>
              <a:t>		</a:t>
            </a:r>
            <a:r>
              <a:rPr lang="ru-RU" dirty="0"/>
              <a:t>5,9 (6,4)</a:t>
            </a:r>
          </a:p>
          <a:p>
            <a:pPr fontAlgn="ctr"/>
            <a:r>
              <a:rPr lang="ru-RU" dirty="0"/>
              <a:t>Соотношение мужчин и женщин</a:t>
            </a:r>
            <a:r>
              <a:rPr lang="en-US" dirty="0"/>
              <a:t>			</a:t>
            </a:r>
            <a:r>
              <a:rPr lang="ru-RU" dirty="0" smtClean="0"/>
              <a:t>		3,3</a:t>
            </a:r>
            <a:endParaRPr lang="ru-RU" dirty="0"/>
          </a:p>
          <a:p>
            <a:pPr font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ЕЦПКЗ/ВОЗ (2015) Контроль заболеваемости ВИЧ/СПИД в Европе в 2014 году</a:t>
            </a:r>
          </a:p>
          <a:p>
            <a:pPr fontAlgn="ctr"/>
            <a:endParaRPr lang="ru-RU" dirty="0"/>
          </a:p>
          <a:p>
            <a:pPr fontAlgn="ctr"/>
            <a:endParaRPr lang="ru-RU" dirty="0"/>
          </a:p>
          <a:p>
            <a:pPr fontAlgn="ctr"/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3913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При разделении по отдельным индикаторным заболеваниям видно, что заболевания слева от линии соответствуют определению ИЗ. По трем заболеваниям справа было исследовано недостаточное количество пациентов и случаев, поэтому требуются дополнительные данные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0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Повышенную вероятность получения положительного результата тестирования имели мужчины, </a:t>
            </a:r>
            <a:r>
              <a:rPr lang="ru-RU" dirty="0" err="1" smtClean="0"/>
              <a:t>неевропеоиды,пациенты</a:t>
            </a:r>
            <a:r>
              <a:rPr lang="ru-RU" dirty="0" smtClean="0"/>
              <a:t> </a:t>
            </a:r>
            <a:r>
              <a:rPr lang="ru-RU" dirty="0"/>
              <a:t>из Восточной Европы (в сравнении с Центральной Европой). Индикаторное заболевание также было независимым прогнозирующим фактором</a:t>
            </a:r>
            <a:r>
              <a:rPr lang="ru-RU" dirty="0" smtClean="0"/>
              <a:t>. Синдром инфекционного мононуклеоза </a:t>
            </a:r>
            <a:r>
              <a:rPr lang="ru-RU" dirty="0"/>
              <a:t>и </a:t>
            </a:r>
            <a:r>
              <a:rPr lang="ru-RU" dirty="0" err="1"/>
              <a:t>дискразия</a:t>
            </a:r>
            <a:r>
              <a:rPr lang="ru-RU" dirty="0"/>
              <a:t> крови связаны с повышенной вероятностью получения ВИЧ-положительного результата. Эти данные могут быть использованы на практике при первоначальном планировании программ или при необходимости использования ограниченного количества ресурсов в определенных особо важных областях.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3610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Большинству участников, у кого был диагностирован ВИЧ во второй фазе исследования HIDES, диагноз был поставлен поздно (медиана количества клеток CD4 — 200). Приблизительно 30 % </a:t>
            </a:r>
            <a:r>
              <a:rPr lang="ru-RU" dirty="0" smtClean="0"/>
              <a:t>отмечали </a:t>
            </a:r>
            <a:r>
              <a:rPr lang="ru-RU" dirty="0"/>
              <a:t>у себя наличие симптомов, связанных с ВИЧ, перед постановкой диагноза, что указывает на упущенные возможности ранней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23682777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8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 2.2 a: Проценты новых диагнозов ВИЧ по году постановки диагноза, Европейский регион ВОЗ*, 2005–2014 (включая Россию)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Случаев на 100 000 человек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 постановки диагноза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Запад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Восток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Европейский регион ВОЗ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В 50 странах (данные из Боснии и Герцеговины, Туркменистана и Узбекистана были исключены по причине непоследовательной отчетности за период).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>
              <a:defRPr/>
            </a:pPr>
            <a:r>
              <a:rPr lang="ru-RU" dirty="0"/>
              <a:t>Таким образом, согласно полученным данным эпидемия ВИЧ стабильна в Западной и Центральной Европе, что видно по практически горизонтальным линиям на диаграмме. В то же время количество случаев растет в Восточной Европе и Центральной Азии, на что указывает синяя линия, которая показывает ежегодный рост с 2005 года.</a:t>
            </a:r>
          </a:p>
          <a:p>
            <a:pPr>
              <a:defRPr/>
            </a:pPr>
            <a:r>
              <a:rPr lang="ru-RU" dirty="0"/>
              <a:t>В Западной Европе, несмотря на общее снижение количества новых случаев инфекции, во многих регионах отмечается увеличение случаев ВИЧ среди мужчин, практикующих секс с мужчинами (МСМ).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ВОЗ/ЕЦПКЗ Контроль заболеваемости ВИЧ/СПИД в Европе в 2014 году 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93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Корректировка по причине задержки отчетности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Заявлены в отчетах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r>
              <a:rPr lang="ru-RU" dirty="0"/>
              <a:t>Наблюдаемой в последнее время стабилизации эпидемии ВИЧ в Западной Европе предшествовали годы значительного роста </a:t>
            </a:r>
            <a:r>
              <a:rPr lang="ru-RU" dirty="0" smtClean="0"/>
              <a:t>выявления новых случаев </a:t>
            </a:r>
            <a:r>
              <a:rPr lang="ru-RU" dirty="0"/>
              <a:t>заболевания.</a:t>
            </a:r>
          </a:p>
          <a:p>
            <a:endParaRPr lang="ru-RU" dirty="0"/>
          </a:p>
          <a:p>
            <a:pPr>
              <a:defRPr/>
            </a:pPr>
            <a:r>
              <a:rPr lang="ru-RU" dirty="0"/>
              <a:t>Источник: ВОЗ/ЕЦПКЗ Контроль заболеваемости ВИЧ/СПИД в Европе в 2014 году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 ВИЧ на 100 000 человек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3/ 100 000 человек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3–5/ 100 000 человек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5–10/ 100 000 человек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10/ 100 000 человек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smtClean="0"/>
              <a:t>к презентации</a:t>
            </a:r>
            <a:endParaRPr lang="ru-RU" dirty="0"/>
          </a:p>
          <a:p>
            <a:pPr>
              <a:defRPr/>
            </a:pPr>
            <a:r>
              <a:rPr lang="ru-RU" dirty="0"/>
              <a:t>На данном слайде показана зарегистрированная </a:t>
            </a:r>
            <a:r>
              <a:rPr lang="ru-RU" dirty="0" err="1"/>
              <a:t>серопревалентность</a:t>
            </a:r>
            <a:r>
              <a:rPr lang="ru-RU" dirty="0"/>
              <a:t> ВИЧ в странах Европы.</a:t>
            </a:r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2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Источник: ЕЦПКЗ Отчет по контролю заболеваемости за 2014 г.</a:t>
            </a:r>
          </a:p>
          <a:p>
            <a:endParaRPr lang="ru-RU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BA69-F71B-400F-8057-BFFCF0B37730}" type="slidenum">
              <a:rPr lang="en-GB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47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188" indent="0" algn="ctr">
              <a:buNone/>
              <a:defRPr/>
            </a:lvl2pPr>
            <a:lvl3pPr marL="912370" indent="0" algn="ctr">
              <a:buNone/>
              <a:defRPr/>
            </a:lvl3pPr>
            <a:lvl4pPr marL="1368557" indent="0" algn="ctr">
              <a:buNone/>
              <a:defRPr/>
            </a:lvl4pPr>
            <a:lvl5pPr marL="1824741" indent="0" algn="ctr">
              <a:buNone/>
              <a:defRPr/>
            </a:lvl5pPr>
            <a:lvl6pPr marL="2280927" indent="0" algn="ctr">
              <a:buNone/>
              <a:defRPr/>
            </a:lvl6pPr>
            <a:lvl7pPr marL="2737111" indent="0" algn="ctr">
              <a:buNone/>
              <a:defRPr/>
            </a:lvl7pPr>
            <a:lvl8pPr marL="3193298" indent="0" algn="ctr">
              <a:buNone/>
              <a:defRPr/>
            </a:lvl8pPr>
            <a:lvl9pPr marL="3649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36AB-069C-4B41-889D-2FAAB2F366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45D6-6F9D-4127-B7B0-9F4BF39FE4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05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4DE7-8332-4ADE-8394-2954FB918A1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81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5735-FBD4-433E-B783-7D8D514C87C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64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E44F-FE59-4455-8FE5-98A5A7177C0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657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9D00-6186-4EA5-A203-4DD7162D84A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557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169D-E5DE-4420-8D74-991DF13A828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444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9C8-21AC-44B6-9FCF-3A90BB05B8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90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705-30EB-4543-A056-C49A557828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470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2361-A632-4902-B1A3-2AB29E8EE5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82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58AC-7239-442B-9590-7B2D54F925A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381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8" y="2122488"/>
            <a:ext cx="7624763" cy="1465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0"/>
          </p:nvPr>
        </p:nvSpPr>
        <p:spPr>
          <a:xfrm>
            <a:off x="457200" y="6308744"/>
            <a:ext cx="2128838" cy="409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1C21-7E79-4545-81FA-C372CF05AAAA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546869" y="6308744"/>
            <a:ext cx="2138363" cy="409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1339-392C-4C7A-969C-400CD5546D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1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20"/>
            <a:ext cx="2057400" cy="475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2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7903-0D23-4B41-BE06-70D7E39B4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37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809568-1FB0-4664-B930-CCC9295283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7507C0-32C9-45EF-99D1-75FAF175621A}" type="datetime1">
              <a:rPr lang="en-GB" smtClean="0"/>
              <a:t>13/07/2017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195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998" y="273041"/>
            <a:ext cx="8228659" cy="1144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6998" y="6247978"/>
            <a:ext cx="2129747" cy="471774"/>
          </a:xfrm>
        </p:spPr>
        <p:txBody>
          <a:bodyPr/>
          <a:lstStyle>
            <a:lvl1pPr>
              <a:defRPr/>
            </a:lvl1pPr>
          </a:lstStyle>
          <a:p>
            <a:endParaRPr lang="es-ES" alt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127079" y="6247978"/>
            <a:ext cx="2897907" cy="471774"/>
          </a:xfrm>
        </p:spPr>
        <p:txBody>
          <a:bodyPr/>
          <a:lstStyle>
            <a:lvl1pPr>
              <a:defRPr/>
            </a:lvl1pPr>
          </a:lstStyle>
          <a:p>
            <a:endParaRPr lang="es-ES" alt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6555911" y="6247978"/>
            <a:ext cx="2129747" cy="471774"/>
          </a:xfrm>
        </p:spPr>
        <p:txBody>
          <a:bodyPr/>
          <a:lstStyle>
            <a:lvl1pPr>
              <a:defRPr/>
            </a:lvl1pPr>
          </a:lstStyle>
          <a:p>
            <a:fld id="{6732ACFD-EB96-4BC2-84C7-678D503CFE6E}" type="slidenum">
              <a:rPr lang="es-ES" altLang="pl-PL"/>
              <a:pPr/>
              <a:t>‹nr.›</a:t>
            </a:fld>
            <a:endParaRPr lang="es-ES" altLang="pl-PL" dirty="0"/>
          </a:p>
        </p:txBody>
      </p:sp>
    </p:spTree>
    <p:extLst>
      <p:ext uri="{BB962C8B-B14F-4D97-AF65-F5344CB8AC3E}">
        <p14:creationId xmlns:p14="http://schemas.microsoft.com/office/powerpoint/2010/main" val="2341342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188" indent="0" algn="ctr">
              <a:buNone/>
              <a:defRPr/>
            </a:lvl2pPr>
            <a:lvl3pPr marL="912370" indent="0" algn="ctr">
              <a:buNone/>
              <a:defRPr/>
            </a:lvl3pPr>
            <a:lvl4pPr marL="1368557" indent="0" algn="ctr">
              <a:buNone/>
              <a:defRPr/>
            </a:lvl4pPr>
            <a:lvl5pPr marL="1824741" indent="0" algn="ctr">
              <a:buNone/>
              <a:defRPr/>
            </a:lvl5pPr>
            <a:lvl6pPr marL="2280927" indent="0" algn="ctr">
              <a:buNone/>
              <a:defRPr/>
            </a:lvl6pPr>
            <a:lvl7pPr marL="2737111" indent="0" algn="ctr">
              <a:buNone/>
              <a:defRPr/>
            </a:lvl7pPr>
            <a:lvl8pPr marL="3193298" indent="0" algn="ctr">
              <a:buNone/>
              <a:defRPr/>
            </a:lvl8pPr>
            <a:lvl9pPr marL="3649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412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6067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88" indent="0">
              <a:buNone/>
              <a:defRPr sz="1800"/>
            </a:lvl2pPr>
            <a:lvl3pPr marL="912370" indent="0">
              <a:buNone/>
              <a:defRPr sz="1600"/>
            </a:lvl3pPr>
            <a:lvl4pPr marL="1368557" indent="0">
              <a:buNone/>
              <a:defRPr sz="1400"/>
            </a:lvl4pPr>
            <a:lvl5pPr marL="1824741" indent="0">
              <a:buNone/>
              <a:defRPr sz="1400"/>
            </a:lvl5pPr>
            <a:lvl6pPr marL="2280927" indent="0">
              <a:buNone/>
              <a:defRPr sz="1400"/>
            </a:lvl6pPr>
            <a:lvl7pPr marL="2737111" indent="0">
              <a:buNone/>
              <a:defRPr sz="1400"/>
            </a:lvl7pPr>
            <a:lvl8pPr marL="3193298" indent="0">
              <a:buNone/>
              <a:defRPr sz="1400"/>
            </a:lvl8pPr>
            <a:lvl9pPr marL="3649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3614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39863"/>
            <a:ext cx="40147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32" y="1439863"/>
            <a:ext cx="4016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5719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844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3154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27985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1587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590823"/>
            <a:ext cx="4038600" cy="353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23"/>
            <a:ext cx="4038600" cy="353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0413-5542-42AC-9F32-DAEE39CF95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57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83116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0672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60353"/>
            <a:ext cx="2070100" cy="559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3"/>
            <a:ext cx="6057900" cy="5599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7835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69"/>
            <a:ext cx="8280400" cy="50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25" y="1439863"/>
            <a:ext cx="4014788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32" y="1439863"/>
            <a:ext cx="4016375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6259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33" y="2840744"/>
            <a:ext cx="9211868" cy="19596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66" y="5181443"/>
            <a:ext cx="7586402" cy="2337153"/>
          </a:xfrm>
        </p:spPr>
        <p:txBody>
          <a:bodyPr/>
          <a:lstStyle>
            <a:lvl1pPr marL="0" indent="0" algn="ctr">
              <a:buNone/>
              <a:defRPr/>
            </a:lvl1pPr>
            <a:lvl2pPr marL="109503" indent="0" algn="ctr">
              <a:buNone/>
              <a:defRPr/>
            </a:lvl2pPr>
            <a:lvl3pPr marL="219006" indent="0" algn="ctr">
              <a:buNone/>
              <a:defRPr/>
            </a:lvl3pPr>
            <a:lvl4pPr marL="328517" indent="0" algn="ctr">
              <a:buNone/>
              <a:defRPr/>
            </a:lvl4pPr>
            <a:lvl5pPr marL="438023" indent="0" algn="ctr">
              <a:buNone/>
              <a:defRPr/>
            </a:lvl5pPr>
            <a:lvl6pPr marL="547527" indent="0" algn="ctr">
              <a:buNone/>
              <a:defRPr/>
            </a:lvl6pPr>
            <a:lvl7pPr marL="657034" indent="0" algn="ctr">
              <a:buNone/>
              <a:defRPr/>
            </a:lvl7pPr>
            <a:lvl8pPr marL="766540" indent="0" algn="ctr">
              <a:buNone/>
              <a:defRPr/>
            </a:lvl8pPr>
            <a:lvl9pPr marL="876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43B3-7DC0-439A-8322-6FFA37F9B703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DDFCB-0F69-47DE-9671-4326B36B3BAE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130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39A8B-E890-4D9E-ABAD-2D55EE0966B0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926C0-8991-4734-860C-FE61A98C6800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084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4" y="5875957"/>
            <a:ext cx="9211868" cy="1815924"/>
          </a:xfrm>
        </p:spPr>
        <p:txBody>
          <a:bodyPr anchor="t"/>
          <a:lstStyle>
            <a:lvl1pPr algn="l">
              <a:defRPr sz="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74" y="3875706"/>
            <a:ext cx="9211868" cy="2000250"/>
          </a:xfrm>
        </p:spPr>
        <p:txBody>
          <a:bodyPr anchor="b"/>
          <a:lstStyle>
            <a:lvl1pPr marL="0" indent="0">
              <a:buNone/>
              <a:defRPr sz="500"/>
            </a:lvl1pPr>
            <a:lvl2pPr marL="109503" indent="0">
              <a:buNone/>
              <a:defRPr sz="400"/>
            </a:lvl2pPr>
            <a:lvl3pPr marL="219006" indent="0">
              <a:buNone/>
              <a:defRPr sz="400"/>
            </a:lvl3pPr>
            <a:lvl4pPr marL="328517" indent="0">
              <a:buNone/>
              <a:defRPr sz="300"/>
            </a:lvl4pPr>
            <a:lvl5pPr marL="438023" indent="0">
              <a:buNone/>
              <a:defRPr sz="300"/>
            </a:lvl5pPr>
            <a:lvl6pPr marL="547527" indent="0">
              <a:buNone/>
              <a:defRPr sz="300"/>
            </a:lvl6pPr>
            <a:lvl7pPr marL="657034" indent="0">
              <a:buNone/>
              <a:defRPr sz="300"/>
            </a:lvl7pPr>
            <a:lvl8pPr marL="766540" indent="0">
              <a:buNone/>
              <a:defRPr sz="300"/>
            </a:lvl8pPr>
            <a:lvl9pPr marL="876044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67482-5322-4E88-8C20-41FBDADDA5EC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6F0B0-8B43-4602-A7D3-0365E00C88FC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752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36" y="2641865"/>
            <a:ext cx="4589807" cy="5486135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797" y="2641865"/>
            <a:ext cx="4589807" cy="5486135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C8B07-ECA6-465A-B187-3FC57C41FA04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7CF30-B416-4101-9732-A28F202EE249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141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34" y="366008"/>
            <a:ext cx="9753466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934" y="2046994"/>
            <a:ext cx="4788370" cy="852840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9503" indent="0">
              <a:buNone/>
              <a:defRPr sz="500" b="1"/>
            </a:lvl2pPr>
            <a:lvl3pPr marL="219006" indent="0">
              <a:buNone/>
              <a:defRPr sz="400" b="1"/>
            </a:lvl3pPr>
            <a:lvl4pPr marL="328517" indent="0">
              <a:buNone/>
              <a:defRPr sz="400" b="1"/>
            </a:lvl4pPr>
            <a:lvl5pPr marL="438023" indent="0">
              <a:buNone/>
              <a:defRPr sz="400" b="1"/>
            </a:lvl5pPr>
            <a:lvl6pPr marL="547527" indent="0">
              <a:buNone/>
              <a:defRPr sz="400" b="1"/>
            </a:lvl6pPr>
            <a:lvl7pPr marL="657034" indent="0">
              <a:buNone/>
              <a:defRPr sz="400" b="1"/>
            </a:lvl7pPr>
            <a:lvl8pPr marL="766540" indent="0">
              <a:buNone/>
              <a:defRPr sz="400" b="1"/>
            </a:lvl8pPr>
            <a:lvl9pPr marL="876044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34" y="2899835"/>
            <a:ext cx="4788370" cy="5268295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5350" y="2046994"/>
            <a:ext cx="4790050" cy="852840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9503" indent="0">
              <a:buNone/>
              <a:defRPr sz="500" b="1"/>
            </a:lvl2pPr>
            <a:lvl3pPr marL="219006" indent="0">
              <a:buNone/>
              <a:defRPr sz="400" b="1"/>
            </a:lvl3pPr>
            <a:lvl4pPr marL="328517" indent="0">
              <a:buNone/>
              <a:defRPr sz="400" b="1"/>
            </a:lvl4pPr>
            <a:lvl5pPr marL="438023" indent="0">
              <a:buNone/>
              <a:defRPr sz="400" b="1"/>
            </a:lvl5pPr>
            <a:lvl6pPr marL="547527" indent="0">
              <a:buNone/>
              <a:defRPr sz="400" b="1"/>
            </a:lvl6pPr>
            <a:lvl7pPr marL="657034" indent="0">
              <a:buNone/>
              <a:defRPr sz="400" b="1"/>
            </a:lvl7pPr>
            <a:lvl8pPr marL="766540" indent="0">
              <a:buNone/>
              <a:defRPr sz="400" b="1"/>
            </a:lvl8pPr>
            <a:lvl9pPr marL="876044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5350" y="2899835"/>
            <a:ext cx="4790050" cy="5268295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538F4-1ADB-4FC4-9759-4303978BC1C1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45B54-F645-41D5-B715-A7B6C7290124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553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7D8F1-B1CA-4FF1-A5FB-4578B64888D9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DEB58-566A-4AB2-8D88-783B81F1C6AE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3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23"/>
            <a:ext cx="4038600" cy="353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90800"/>
            <a:ext cx="4038600" cy="169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33900"/>
            <a:ext cx="4038600" cy="169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4D5CA-DF97-449A-B593-C6A0CF5883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637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750E5-A1BE-4833-A96B-05267696619B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63600-0F16-477E-A5D2-110840DA71C9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63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34" y="364248"/>
            <a:ext cx="3565408" cy="1549135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030" y="364263"/>
            <a:ext cx="6058370" cy="7803885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934" y="1913379"/>
            <a:ext cx="3565408" cy="6254750"/>
          </a:xfrm>
        </p:spPr>
        <p:txBody>
          <a:bodyPr/>
          <a:lstStyle>
            <a:lvl1pPr marL="0" indent="0">
              <a:buNone/>
              <a:defRPr sz="300"/>
            </a:lvl1pPr>
            <a:lvl2pPr marL="109503" indent="0">
              <a:buNone/>
              <a:defRPr sz="300"/>
            </a:lvl2pPr>
            <a:lvl3pPr marL="219006" indent="0">
              <a:buNone/>
              <a:defRPr sz="300"/>
            </a:lvl3pPr>
            <a:lvl4pPr marL="328517" indent="0">
              <a:buNone/>
              <a:defRPr sz="200"/>
            </a:lvl4pPr>
            <a:lvl5pPr marL="438023" indent="0">
              <a:buNone/>
              <a:defRPr sz="200"/>
            </a:lvl5pPr>
            <a:lvl6pPr marL="547527" indent="0">
              <a:buNone/>
              <a:defRPr sz="200"/>
            </a:lvl6pPr>
            <a:lvl7pPr marL="657034" indent="0">
              <a:buNone/>
              <a:defRPr sz="200"/>
            </a:lvl7pPr>
            <a:lvl8pPr marL="766540" indent="0">
              <a:buNone/>
              <a:defRPr sz="200"/>
            </a:lvl8pPr>
            <a:lvl9pPr marL="876044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4B956-0AD1-4244-9F08-E20626CD53B8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48DA5-F5BD-4070-A92D-523A8A29C5DF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26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59" y="6400713"/>
            <a:ext cx="6502534" cy="755826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059" y="817122"/>
            <a:ext cx="6502534" cy="5486135"/>
          </a:xfrm>
        </p:spPr>
        <p:txBody>
          <a:bodyPr lIns="97616" tIns="48809" rIns="97616" bIns="48809"/>
          <a:lstStyle>
            <a:lvl1pPr marL="0" indent="0">
              <a:buNone/>
              <a:defRPr sz="800"/>
            </a:lvl1pPr>
            <a:lvl2pPr marL="109503" indent="0">
              <a:buNone/>
              <a:defRPr sz="700"/>
            </a:lvl2pPr>
            <a:lvl3pPr marL="219006" indent="0">
              <a:buNone/>
              <a:defRPr sz="600"/>
            </a:lvl3pPr>
            <a:lvl4pPr marL="328517" indent="0">
              <a:buNone/>
              <a:defRPr sz="500"/>
            </a:lvl4pPr>
            <a:lvl5pPr marL="438023" indent="0">
              <a:buNone/>
              <a:defRPr sz="500"/>
            </a:lvl5pPr>
            <a:lvl6pPr marL="547527" indent="0">
              <a:buNone/>
              <a:defRPr sz="500"/>
            </a:lvl6pPr>
            <a:lvl7pPr marL="657034" indent="0">
              <a:buNone/>
              <a:defRPr sz="500"/>
            </a:lvl7pPr>
            <a:lvl8pPr marL="766540" indent="0">
              <a:buNone/>
              <a:defRPr sz="500"/>
            </a:lvl8pPr>
            <a:lvl9pPr marL="876044" indent="0">
              <a:buNone/>
              <a:defRPr sz="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4059" y="7156540"/>
            <a:ext cx="6502534" cy="1072885"/>
          </a:xfrm>
        </p:spPr>
        <p:txBody>
          <a:bodyPr/>
          <a:lstStyle>
            <a:lvl1pPr marL="0" indent="0">
              <a:buNone/>
              <a:defRPr sz="300"/>
            </a:lvl1pPr>
            <a:lvl2pPr marL="109503" indent="0">
              <a:buNone/>
              <a:defRPr sz="300"/>
            </a:lvl2pPr>
            <a:lvl3pPr marL="219006" indent="0">
              <a:buNone/>
              <a:defRPr sz="300"/>
            </a:lvl3pPr>
            <a:lvl4pPr marL="328517" indent="0">
              <a:buNone/>
              <a:defRPr sz="200"/>
            </a:lvl4pPr>
            <a:lvl5pPr marL="438023" indent="0">
              <a:buNone/>
              <a:defRPr sz="200"/>
            </a:lvl5pPr>
            <a:lvl6pPr marL="547527" indent="0">
              <a:buNone/>
              <a:defRPr sz="200"/>
            </a:lvl6pPr>
            <a:lvl7pPr marL="657034" indent="0">
              <a:buNone/>
              <a:defRPr sz="200"/>
            </a:lvl7pPr>
            <a:lvl8pPr marL="766540" indent="0">
              <a:buNone/>
              <a:defRPr sz="200"/>
            </a:lvl8pPr>
            <a:lvl9pPr marL="876044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6C778-2A5A-4AC5-A45E-CB731219C404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812A7-4C74-4AF9-BDBB-AD67658908CB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79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06E96-0E81-4D14-ADDB-A32F0DE39A7D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A4A31-45A1-4B92-8B90-DBAAF99A056C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750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1821" y="812713"/>
            <a:ext cx="2302799" cy="7315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52" y="812713"/>
            <a:ext cx="6876815" cy="7315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CB9A8-F1CD-4998-9CEB-00B12A99187B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3996E-D51A-4E2A-B2E5-B79518FFAFF4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066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8" y="2122488"/>
            <a:ext cx="7624763" cy="1465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0"/>
          </p:nvPr>
        </p:nvSpPr>
        <p:spPr>
          <a:xfrm>
            <a:off x="457200" y="6308744"/>
            <a:ext cx="2128838" cy="409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DF56-1CE2-46D5-8EE3-6EEAD822F953}" type="datetime1">
              <a:rPr lang="en-GB" altLang="en-US" smtClean="0">
                <a:solidFill>
                  <a:srgbClr val="000000"/>
                </a:solidFill>
              </a:rPr>
              <a:t>13/07/2017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546869" y="6308744"/>
            <a:ext cx="2138363" cy="409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1339-392C-4C7A-969C-400CD5546D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392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618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458148" y="251974"/>
            <a:ext cx="1474059" cy="459051"/>
            <a:chOff x="5130570" y="323655"/>
            <a:chExt cx="3926637" cy="1136650"/>
          </a:xfrm>
        </p:grpSpPr>
        <p:pic>
          <p:nvPicPr>
            <p:cNvPr id="15" name="Picture 12"/>
            <p:cNvPicPr>
              <a:picLocks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6" name="Picture 15" descr="EURO-WH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44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BDE59-00ED-4C78-9B6A-0FD4905A5D2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87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00419-19C9-4DB6-AB2B-A83608467DD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352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BC06F8-1BF1-4BB6-9C74-6FD027CA7C93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0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25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3142-A75D-45FE-A26A-18AD2E8717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57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18B4C4-04E7-4C30-AF1D-67D602EBA05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135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8F40D-DF44-4376-87E6-83296D875BB4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778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64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143039-995B-42D6-9E50-096FC2137DF4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5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25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774AA-4DA7-4A25-A8C8-73DF64F09F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3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726" y="16430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9D36-C095-4034-87E5-CD0A80A135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8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188" indent="0" algn="ctr">
              <a:buNone/>
              <a:defRPr/>
            </a:lvl2pPr>
            <a:lvl3pPr marL="912370" indent="0" algn="ctr">
              <a:buNone/>
              <a:defRPr/>
            </a:lvl3pPr>
            <a:lvl4pPr marL="1368557" indent="0" algn="ctr">
              <a:buNone/>
              <a:defRPr/>
            </a:lvl4pPr>
            <a:lvl5pPr marL="1824741" indent="0" algn="ctr">
              <a:buNone/>
              <a:defRPr/>
            </a:lvl5pPr>
            <a:lvl6pPr marL="2280927" indent="0" algn="ctr">
              <a:buNone/>
              <a:defRPr/>
            </a:lvl6pPr>
            <a:lvl7pPr marL="2737111" indent="0" algn="ctr">
              <a:buNone/>
              <a:defRPr/>
            </a:lvl7pPr>
            <a:lvl8pPr marL="3193298" indent="0" algn="ctr">
              <a:buNone/>
              <a:defRPr/>
            </a:lvl8pPr>
            <a:lvl9pPr marL="3649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412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606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88" indent="0">
              <a:buNone/>
              <a:defRPr sz="1800"/>
            </a:lvl2pPr>
            <a:lvl3pPr marL="912370" indent="0">
              <a:buNone/>
              <a:defRPr sz="1600"/>
            </a:lvl3pPr>
            <a:lvl4pPr marL="1368557" indent="0">
              <a:buNone/>
              <a:defRPr sz="1400"/>
            </a:lvl4pPr>
            <a:lvl5pPr marL="1824741" indent="0">
              <a:buNone/>
              <a:defRPr sz="1400"/>
            </a:lvl5pPr>
            <a:lvl6pPr marL="2280927" indent="0">
              <a:buNone/>
              <a:defRPr sz="1400"/>
            </a:lvl6pPr>
            <a:lvl7pPr marL="2737111" indent="0">
              <a:buNone/>
              <a:defRPr sz="1400"/>
            </a:lvl7pPr>
            <a:lvl8pPr marL="3193298" indent="0">
              <a:buNone/>
              <a:defRPr sz="1400"/>
            </a:lvl8pPr>
            <a:lvl9pPr marL="3649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361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1910-8C3C-4965-959E-C87FD786DE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2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39863"/>
            <a:ext cx="40147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32" y="1439863"/>
            <a:ext cx="4016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571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844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315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2798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1587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8311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067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60353"/>
            <a:ext cx="2070100" cy="559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3"/>
            <a:ext cx="6057900" cy="5599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783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69"/>
            <a:ext cx="8280400" cy="50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25" y="1439863"/>
            <a:ext cx="4014788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32" y="1439863"/>
            <a:ext cx="4016375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625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618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458148" y="251974"/>
            <a:ext cx="1474059" cy="459051"/>
            <a:chOff x="5130570" y="323655"/>
            <a:chExt cx="3926637" cy="1136650"/>
          </a:xfrm>
        </p:grpSpPr>
        <p:pic>
          <p:nvPicPr>
            <p:cNvPr id="15" name="Picture 12"/>
            <p:cNvPicPr>
              <a:picLocks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6" name="Picture 15" descr="EURO-WH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44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88" indent="0">
              <a:buNone/>
              <a:defRPr sz="1800"/>
            </a:lvl2pPr>
            <a:lvl3pPr marL="912370" indent="0">
              <a:buNone/>
              <a:defRPr sz="1600"/>
            </a:lvl3pPr>
            <a:lvl4pPr marL="1368557" indent="0">
              <a:buNone/>
              <a:defRPr sz="1400"/>
            </a:lvl4pPr>
            <a:lvl5pPr marL="1824741" indent="0">
              <a:buNone/>
              <a:defRPr sz="1400"/>
            </a:lvl5pPr>
            <a:lvl6pPr marL="2280927" indent="0">
              <a:buNone/>
              <a:defRPr sz="1400"/>
            </a:lvl6pPr>
            <a:lvl7pPr marL="2737111" indent="0">
              <a:buNone/>
              <a:defRPr sz="1400"/>
            </a:lvl7pPr>
            <a:lvl8pPr marL="3193298" indent="0">
              <a:buNone/>
              <a:defRPr sz="1400"/>
            </a:lvl8pPr>
            <a:lvl9pPr marL="3649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B153-AE05-4F4C-9819-1DD60A526E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8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BDE59-00ED-4C78-9B6A-0FD4905A5D2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3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00419-19C9-4DB6-AB2B-A83608467DD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35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BC06F8-1BF1-4BB6-9C74-6FD027CA7C93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09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18B4C4-04E7-4C30-AF1D-67D602EBA05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13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8F40D-DF44-4376-87E6-83296D875BB4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77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6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143039-995B-42D6-9E50-096FC2137DF4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53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22C-94AA-4A6F-BCEC-C99851202EB9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038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2133600" cy="365125"/>
          </a:xfrm>
        </p:spPr>
        <p:txBody>
          <a:bodyPr/>
          <a:lstStyle/>
          <a:p>
            <a:fld id="{2F1B5D14-C2F7-4984-B084-0E64E1AC36C6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151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48E1-A167-48E6-BC5E-D6DCC1CB9396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34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23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23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5E0D-3CA3-4C91-B5CD-103641E59E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99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CAC6-6FAB-4788-A6E5-E2E089CACA19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833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375E-D7B2-4C43-89DA-03C98DF610E9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280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121D-7277-4FE4-8FAB-83E95F128BA3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5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76E0-1A77-4B22-9C59-CA5BE156FB71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361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F7DC-F962-47BD-AAEB-33330809AE85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458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FBBA-A58A-4A64-B2D4-74B58880D1F1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457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2A72-54F8-47C1-8B40-A2B222068F98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978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E6E6-5612-4AE4-85C2-FD1CA5C12B4E}" type="datetime1">
              <a:rPr lang="en-GB" smtClean="0"/>
              <a:t>13/07/2017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1B1B892F-85EA-4910-9996-F1660F5A877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600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188" indent="0" algn="ctr">
              <a:buNone/>
              <a:defRPr/>
            </a:lvl2pPr>
            <a:lvl3pPr marL="912370" indent="0" algn="ctr">
              <a:buNone/>
              <a:defRPr/>
            </a:lvl3pPr>
            <a:lvl4pPr marL="1368557" indent="0" algn="ctr">
              <a:buNone/>
              <a:defRPr/>
            </a:lvl4pPr>
            <a:lvl5pPr marL="1824741" indent="0" algn="ctr">
              <a:buNone/>
              <a:defRPr/>
            </a:lvl5pPr>
            <a:lvl6pPr marL="2280927" indent="0" algn="ctr">
              <a:buNone/>
              <a:defRPr/>
            </a:lvl6pPr>
            <a:lvl7pPr marL="2737111" indent="0" algn="ctr">
              <a:buNone/>
              <a:defRPr/>
            </a:lvl7pPr>
            <a:lvl8pPr marL="3193298" indent="0" algn="ctr">
              <a:buNone/>
              <a:defRPr/>
            </a:lvl8pPr>
            <a:lvl9pPr marL="3649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36AB-069C-4B41-889D-2FAAB2F366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2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1910-8C3C-4965-959E-C87FD786DE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2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19F9-CC4C-4C4E-ACF4-E60A6B93E2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3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88" indent="0">
              <a:buNone/>
              <a:defRPr sz="1800"/>
            </a:lvl2pPr>
            <a:lvl3pPr marL="912370" indent="0">
              <a:buNone/>
              <a:defRPr sz="1600"/>
            </a:lvl3pPr>
            <a:lvl4pPr marL="1368557" indent="0">
              <a:buNone/>
              <a:defRPr sz="1400"/>
            </a:lvl4pPr>
            <a:lvl5pPr marL="1824741" indent="0">
              <a:buNone/>
              <a:defRPr sz="1400"/>
            </a:lvl5pPr>
            <a:lvl6pPr marL="2280927" indent="0">
              <a:buNone/>
              <a:defRPr sz="1400"/>
            </a:lvl6pPr>
            <a:lvl7pPr marL="2737111" indent="0">
              <a:buNone/>
              <a:defRPr sz="1400"/>
            </a:lvl7pPr>
            <a:lvl8pPr marL="3193298" indent="0">
              <a:buNone/>
              <a:defRPr sz="1400"/>
            </a:lvl8pPr>
            <a:lvl9pPr marL="3649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B153-AE05-4F4C-9819-1DD60A526E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859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23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23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5E0D-3CA3-4C91-B5CD-103641E59E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99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19F9-CC4C-4C4E-ACF4-E60A6B93E2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3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41C1-2CBD-402C-B2BB-02B5D1C6D1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66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F718-C30B-4210-A4A0-AAFDC6FAA5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28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F8EF3-77B2-4915-A21C-B75B95E786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9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70F61-E392-4775-AD3F-E6BD1BC0B0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35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45D6-6F9D-4127-B7B0-9F4BF39FE4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0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20"/>
            <a:ext cx="2057400" cy="475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2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7903-0D23-4B41-BE06-70D7E39B4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3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590823"/>
            <a:ext cx="4038600" cy="353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23"/>
            <a:ext cx="4038600" cy="353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0413-5542-42AC-9F32-DAEE39CF95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5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41C1-2CBD-402C-B2BB-02B5D1C6D1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66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23"/>
            <a:ext cx="4038600" cy="353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90800"/>
            <a:ext cx="4038600" cy="169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33900"/>
            <a:ext cx="4038600" cy="169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4D5CA-DF97-449A-B593-C6A0CF5883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63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25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3142-A75D-45FE-A26A-18AD2E8717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57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25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774AA-4DA7-4A25-A8C8-73DF64F09F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31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726" y="16430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9D36-C095-4034-87E5-CD0A80A135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83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AD23-18C8-4F34-99F8-D3125C266D1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04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4A2-0C26-4954-9C73-1CAEA076AB5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91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2A0-D3C6-402D-BF2F-E97D7E094B8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4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5D1B-DE43-43D4-A250-2D142442F4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04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E9AA-1F2B-4F9C-B577-502025B88D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16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C8A9-DA0A-45F4-862B-9B36A84D48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5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F718-C30B-4210-A4A0-AAFDC6FAA5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28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6F1E-6256-4EE5-9696-69B40BDFFE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260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F6FD-F44D-4C60-B8C4-6E636155B6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0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2FC1-8B0E-464A-B0C1-673C1A33ED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0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2326-7331-4997-8ABB-2FB0C49C88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354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1F69-8D71-41EE-AA12-8BDDFCD8CF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81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809568-1FB0-4664-B930-CCC9295283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42DF76-3791-4D85-93B8-9BE0CCCAA09C}" type="datetime1">
              <a:rPr lang="en-GB" smtClean="0"/>
              <a:t>13/07/2017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31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30B3-EBD1-487F-9532-79F2725AB2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272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CE7F-8C77-4A70-AE66-8377945E61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04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BDC-4349-4122-A9AF-B16016E46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94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A9EE-CE46-4D74-9163-86727657D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7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F8EF3-77B2-4915-A21C-B75B95E786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9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D1D-3C83-4CD1-94BF-5214570D2D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42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A35C-3AEF-45F5-88E5-8D792FD33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497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2250-745E-4310-B0BA-9E8601E524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233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627-7BCF-49E4-B2F6-4CBFA3634A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775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E512-BEF7-472A-89B1-A3B25A3006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353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2F16-5E5D-492F-9649-2AE7FA5D20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50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ECAB-4FBE-4EEB-BC59-A6762C89A15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59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C6E1-C238-41B8-9935-72BBBFFC9F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57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8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0992-C391-4C20-B1F6-9A57F05AB39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8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70F61-E392-4775-AD3F-E6BD1BC0B0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35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BC1C-2717-4D94-B3A5-A81F60D614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2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8" indent="0">
              <a:buNone/>
              <a:defRPr sz="2000" b="1"/>
            </a:lvl2pPr>
            <a:lvl3pPr marL="912370" indent="0">
              <a:buNone/>
              <a:defRPr sz="1800" b="1"/>
            </a:lvl3pPr>
            <a:lvl4pPr marL="1368557" indent="0">
              <a:buNone/>
              <a:defRPr sz="1600" b="1"/>
            </a:lvl4pPr>
            <a:lvl5pPr marL="1824741" indent="0">
              <a:buNone/>
              <a:defRPr sz="1600" b="1"/>
            </a:lvl5pPr>
            <a:lvl6pPr marL="2280927" indent="0">
              <a:buNone/>
              <a:defRPr sz="1600" b="1"/>
            </a:lvl6pPr>
            <a:lvl7pPr marL="2737111" indent="0">
              <a:buNone/>
              <a:defRPr sz="1600" b="1"/>
            </a:lvl7pPr>
            <a:lvl8pPr marL="3193298" indent="0">
              <a:buNone/>
              <a:defRPr sz="1600" b="1"/>
            </a:lvl8pPr>
            <a:lvl9pPr marL="36494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89E6-37FE-4442-A530-0A60C20B4E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273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5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5110-1EA5-4820-AFE8-EC5F029B88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260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817-1D5F-489B-B0B5-0325277B5D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689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88" indent="0">
              <a:buNone/>
              <a:defRPr sz="2800"/>
            </a:lvl2pPr>
            <a:lvl3pPr marL="912370" indent="0">
              <a:buNone/>
              <a:defRPr sz="2400"/>
            </a:lvl3pPr>
            <a:lvl4pPr marL="1368557" indent="0">
              <a:buNone/>
              <a:defRPr sz="2000"/>
            </a:lvl4pPr>
            <a:lvl5pPr marL="1824741" indent="0">
              <a:buNone/>
              <a:defRPr sz="2000"/>
            </a:lvl5pPr>
            <a:lvl6pPr marL="2280927" indent="0">
              <a:buNone/>
              <a:defRPr sz="2000"/>
            </a:lvl6pPr>
            <a:lvl7pPr marL="2737111" indent="0">
              <a:buNone/>
              <a:defRPr sz="2000"/>
            </a:lvl7pPr>
            <a:lvl8pPr marL="3193298" indent="0">
              <a:buNone/>
              <a:defRPr sz="2000"/>
            </a:lvl8pPr>
            <a:lvl9pPr marL="364948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88" indent="0">
              <a:buNone/>
              <a:defRPr sz="1200"/>
            </a:lvl2pPr>
            <a:lvl3pPr marL="912370" indent="0">
              <a:buNone/>
              <a:defRPr sz="1000"/>
            </a:lvl3pPr>
            <a:lvl4pPr marL="1368557" indent="0">
              <a:buNone/>
              <a:defRPr sz="900"/>
            </a:lvl4pPr>
            <a:lvl5pPr marL="1824741" indent="0">
              <a:buNone/>
              <a:defRPr sz="900"/>
            </a:lvl5pPr>
            <a:lvl6pPr marL="2280927" indent="0">
              <a:buNone/>
              <a:defRPr sz="900"/>
            </a:lvl6pPr>
            <a:lvl7pPr marL="2737111" indent="0">
              <a:buNone/>
              <a:defRPr sz="900"/>
            </a:lvl7pPr>
            <a:lvl8pPr marL="3193298" indent="0">
              <a:buNone/>
              <a:defRPr sz="900"/>
            </a:lvl8pPr>
            <a:lvl9pPr marL="36494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8FB-BC7E-47FE-AB48-D667F166A9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08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DAE4-44A5-4A35-B6EC-C52107D8F3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592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A6E-044B-40A5-9E62-CBD8D511D8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812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24B8-B3E5-4EE4-BCF2-A6F777E734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26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4B43-6EDB-44B8-98ED-0CD13012A35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2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40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39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001000" cy="1066800"/>
          </a:xfrm>
          <a:prstGeom prst="rect">
            <a:avLst/>
          </a:prstGeom>
          <a:solidFill>
            <a:srgbClr val="95006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"/>
            <a:ext cx="8001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357313"/>
            <a:ext cx="82296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9" name="Picture 7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9" y="228631"/>
            <a:ext cx="11160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mfshlogo+"/>
          <p:cNvPicPr preferRelativeResize="0"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07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524656"/>
            <a:ext cx="539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C7189-4D07-4BDB-9860-E959BCC86FD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5pPr>
      <a:lvl6pPr marL="45618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6pPr>
      <a:lvl7pPr marL="91237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7pPr>
      <a:lvl8pPr marL="136855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8pPr>
      <a:lvl9pPr marL="182474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9pPr>
    </p:titleStyle>
    <p:bodyStyle>
      <a:lvl1pPr marL="342139" indent="-34213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99" indent="-2851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0463" indent="-22809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6650" indent="-2280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2833" indent="-2280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9020" indent="-2280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5206" indent="-2280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1391" indent="-2280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7573" indent="-2280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4787900" y="6402388"/>
            <a:ext cx="3600450" cy="339725"/>
          </a:xfrm>
          <a:prstGeom prst="rect">
            <a:avLst/>
          </a:prstGeom>
          <a:noFill/>
          <a:ln>
            <a:noFill/>
          </a:ln>
          <a:extLst/>
        </p:spPr>
        <p:txBody>
          <a:bodyPr lIns="91238" tIns="45619" rIns="91238" bIns="45619">
            <a:spAutoFit/>
          </a:bodyPr>
          <a:lstStyle>
            <a:lvl1pPr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u="none" dirty="0"/>
              <a:t>Отделение ВИЧ и ЗППП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4" y="1295400"/>
            <a:ext cx="91424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/>
          <a:lstStyle>
            <a:lvl1pPr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028" name="Oval 6"/>
          <p:cNvSpPr>
            <a:spLocks noChangeArrowheads="1"/>
          </p:cNvSpPr>
          <p:nvPr/>
        </p:nvSpPr>
        <p:spPr bwMode="auto">
          <a:xfrm>
            <a:off x="6227782" y="4868882"/>
            <a:ext cx="765175" cy="3698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238" tIns="45619" rIns="91238" bIns="45619" anchor="ctr"/>
          <a:lstStyle>
            <a:lvl1pPr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69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44" y="1439863"/>
            <a:ext cx="8183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408001" y="6405563"/>
            <a:ext cx="1392237" cy="308028"/>
          </a:xfrm>
          <a:prstGeom prst="rect">
            <a:avLst/>
          </a:prstGeom>
          <a:noFill/>
          <a:ln>
            <a:noFill/>
          </a:ln>
          <a:extLst/>
        </p:spPr>
        <p:txBody>
          <a:bodyPr lIns="91238" tIns="45619" rIns="91238" bIns="45619">
            <a:spAutoFit/>
          </a:bodyPr>
          <a:lstStyle>
            <a:lvl1pPr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1pPr>
            <a:lvl2pPr marL="742950" indent="-28575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 </a:t>
            </a:r>
          </a:p>
        </p:txBody>
      </p:sp>
      <p:pic>
        <p:nvPicPr>
          <p:cNvPr id="1032" name="Picture 12" descr="mmmmmmm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7" y="6105544"/>
            <a:ext cx="8270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 descr="Line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237291"/>
            <a:ext cx="78628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</p:sldLayoutIdLst>
  <p:transition/>
  <p:hf hdr="0" ftr="0" dt="0"/>
  <p:txStyles>
    <p:titleStyle>
      <a:lvl1pPr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6188"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2370"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68557"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4741" algn="ctr" defTabSz="76030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139" indent="-342139" algn="l" defTabSz="760309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299" indent="-285114" algn="l" defTabSz="760309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0463" indent="-228098" algn="l" defTabSz="760309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6650" indent="-228098" algn="l" defTabSz="760309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2833" indent="-228098" algn="l" defTabSz="760309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09020" indent="-228098" algn="l" defTabSz="760309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6pPr>
      <a:lvl7pPr marL="2965206" indent="-228098" algn="l" defTabSz="760309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7pPr>
      <a:lvl8pPr marL="3421391" indent="-228098" algn="l" defTabSz="760309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8pPr>
      <a:lvl9pPr marL="3877573" indent="-228098" algn="l" defTabSz="760309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738" y="609466"/>
            <a:ext cx="77725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72" tIns="39086" rIns="78172" bIns="390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738" y="1981622"/>
            <a:ext cx="7772534" cy="4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33" y="6248554"/>
            <a:ext cx="1905000" cy="4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D5824-EF3C-4BA2-86D7-89FD85A2D390}" type="datetime1">
              <a:rPr lang="en-GB" altLang="en-US" smtClean="0">
                <a:solidFill>
                  <a:srgbClr val="000000"/>
                </a:solidFill>
                <a:ea typeface="ＭＳ Ｐゴシック" charset="-128"/>
              </a:rPr>
              <a:t>13/07/2017</a:t>
            </a:fld>
            <a:endParaRPr lang="es-ES" alt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72" y="6248554"/>
            <a:ext cx="2895466" cy="4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67" y="6248554"/>
            <a:ext cx="1905000" cy="4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17D19-4C17-4445-A030-A431A300392A}" type="slidenum">
              <a:rPr lang="en-US" altLang="en-US" smtClean="0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00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</p:sldLayoutIdLst>
  <p:hf hdr="0" ftr="0" dt="0"/>
  <p:txStyles>
    <p:titleStyle>
      <a:lvl1pPr algn="ctr" defTabSz="781616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-128"/>
          <a:cs typeface="ＭＳ Ｐゴシック" pitchFamily="-65" charset="-128"/>
        </a:defRPr>
      </a:lvl1pPr>
      <a:lvl2pPr algn="ctr" defTabSz="781616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pitchFamily="-65" charset="-128"/>
        </a:defRPr>
      </a:lvl2pPr>
      <a:lvl3pPr algn="ctr" defTabSz="781616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pitchFamily="-65" charset="-128"/>
        </a:defRPr>
      </a:lvl3pPr>
      <a:lvl4pPr algn="ctr" defTabSz="781616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pitchFamily="-65" charset="-128"/>
        </a:defRPr>
      </a:lvl4pPr>
      <a:lvl5pPr algn="ctr" defTabSz="781616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pitchFamily="-65" charset="-128"/>
        </a:defRPr>
      </a:lvl5pPr>
      <a:lvl6pPr marL="109503" algn="ctr" defTabSz="976049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-65" charset="0"/>
        </a:defRPr>
      </a:lvl6pPr>
      <a:lvl7pPr marL="219006" algn="ctr" defTabSz="976049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-65" charset="0"/>
        </a:defRPr>
      </a:lvl7pPr>
      <a:lvl8pPr marL="328517" algn="ctr" defTabSz="976049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-65" charset="0"/>
        </a:defRPr>
      </a:lvl8pPr>
      <a:lvl9pPr marL="438023" algn="ctr" defTabSz="976049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-65" charset="0"/>
        </a:defRPr>
      </a:lvl9pPr>
    </p:titleStyle>
    <p:bodyStyle>
      <a:lvl1pPr marL="292928" indent="-292928" algn="l" defTabSz="781616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pitchFamily="-65" charset="-128"/>
        </a:defRPr>
      </a:lvl1pPr>
      <a:lvl2pPr marL="635147" indent="-244005" algn="l" defTabSz="781616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77024" indent="-195406" algn="l" defTabSz="781616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368162" indent="-195406" algn="l" defTabSz="781616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1758637" indent="-195070" algn="l" defTabSz="781616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305704" indent="-243727" algn="l" defTabSz="97604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6pPr>
      <a:lvl7pPr marL="2415207" indent="-243727" algn="l" defTabSz="97604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7pPr>
      <a:lvl8pPr marL="2524713" indent="-243727" algn="l" defTabSz="97604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8pPr>
      <a:lvl9pPr marL="2634221" indent="-243727" algn="l" defTabSz="97604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09503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006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28517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38023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47527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57034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66540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76044" algn="l" defTabSz="109503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 descr="Presentation_Template_Innerpage_new"/>
          <p:cNvPicPr>
            <a:picLocks noChangeAspect="1" noChangeArrowheads="1"/>
          </p:cNvPicPr>
          <p:nvPr/>
        </p:nvPicPr>
        <p:blipFill>
          <a:blip r:embed="rId10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48312F0-C64C-41B3-85DE-E0FD688DE493}" type="slidenum">
              <a:rPr lang="en-GB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71479" y="229144"/>
            <a:ext cx="1474059" cy="459051"/>
            <a:chOff x="5130570" y="323655"/>
            <a:chExt cx="3926637" cy="1136650"/>
          </a:xfrm>
        </p:grpSpPr>
        <p:pic>
          <p:nvPicPr>
            <p:cNvPr id="11" name="Picture 12"/>
            <p:cNvPicPr>
              <a:picLocks noChangeArrowheads="1"/>
            </p:cNvPicPr>
            <p:nvPr userDrawn="1"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2" name="Picture 11" descr="EURO-WHO.pn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00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4787900" y="6402388"/>
            <a:ext cx="3600450" cy="339725"/>
          </a:xfrm>
          <a:prstGeom prst="rect">
            <a:avLst/>
          </a:prstGeom>
          <a:noFill/>
          <a:ln>
            <a:noFill/>
          </a:ln>
          <a:extLst/>
        </p:spPr>
        <p:txBody>
          <a:bodyPr lIns="91238" tIns="45619" rIns="91238" bIns="45619">
            <a:spAutoFit/>
          </a:bodyPr>
          <a:lstStyle>
            <a:lvl1pPr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u="none" dirty="0"/>
              <a:t>Отделение ВИЧ и ЗППП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4" y="1295400"/>
            <a:ext cx="91424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/>
          <a:lstStyle>
            <a:lvl1pPr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028" name="Oval 6"/>
          <p:cNvSpPr>
            <a:spLocks noChangeArrowheads="1"/>
          </p:cNvSpPr>
          <p:nvPr/>
        </p:nvSpPr>
        <p:spPr bwMode="auto">
          <a:xfrm>
            <a:off x="6227782" y="4868882"/>
            <a:ext cx="765175" cy="3698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1238" tIns="45619" rIns="91238" bIns="45619" anchor="ctr"/>
          <a:lstStyle>
            <a:lvl1pPr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69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44" y="1439863"/>
            <a:ext cx="8183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  <a:p>
            <a:pPr lvl="0"/>
            <a:endParaRPr lang="en-GB" altLang="en-US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408001" y="6405563"/>
            <a:ext cx="1392237" cy="308028"/>
          </a:xfrm>
          <a:prstGeom prst="rect">
            <a:avLst/>
          </a:prstGeom>
          <a:noFill/>
          <a:ln>
            <a:noFill/>
          </a:ln>
          <a:extLst/>
        </p:spPr>
        <p:txBody>
          <a:bodyPr lIns="91238" tIns="45619" rIns="91238" bIns="45619">
            <a:spAutoFit/>
          </a:bodyPr>
          <a:lstStyle>
            <a:lvl1pPr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1pPr>
            <a:lvl2pPr marL="742950" indent="-28575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 </a:t>
            </a:r>
          </a:p>
        </p:txBody>
      </p:sp>
      <p:pic>
        <p:nvPicPr>
          <p:cNvPr id="1032" name="Picture 12" descr="mmmmmmm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7" y="6105544"/>
            <a:ext cx="8270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 descr="Line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237291"/>
            <a:ext cx="78628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ransition/>
  <p:hf hdr="0" ftr="0" dt="0"/>
  <p:txStyles>
    <p:titleStyle>
      <a:lvl1pPr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6188"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2370"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68557"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4741" algn="ctr" defTabSz="760309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139" indent="-342139" algn="l" defTabSz="76030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299" indent="-285114" algn="l" defTabSz="760309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0463" indent="-228098" algn="l" defTabSz="760309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6650" indent="-228098" algn="l" defTabSz="760309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2833" indent="-228098" algn="l" defTabSz="760309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09020" indent="-228098" algn="l" defTabSz="760309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6pPr>
      <a:lvl7pPr marL="2965206" indent="-228098" algn="l" defTabSz="760309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7pPr>
      <a:lvl8pPr marL="3421391" indent="-228098" algn="l" defTabSz="760309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8pPr>
      <a:lvl9pPr marL="3877573" indent="-228098" algn="l" defTabSz="760309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 descr="Presentation_Template_Innerpage_new"/>
          <p:cNvPicPr>
            <a:picLocks noChangeAspect="1" noChangeArrowheads="1"/>
          </p:cNvPicPr>
          <p:nvPr/>
        </p:nvPicPr>
        <p:blipFill>
          <a:blip r:embed="rId10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48312F0-C64C-41B3-85DE-E0FD688DE493}" type="slidenum">
              <a:rPr lang="en-GB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471479" y="229144"/>
            <a:ext cx="1474059" cy="459051"/>
            <a:chOff x="5130570" y="323655"/>
            <a:chExt cx="3926637" cy="1136650"/>
          </a:xfrm>
        </p:grpSpPr>
        <p:pic>
          <p:nvPicPr>
            <p:cNvPr id="11" name="Picture 12"/>
            <p:cNvPicPr>
              <a:picLocks noChangeArrowheads="1"/>
            </p:cNvPicPr>
            <p:nvPr userDrawn="1"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5130570" y="32365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2" name="Picture 11" descr="EURO-WHO.pn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6525725" y="380185"/>
              <a:ext cx="253148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00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38" tIns="45619" rIns="91238" bIns="456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3" descr="E:\Work\1___CPH_HIV\HiE\1. OptTEST start\text for optest\Logo\Optest full_croppe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61876" cy="5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7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 dt="0"/>
  <p:txStyles>
    <p:titleStyle>
      <a:lvl1pPr algn="ctr" defTabSz="9123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9" indent="-342139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99" indent="-285114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3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2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06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91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7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001000" cy="1066800"/>
          </a:xfrm>
          <a:prstGeom prst="rect">
            <a:avLst/>
          </a:prstGeom>
          <a:solidFill>
            <a:srgbClr val="95006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"/>
            <a:ext cx="8001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357313"/>
            <a:ext cx="82296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9" y="228631"/>
            <a:ext cx="11160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mfshlogo+"/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07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524656"/>
            <a:ext cx="539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C7189-4D07-4BDB-9860-E959BCC86FD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-128"/>
        </a:defRPr>
      </a:lvl5pPr>
      <a:lvl6pPr marL="45618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6pPr>
      <a:lvl7pPr marL="91237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7pPr>
      <a:lvl8pPr marL="136855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8pPr>
      <a:lvl9pPr marL="1824741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9pPr>
    </p:titleStyle>
    <p:bodyStyle>
      <a:lvl1pPr marL="342139" indent="-34213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99" indent="-28511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0463" indent="-22809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6650" indent="-22809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2833" indent="-2280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9020" indent="-2280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5206" indent="-2280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1391" indent="-2280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7573" indent="-2280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38" tIns="45619" rIns="91238" bIns="456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E76A-08D5-4B62-93C9-8FE86DEDB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2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hdr="0" ftr="0" dt="0"/>
  <p:txStyles>
    <p:titleStyle>
      <a:lvl1pPr algn="ctr" defTabSz="9123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9" indent="-342139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99" indent="-285114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3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2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06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91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7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38" tIns="45619" rIns="91238" bIns="456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AFD50-15C9-46B9-AC6C-FEF5FE0A2E4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2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ftr="0" dt="0"/>
  <p:txStyles>
    <p:titleStyle>
      <a:lvl1pPr algn="ctr" defTabSz="9123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9" indent="-342139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99" indent="-285114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3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2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06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91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7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38" tIns="45619" rIns="91238" bIns="456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6367-4657-4931-B2C1-83598E8784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DA51-F52D-4E31-ABCD-B9D7F34591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ftr="0" dt="0"/>
  <p:txStyles>
    <p:titleStyle>
      <a:lvl1pPr algn="ctr" defTabSz="9123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9" indent="-342139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99" indent="-285114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3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2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06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91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7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38" tIns="45619" rIns="91238" bIns="456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9"/>
            <a:ext cx="8229600" cy="4525963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9D183-7B13-4E01-8725-441712131F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13/07/2017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38" tIns="45619" rIns="91238" bIns="456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9B0A-521A-4ACF-8477-EA77867971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</p:sldLayoutIdLst>
  <p:hf hdr="0" ftr="0" dt="0"/>
  <p:txStyles>
    <p:titleStyle>
      <a:lvl1pPr algn="ctr" defTabSz="9123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9" indent="-342139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99" indent="-285114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5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3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20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06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91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73" indent="-228098" algn="l" defTabSz="9123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0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7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1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98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81" algn="l" defTabSz="912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1.png"/><Relationship Id="rId9" Type="http://schemas.microsoft.com/office/2007/relationships/diagramDrawing" Target="../diagrams/drawing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jpeg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jpe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/>
              <a:t>Тестирование на ВИЧ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5517232"/>
            <a:ext cx="6440760" cy="766936"/>
          </a:xfrm>
        </p:spPr>
        <p:txBody>
          <a:bodyPr/>
          <a:lstStyle/>
          <a:p>
            <a:pPr algn="r"/>
            <a:r>
              <a:rPr lang="ru-RU"/>
              <a:t>&lt;Докладчик, дата&gt;</a:t>
            </a:r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876256" y="285676"/>
            <a:ext cx="2088232" cy="911075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Софинансирование в рамках 2-й Программы здравоохранения Европейского союза</a:t>
            </a:r>
          </a:p>
        </p:txBody>
      </p:sp>
      <p:pic>
        <p:nvPicPr>
          <p:cNvPr id="6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54" y="332656"/>
            <a:ext cx="1305302" cy="864096"/>
          </a:xfrm>
          <a:prstGeom prst="rect">
            <a:avLst/>
          </a:prstGeom>
        </p:spPr>
      </p:pic>
      <p:pic>
        <p:nvPicPr>
          <p:cNvPr id="10" name="Picture 3" descr="E:\Work\1___CPH_HIV\HiE\1. OptTEST start\text for optest\Logo\Optest full_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9" y="209549"/>
            <a:ext cx="2830936" cy="11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419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Новые случаи ВИЧ в зависимости от пути передачи</a:t>
            </a:r>
            <a:r>
              <a:rPr lang="ru-RU" sz="2400" dirty="0"/>
              <a:t>, 2005–2014 гг., </a:t>
            </a:r>
            <a:r>
              <a:rPr lang="ru-RU" sz="2400" dirty="0" smtClean="0"/>
              <a:t>Европейский </a:t>
            </a:r>
            <a:r>
              <a:rPr lang="ru-RU" sz="2400" dirty="0"/>
              <a:t>регион ВОЗ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7512"/>
            <a:ext cx="7664868" cy="390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21" y="5682718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9249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292868" y="260648"/>
            <a:ext cx="7785865" cy="822325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/>
              <a:t>Новые случаи ВИЧ в группах с различными путями </a:t>
            </a:r>
            <a:r>
              <a:rPr lang="ru-RU" sz="2400" dirty="0"/>
              <a:t>передачи</a:t>
            </a:r>
            <a:r>
              <a:rPr lang="ru-RU" sz="2400" dirty="0" smtClean="0"/>
              <a:t>, 2005–2014</a:t>
            </a:r>
            <a:r>
              <a:rPr lang="ru-RU" sz="2400" dirty="0"/>
              <a:t> гг., ЕС/ЕЭП</a:t>
            </a:r>
            <a:r>
              <a:rPr dirty="0"/>
              <a:t/>
            </a:r>
            <a:br>
              <a:rPr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41607" y="5809988"/>
            <a:ext cx="4868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</a:rPr>
              <a:t>Данные </a:t>
            </a:r>
            <a:r>
              <a:rPr lang="ru-RU" sz="1050" dirty="0" smtClean="0">
                <a:latin typeface="Calibri" panose="020F0502020204030204" pitchFamily="34" charset="0"/>
              </a:rPr>
              <a:t>откорректированы с учетом </a:t>
            </a:r>
            <a:r>
              <a:rPr lang="ru-RU" sz="1050" dirty="0">
                <a:latin typeface="Calibri" panose="020F0502020204030204" pitchFamily="34" charset="0"/>
              </a:rPr>
              <a:t>задержки отчетности. Исключены случаи </a:t>
            </a:r>
            <a:r>
              <a:rPr lang="ru-RU" sz="1050" dirty="0" smtClean="0">
                <a:latin typeface="Calibri" panose="020F0502020204030204" pitchFamily="34" charset="0"/>
              </a:rPr>
              <a:t>в </a:t>
            </a:r>
            <a:r>
              <a:rPr lang="ru-RU" sz="1050" dirty="0">
                <a:latin typeface="Calibri" panose="020F0502020204030204" pitchFamily="34" charset="0"/>
              </a:rPr>
              <a:t>Эстонии и Польше в связи с неполной отчетностью по </a:t>
            </a:r>
            <a:r>
              <a:rPr lang="ru-RU" sz="1050" dirty="0" smtClean="0">
                <a:latin typeface="Calibri" panose="020F0502020204030204" pitchFamily="34" charset="0"/>
              </a:rPr>
              <a:t>пути передачи </a:t>
            </a:r>
            <a:r>
              <a:rPr lang="ru-RU" sz="1050" dirty="0">
                <a:latin typeface="Calibri" panose="020F0502020204030204" pitchFamily="34" charset="0"/>
              </a:rPr>
              <a:t>в течение заданного периода; случаи в Италии и Испании исключены в связи с увеличенным общенациональным охватом за период.</a:t>
            </a:r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328612" y="6561138"/>
            <a:ext cx="4243388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</a:rPr>
              <a:t>Источник: ЕЦПКЗ/ВОЗ (2015). Контроль заболеваемости ВИЧ/СПИД в Европе в 2014 году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69" y="1988840"/>
            <a:ext cx="7039771" cy="3729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08305" y="1772814"/>
            <a:ext cx="1770326" cy="3053280"/>
            <a:chOff x="43258" y="4238574"/>
            <a:chExt cx="2170129" cy="1021247"/>
          </a:xfrm>
        </p:grpSpPr>
        <p:sp>
          <p:nvSpPr>
            <p:cNvPr id="8" name="Rectangle 7"/>
            <p:cNvSpPr/>
            <p:nvPr/>
          </p:nvSpPr>
          <p:spPr bwMode="auto">
            <a:xfrm>
              <a:off x="73089" y="5057461"/>
              <a:ext cx="2140298" cy="20236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Употребление инъекционных наркотиков</a:t>
              </a:r>
              <a:endParaRPr kumimoji="0" lang="ru-RU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8173" y="4436384"/>
              <a:ext cx="2140299" cy="18312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Гетеросексуальные контакты (женщины)</a:t>
              </a:r>
              <a:endParaRPr kumimoji="0" lang="ru-RU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8438" y="4651896"/>
              <a:ext cx="2140301" cy="192993"/>
            </a:xfrm>
            <a:prstGeom prst="rect">
              <a:avLst/>
            </a:prstGeom>
            <a:solidFill>
              <a:srgbClr val="69AE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Гетеросексуальные контакты (мужчины)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3258" y="4238574"/>
              <a:ext cx="2140300" cy="15638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dirty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Однополый секс между мужчинами</a:t>
              </a:r>
              <a:endParaRPr kumimoji="0" lang="ru-RU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7332640" y="4894920"/>
            <a:ext cx="1735952" cy="52454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ru-RU" sz="1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Передача</a:t>
            </a:r>
            <a:r>
              <a:rPr lang="ru-RU" sz="1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400" smtClean="0">
                <a:solidFill>
                  <a:schemeClr val="bg1"/>
                </a:solidFill>
                <a:latin typeface="Calibri" panose="020F0502020204030204" pitchFamily="34" charset="0"/>
              </a:rPr>
              <a:t>ВИЧ от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матери ребенку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32640" y="3656588"/>
            <a:ext cx="1712473" cy="494674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Другое/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без уточнений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04" y="5716324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836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/>
        </p:nvSpPr>
        <p:spPr bwMode="auto">
          <a:xfrm>
            <a:off x="317174" y="332656"/>
            <a:ext cx="7782423" cy="73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Процентное соотношение новых случаев </a:t>
            </a:r>
            <a:r>
              <a:rPr lang="ru-RU" sz="2400" dirty="0"/>
              <a:t>ВИЧ </a:t>
            </a:r>
            <a:r>
              <a:rPr lang="ru-RU" sz="2400" dirty="0" smtClean="0"/>
              <a:t>в зависимости от пути передачи</a:t>
            </a:r>
            <a:r>
              <a:rPr lang="ru-RU" sz="2400" dirty="0"/>
              <a:t>, </a:t>
            </a:r>
            <a:r>
              <a:rPr lang="ru-RU" sz="2400" dirty="0" smtClean="0"/>
              <a:t>2014</a:t>
            </a:r>
            <a:r>
              <a:rPr lang="ru-RU" sz="2400" dirty="0"/>
              <a:t> г., ЕС/ЕЭП </a:t>
            </a:r>
            <a:r>
              <a:rPr dirty="0"/>
              <a:t/>
            </a:r>
            <a:br>
              <a:rPr dirty="0"/>
            </a:br>
            <a:endParaRPr lang="ru-RU" sz="2400" dirty="0"/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328612" y="6561138"/>
            <a:ext cx="4243388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</a:rPr>
              <a:t>Источник: ЕЦПКЗ/ВОЗ (2015). Контроль заболеваемости ВИЧ/СПИД в Европе в 2014 году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7554095" cy="4094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19" y="5760913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372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32316" cy="1143000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/>
              <a:t>Процентное соотношение новых случаев ВИЧ в зависимости от </a:t>
            </a:r>
            <a:r>
              <a:rPr lang="ru-RU" sz="2400" dirty="0" smtClean="0"/>
              <a:t>пути передачи </a:t>
            </a:r>
            <a:r>
              <a:rPr lang="ru-RU" sz="2400" dirty="0"/>
              <a:t>и </a:t>
            </a:r>
            <a:r>
              <a:rPr lang="ru-RU" sz="2400" dirty="0" smtClean="0"/>
              <a:t>страны выявления, </a:t>
            </a:r>
            <a:r>
              <a:rPr lang="ru-RU" sz="2400" dirty="0"/>
              <a:t>ЕС/ЕЭП, 2014 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n = 24 083)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377083"/>
            <a:ext cx="6508358" cy="395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67" y="5301208"/>
            <a:ext cx="6019850" cy="60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90607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577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663460"/>
              </p:ext>
            </p:extLst>
          </p:nvPr>
        </p:nvGraphicFramePr>
        <p:xfrm>
          <a:off x="683568" y="98072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669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540226"/>
              </p:ext>
            </p:extLst>
          </p:nvPr>
        </p:nvGraphicFramePr>
        <p:xfrm>
          <a:off x="817849" y="98072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669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25" y="332656"/>
            <a:ext cx="7327243" cy="648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Для чего необходимо проводить тестирование на ВИЧ?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2952" y="4814114"/>
            <a:ext cx="6101048" cy="15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 marL="292928" indent="-292928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pitchFamily="-65" charset="-128"/>
              </a:defRPr>
            </a:lvl1pPr>
            <a:lvl2pPr marL="635147" indent="-244005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7024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68162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58637" indent="-195070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5704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415207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524713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2634221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95250" indent="0">
              <a:buFontTx/>
              <a:buNone/>
            </a:pPr>
            <a:r>
              <a:rPr lang="ru-RU" sz="1800" b="1" kern="0" dirty="0">
                <a:latin typeface="Calibri" panose="020F0502020204030204" pitchFamily="34" charset="0"/>
              </a:rPr>
              <a:t>Снижение расходов на медицинское обслуживание</a:t>
            </a:r>
          </a:p>
          <a:p>
            <a:pPr marL="438150" indent="-342900">
              <a:buFont typeface="Wingdings" panose="05000000000000000000" pitchFamily="2" charset="2"/>
              <a:buChar char="Ø"/>
            </a:pPr>
            <a:r>
              <a:rPr lang="ru-RU" sz="1800" kern="0" dirty="0">
                <a:latin typeface="Calibri" panose="020F0502020204030204" pitchFamily="34" charset="0"/>
              </a:rPr>
              <a:t>Сокращение количества осложнений, </a:t>
            </a:r>
            <a:r>
              <a:rPr lang="ru-RU" sz="1800" kern="0" dirty="0" smtClean="0">
                <a:latin typeface="Calibri" panose="020F0502020204030204" pitchFamily="34" charset="0"/>
              </a:rPr>
              <a:t>сопровождающих прогрессирующее без лечения заболевание, </a:t>
            </a:r>
            <a:r>
              <a:rPr lang="ru-RU" sz="1800" kern="0" dirty="0">
                <a:latin typeface="Calibri" panose="020F0502020204030204" pitchFamily="34" charset="0"/>
              </a:rPr>
              <a:t>что снижает расходы </a:t>
            </a:r>
            <a:r>
              <a:rPr lang="ru-RU" sz="1800" kern="0" dirty="0" smtClean="0">
                <a:latin typeface="Calibri" panose="020F0502020204030204" pitchFamily="34" charset="0"/>
              </a:rPr>
              <a:t>на </a:t>
            </a:r>
            <a:r>
              <a:rPr lang="ru-RU" sz="1800" kern="0" dirty="0">
                <a:latin typeface="Calibri" panose="020F0502020204030204" pitchFamily="34" charset="0"/>
              </a:rPr>
              <a:t>медицинское обслуживание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3808" y="2702450"/>
            <a:ext cx="6300192" cy="187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 marL="292928" indent="-292928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pitchFamily="-65" charset="-128"/>
              </a:defRPr>
            </a:lvl1pPr>
            <a:lvl2pPr marL="635147" indent="-244005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7024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68162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58637" indent="-195070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5704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415207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524713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2634221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95250" indent="0">
              <a:buFontTx/>
              <a:buNone/>
            </a:pPr>
            <a:r>
              <a:rPr lang="ru-RU" sz="1800" b="1" kern="0" dirty="0">
                <a:latin typeface="Calibri" panose="020F0502020204030204" pitchFamily="34" charset="0"/>
              </a:rPr>
              <a:t>Сокращение </a:t>
            </a:r>
            <a:r>
              <a:rPr lang="ru-RU" sz="1800" b="1" kern="0" dirty="0" smtClean="0">
                <a:latin typeface="Calibri" panose="020F0502020204030204" pitchFamily="34" charset="0"/>
              </a:rPr>
              <a:t>дальнейшей передачи </a:t>
            </a:r>
            <a:r>
              <a:rPr lang="ru-RU" sz="1800" b="1" kern="0" dirty="0">
                <a:latin typeface="Calibri" panose="020F0502020204030204" pitchFamily="34" charset="0"/>
              </a:rPr>
              <a:t>заболевания партнерам</a:t>
            </a:r>
          </a:p>
          <a:p>
            <a:pPr marL="438150" indent="-342900">
              <a:buFont typeface="Wingdings" panose="05000000000000000000" pitchFamily="2" charset="2"/>
              <a:buChar char="Ø"/>
            </a:pPr>
            <a:r>
              <a:rPr lang="ru-RU" sz="1800" kern="0" dirty="0">
                <a:latin typeface="Calibri" panose="020F0502020204030204" pitchFamily="34" charset="0"/>
              </a:rPr>
              <a:t>Изменение </a:t>
            </a:r>
            <a:r>
              <a:rPr lang="ru-RU" sz="1800" kern="0" dirty="0" smtClean="0">
                <a:latin typeface="Calibri" panose="020F0502020204030204" pitchFamily="34" charset="0"/>
              </a:rPr>
              <a:t>рискованного поведения</a:t>
            </a:r>
            <a:endParaRPr lang="ru-RU" sz="1800" kern="0" dirty="0">
              <a:latin typeface="Calibri" panose="020F0502020204030204" pitchFamily="34" charset="0"/>
            </a:endParaRPr>
          </a:p>
          <a:p>
            <a:pPr marL="438150" indent="-342900">
              <a:buFont typeface="Wingdings" panose="05000000000000000000" pitchFamily="2" charset="2"/>
              <a:buChar char="Ø"/>
            </a:pPr>
            <a:r>
              <a:rPr lang="ru-RU" sz="1800" kern="0" dirty="0" smtClean="0">
                <a:latin typeface="Calibri" panose="020F0502020204030204" pitchFamily="34" charset="0"/>
              </a:rPr>
              <a:t>Эффективное лечение приводит </a:t>
            </a:r>
            <a:r>
              <a:rPr lang="ru-RU" sz="1800" kern="0" dirty="0">
                <a:latin typeface="Calibri" panose="020F0502020204030204" pitchFamily="34" charset="0"/>
              </a:rPr>
              <a:t>к </a:t>
            </a:r>
            <a:r>
              <a:rPr lang="ru-RU" sz="1800" kern="0" dirty="0" smtClean="0">
                <a:latin typeface="Calibri" panose="020F0502020204030204" pitchFamily="34" charset="0"/>
              </a:rPr>
              <a:t>неопределяемой  вирусной нагрузке у инфицированного партнера, что означает  отсутствие передачи ВИЧ при сексуальных отношениях </a:t>
            </a:r>
            <a:endParaRPr lang="ru-RU" sz="1800" kern="0" dirty="0">
              <a:latin typeface="Calibri" panose="020F0502020204030204" pitchFamily="34" charset="0"/>
            </a:endParaRPr>
          </a:p>
          <a:p>
            <a:pPr marL="355600" indent="-260350"/>
            <a:endParaRPr lang="ru-RU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27784" y="836712"/>
            <a:ext cx="64401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 marL="292928" indent="-292928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pitchFamily="-65" charset="-128"/>
              </a:defRPr>
            </a:lvl1pPr>
            <a:lvl2pPr marL="635147" indent="-244005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7024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68162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58637" indent="-195070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5704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415207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524713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2634221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95250" indent="0">
              <a:buFontTx/>
              <a:buNone/>
            </a:pPr>
            <a:r>
              <a:rPr lang="ru-RU" sz="1800" b="1" kern="0" dirty="0" smtClean="0">
                <a:latin typeface="Calibri" panose="020F0502020204030204" pitchFamily="34" charset="0"/>
              </a:rPr>
              <a:t>Непосредственные преимущества </a:t>
            </a:r>
            <a:r>
              <a:rPr lang="ru-RU" sz="1800" b="1" kern="0" dirty="0">
                <a:latin typeface="Calibri" panose="020F0502020204030204" pitchFamily="34" charset="0"/>
              </a:rPr>
              <a:t>для здоровья </a:t>
            </a:r>
            <a:r>
              <a:rPr lang="ru-RU" sz="1800" b="1" kern="0" dirty="0" smtClean="0">
                <a:latin typeface="Calibri" panose="020F0502020204030204" pitchFamily="34" charset="0"/>
              </a:rPr>
              <a:t>индивидуума при </a:t>
            </a:r>
            <a:r>
              <a:rPr lang="ru-RU" sz="1800" b="1" kern="0" dirty="0">
                <a:latin typeface="Calibri" panose="020F0502020204030204" pitchFamily="34" charset="0"/>
              </a:rPr>
              <a:t>доступности эффективной антиретровирусной терапии</a:t>
            </a:r>
          </a:p>
          <a:p>
            <a:pPr marL="438150" indent="-342900">
              <a:buFont typeface="Wingdings" panose="05000000000000000000" pitchFamily="2" charset="2"/>
              <a:buChar char="Ø"/>
            </a:pPr>
            <a:r>
              <a:rPr lang="ru-RU" sz="1800" kern="0" dirty="0">
                <a:latin typeface="Calibri" panose="020F0502020204030204" pitchFamily="34" charset="0"/>
              </a:rPr>
              <a:t>Снижение заболеваемости</a:t>
            </a:r>
          </a:p>
          <a:p>
            <a:pPr marL="438150" indent="-342900">
              <a:buFont typeface="Wingdings" panose="05000000000000000000" pitchFamily="2" charset="2"/>
              <a:buChar char="Ø"/>
            </a:pPr>
            <a:r>
              <a:rPr lang="ru-RU" sz="1800" kern="0" dirty="0">
                <a:latin typeface="Calibri" panose="020F0502020204030204" pitchFamily="34" charset="0"/>
              </a:rPr>
              <a:t>Снижение смертности </a:t>
            </a:r>
          </a:p>
          <a:p>
            <a:pPr marL="0" indent="0">
              <a:buFontTx/>
              <a:buNone/>
            </a:pPr>
            <a:endParaRPr lang="ru-RU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jerte 7"/>
          <p:cNvSpPr/>
          <p:nvPr/>
        </p:nvSpPr>
        <p:spPr>
          <a:xfrm>
            <a:off x="756159" y="2842405"/>
            <a:ext cx="216024" cy="2160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6" name="Picture 2" descr="C:\Users\annsn\Local Settings\Temporary Internet Files\Content.IE5\S5CLCKIE\un-eur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8" y="4814114"/>
            <a:ext cx="1179493" cy="11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ker.com/cliparts/X/L/0/q/j/T/men-women-holding-hands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2" y="3030251"/>
            <a:ext cx="2060943" cy="1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jerte 7"/>
          <p:cNvSpPr/>
          <p:nvPr/>
        </p:nvSpPr>
        <p:spPr>
          <a:xfrm>
            <a:off x="2002545" y="2814227"/>
            <a:ext cx="216024" cy="2160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jerte 7"/>
          <p:cNvSpPr/>
          <p:nvPr/>
        </p:nvSpPr>
        <p:spPr>
          <a:xfrm>
            <a:off x="1360409" y="3425765"/>
            <a:ext cx="216024" cy="2160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5" y="783467"/>
            <a:ext cx="1143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2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8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42646" cy="80331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Для чего необходимо проводить тестирование на ВИЧ?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9"/>
            <a:ext cx="7848872" cy="166740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6800" dirty="0" smtClean="0">
                <a:latin typeface="Calibri" panose="020F0502020204030204" pitchFamily="34" charset="0"/>
              </a:rPr>
              <a:t>Расширение охвата тестированием </a:t>
            </a:r>
            <a:r>
              <a:rPr lang="ru-RU" sz="6800" dirty="0">
                <a:latin typeface="Calibri" panose="020F0502020204030204" pitchFamily="34" charset="0"/>
              </a:rPr>
              <a:t>на ВИЧ </a:t>
            </a:r>
            <a:r>
              <a:rPr lang="ru-RU" sz="6800" dirty="0" smtClean="0">
                <a:latin typeface="Calibri" panose="020F0502020204030204" pitchFamily="34" charset="0"/>
              </a:rPr>
              <a:t>должно будет привести к росту выявления новых случаев заболевания.</a:t>
            </a:r>
            <a:endParaRPr lang="ru-RU" sz="6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6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27583" y="2817172"/>
            <a:ext cx="7821183" cy="183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 marL="292928" indent="-292928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pitchFamily="-65" charset="-128"/>
              </a:defRPr>
            </a:lvl1pPr>
            <a:lvl2pPr marL="635147" indent="-244005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7024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68162" indent="-195406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58637" indent="-195070" algn="l" defTabSz="78161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05704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415207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524713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2634221" indent="-243727" algn="l" defTabSz="976049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Tx/>
              <a:buNone/>
            </a:pPr>
            <a:endParaRPr lang="ru-RU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Это в свою очередь приведет к снижению количества: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</a:rPr>
              <a:t>случаев </a:t>
            </a:r>
            <a:r>
              <a:rPr lang="ru-RU" sz="2000" dirty="0" err="1" smtClean="0">
                <a:latin typeface="Calibri" panose="020F0502020204030204" pitchFamily="34" charset="0"/>
              </a:rPr>
              <a:t>недиагностированной</a:t>
            </a:r>
            <a:r>
              <a:rPr lang="ru-RU" sz="2000" dirty="0" smtClean="0">
                <a:latin typeface="Calibri" panose="020F0502020204030204" pitchFamily="34" charset="0"/>
              </a:rPr>
              <a:t> ВИЧ-инфекции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</a:rPr>
              <a:t>случаев, выявленных на поздней </a:t>
            </a:r>
            <a:r>
              <a:rPr lang="ru-RU" sz="2000" dirty="0">
                <a:latin typeface="Calibri" panose="020F0502020204030204" pitchFamily="34" charset="0"/>
              </a:rPr>
              <a:t>стадии заболевания</a:t>
            </a:r>
            <a:r>
              <a:rPr lang="en-US" dirty="0"/>
              <a:t>	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0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18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53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Снижение количества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случаев </a:t>
            </a:r>
            <a:r>
              <a:rPr lang="ru-RU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недиагностированной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ВИЧ-инфекции</a:t>
            </a:r>
            <a:r>
              <a:rPr dirty="0"/>
              <a:t/>
            </a:r>
            <a:br>
              <a:rPr dirty="0"/>
            </a:b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928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354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658785"/>
              </p:ext>
            </p:extLst>
          </p:nvPr>
        </p:nvGraphicFramePr>
        <p:xfrm>
          <a:off x="611560" y="98072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611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0660" y="1655198"/>
            <a:ext cx="1957070" cy="2334159"/>
            <a:chOff x="602200" y="4333092"/>
            <a:chExt cx="2140301" cy="193633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02200" y="5460953"/>
              <a:ext cx="2140300" cy="296082"/>
            </a:xfrm>
            <a:prstGeom prst="rect">
              <a:avLst/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2000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&lt;</a:t>
              </a:r>
              <a:r>
                <a:rPr kumimoji="0" lang="ru-RU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50 %   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02200" y="5094758"/>
              <a:ext cx="2140300" cy="296082"/>
            </a:xfrm>
            <a:prstGeom prst="rect">
              <a:avLst/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20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от 40 до &lt;50 %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2200" y="4728561"/>
              <a:ext cx="2140300" cy="296082"/>
            </a:xfrm>
            <a:prstGeom prst="rect">
              <a:avLst/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20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от 30  </a:t>
              </a:r>
              <a:r>
                <a:rPr lang="ru-RU" sz="2000" dirty="0">
                  <a:latin typeface="Calibri" panose="020F0502020204030204" pitchFamily="34" charset="0"/>
                </a:rPr>
                <a:t>до </a:t>
              </a:r>
              <a:r>
                <a:rPr kumimoji="0" lang="ru-RU" sz="24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&lt;40 % 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02200" y="4333092"/>
              <a:ext cx="2140300" cy="325355"/>
            </a:xfrm>
            <a:prstGeom prst="rect">
              <a:avLst/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>
                  <a:latin typeface="Calibri" panose="020F0502020204030204" pitchFamily="34" charset="0"/>
                  <a:sym typeface="Symbol"/>
                </a:rPr>
                <a:t>&lt;</a:t>
              </a:r>
              <a:r>
                <a:rPr kumimoji="0" lang="ru-RU" sz="20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 30 %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02206" y="5804572"/>
              <a:ext cx="2140295" cy="464851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Не включены в рейтинг или 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отсутствует отчетность</a:t>
              </a:r>
            </a:p>
          </p:txBody>
        </p:sp>
      </p:grp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252121" y="174969"/>
            <a:ext cx="8639758" cy="82232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Corbel" panose="020B0503020204020204" pitchFamily="34" charset="0"/>
              </a:rPr>
              <a:t>Доля поздно </a:t>
            </a:r>
            <a:r>
              <a:rPr lang="ru-RU" sz="2400" dirty="0">
                <a:latin typeface="Corbel" panose="020B0503020204020204" pitchFamily="34" charset="0"/>
              </a:rPr>
              <a:t>диагностированных случаев ВИЧ (CD4&lt;350 клеток/мм</a:t>
            </a:r>
            <a:r>
              <a:rPr lang="ru-RU" sz="2400" baseline="30000" dirty="0">
                <a:latin typeface="Corbel" panose="020B0503020204020204" pitchFamily="34" charset="0"/>
              </a:rPr>
              <a:t>3</a:t>
            </a:r>
            <a:r>
              <a:rPr lang="ru-RU" sz="2400" dirty="0">
                <a:latin typeface="Corbel" panose="020B0503020204020204" pitchFamily="34" charset="0"/>
              </a:rPr>
              <a:t>) </a:t>
            </a:r>
            <a:r>
              <a:rPr lang="ru-RU" sz="2400" dirty="0" smtClean="0">
                <a:latin typeface="Corbel" panose="020B0503020204020204" pitchFamily="34" charset="0"/>
              </a:rPr>
              <a:t>2014</a:t>
            </a:r>
            <a:r>
              <a:rPr lang="ru-RU" sz="2400" dirty="0">
                <a:latin typeface="Corbel" panose="020B0503020204020204" pitchFamily="34" charset="0"/>
              </a:rPr>
              <a:t>, ЕС/ЕЭП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8933" y="6479961"/>
            <a:ext cx="4707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*По случаям с заявленным количеством CD4-клеток при диагностике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967844"/>
            <a:ext cx="4570108" cy="5482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8933" y="5769260"/>
            <a:ext cx="1258192" cy="5398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65" y="5817649"/>
            <a:ext cx="1699936" cy="5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2552" y="4912432"/>
            <a:ext cx="363714" cy="217383"/>
          </a:xfrm>
          <a:prstGeom prst="rect">
            <a:avLst/>
          </a:prstGeom>
          <a:solidFill>
            <a:srgbClr val="CC00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1509" y="4830830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Лихтенштейн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44835" y="5223325"/>
            <a:ext cx="363714" cy="217383"/>
          </a:xfrm>
          <a:prstGeom prst="rect">
            <a:avLst/>
          </a:prstGeom>
          <a:solidFill>
            <a:srgbClr val="CC00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1509" y="5169384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Люксембург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08549" y="5483928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Мальта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5901" y="5544514"/>
            <a:ext cx="363714" cy="21738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1054" y="4548046"/>
            <a:ext cx="1795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Calibri" panose="020F0502020204030204" pitchFamily="34" charset="0"/>
              </a:rPr>
              <a:t>Страны, которые не видны на карте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22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6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1398" y="220631"/>
            <a:ext cx="7562969" cy="1080000"/>
          </a:xfrm>
        </p:spPr>
        <p:txBody>
          <a:bodyPr anchor="t">
            <a:normAutofit/>
          </a:bodyPr>
          <a:lstStyle/>
          <a:p>
            <a:pPr algn="l"/>
            <a:r>
              <a:rPr lang="ru-RU" sz="1800" dirty="0">
                <a:latin typeface="+mn-lt"/>
              </a:rPr>
              <a:t>Поздняя диагностика в Европе: Позднее </a:t>
            </a:r>
            <a:r>
              <a:rPr lang="ru-RU" sz="1800" dirty="0" smtClean="0">
                <a:latin typeface="+mn-lt"/>
              </a:rPr>
              <a:t>выявление и </a:t>
            </a:r>
            <a:r>
              <a:rPr lang="ru-RU" sz="1800" dirty="0">
                <a:latin typeface="+mn-lt"/>
              </a:rPr>
              <a:t>количество клеток CD4 при постановке диагноза ВИЧ в 2000–2011 гг. (COHERE) 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48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6" name="Picture 2" descr="Figure 1 Changes over time in late presentation and CD4 count at HIV diagnosis: COHERE 2000–2011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10740"/>
            <a:ext cx="4565560" cy="55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815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0" y="996956"/>
            <a:ext cx="9304338" cy="5961063"/>
            <a:chOff x="0" y="628"/>
            <a:chExt cx="5861" cy="3755"/>
          </a:xfrm>
        </p:grpSpPr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8"/>
              <a:ext cx="5775" cy="2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" y="628"/>
              <a:ext cx="3825" cy="3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5" name="Line 4"/>
            <p:cNvSpPr>
              <a:spLocks noChangeShapeType="1"/>
            </p:cNvSpPr>
            <p:nvPr/>
          </p:nvSpPr>
          <p:spPr bwMode="auto">
            <a:xfrm flipH="1">
              <a:off x="1888" y="3857"/>
              <a:ext cx="2665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346" name="Line 5"/>
            <p:cNvSpPr>
              <a:spLocks noChangeShapeType="1"/>
            </p:cNvSpPr>
            <p:nvPr/>
          </p:nvSpPr>
          <p:spPr bwMode="auto">
            <a:xfrm flipV="1">
              <a:off x="1889" y="1906"/>
              <a:ext cx="0" cy="1951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347" name="Line 6"/>
            <p:cNvSpPr>
              <a:spLocks noChangeShapeType="1"/>
            </p:cNvSpPr>
            <p:nvPr/>
          </p:nvSpPr>
          <p:spPr bwMode="auto">
            <a:xfrm flipH="1">
              <a:off x="1888" y="1907"/>
              <a:ext cx="1862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348" name="Line 7"/>
            <p:cNvSpPr>
              <a:spLocks noChangeShapeType="1"/>
            </p:cNvSpPr>
            <p:nvPr/>
          </p:nvSpPr>
          <p:spPr bwMode="auto">
            <a:xfrm flipV="1">
              <a:off x="3750" y="1293"/>
              <a:ext cx="0" cy="614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349" name="Line 8"/>
            <p:cNvSpPr>
              <a:spLocks noChangeShapeType="1"/>
            </p:cNvSpPr>
            <p:nvPr/>
          </p:nvSpPr>
          <p:spPr bwMode="auto">
            <a:xfrm flipH="1">
              <a:off x="3749" y="1295"/>
              <a:ext cx="804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350" name="Line 9"/>
            <p:cNvSpPr>
              <a:spLocks noChangeShapeType="1"/>
            </p:cNvSpPr>
            <p:nvPr/>
          </p:nvSpPr>
          <p:spPr bwMode="auto">
            <a:xfrm flipV="1">
              <a:off x="4554" y="1294"/>
              <a:ext cx="0" cy="2563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352" name="Text Box 11"/>
            <p:cNvSpPr txBox="1">
              <a:spLocks noChangeArrowheads="1"/>
            </p:cNvSpPr>
            <p:nvPr/>
          </p:nvSpPr>
          <p:spPr bwMode="auto">
            <a:xfrm>
              <a:off x="138" y="2073"/>
              <a:ext cx="174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279400" indent="-277813" eaLnBrk="0" hangingPunct="0">
                <a:spcBef>
                  <a:spcPts val="800"/>
                </a:spcBef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32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1pPr>
              <a:lvl2pPr eaLnBrk="0" hangingPunct="0">
                <a:spcBef>
                  <a:spcPts val="700"/>
                </a:spcBef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8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2pPr>
              <a:lvl3pPr eaLnBrk="0" hangingPunct="0">
                <a:spcBef>
                  <a:spcPts val="600"/>
                </a:spcBef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4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3pPr>
              <a:lvl4pPr eaLnBrk="0" hangingPunct="0">
                <a:spcBef>
                  <a:spcPts val="500"/>
                </a:spcBef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4pPr>
              <a:lvl5pPr eaLnBrk="0" hangingPunct="0">
                <a:spcBef>
                  <a:spcPts val="500"/>
                </a:spcBef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9400" algn="l"/>
                  <a:tab pos="1193800" algn="l"/>
                  <a:tab pos="2108200" algn="l"/>
                  <a:tab pos="3022600" algn="l"/>
                  <a:tab pos="3937000" algn="l"/>
                  <a:tab pos="4851400" algn="l"/>
                  <a:tab pos="5765800" algn="l"/>
                  <a:tab pos="6680200" algn="l"/>
                  <a:tab pos="7594600" algn="l"/>
                  <a:tab pos="8509000" algn="l"/>
                  <a:tab pos="9423400" algn="l"/>
                  <a:tab pos="103378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9pPr>
            </a:lstStyle>
            <a:p>
              <a:pPr eaLnBrk="1" hangingPunct="1">
                <a:lnSpc>
                  <a:spcPts val="1736"/>
                </a:lnSpc>
                <a:spcBef>
                  <a:spcPct val="0"/>
                </a:spcBef>
                <a:spcAft>
                  <a:spcPts val="1900"/>
                </a:spcAft>
              </a:pPr>
              <a:endParaRPr lang="en-GB" altLang="en-US" sz="15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353" name="Text Box 12"/>
            <p:cNvSpPr txBox="1">
              <a:spLocks noChangeArrowheads="1"/>
            </p:cNvSpPr>
            <p:nvPr/>
          </p:nvSpPr>
          <p:spPr bwMode="auto">
            <a:xfrm>
              <a:off x="5607" y="4150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Osaka" charset="0"/>
                  <a:ea typeface="New MingLiu" charset="0"/>
                  <a:cs typeface="New MingLiu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ru-RU" altLang="en-US" sz="1200" dirty="0">
                  <a:solidFill>
                    <a:srgbClr val="FFFFFF"/>
                  </a:solidFill>
                  <a:latin typeface="Tahoma" pitchFamily="34" charset="0"/>
                </a:rPr>
                <a:t>13   </a:t>
              </a:r>
            </a:p>
            <a:p>
              <a:pPr eaLnBrk="1" hangingPunct="1">
                <a:spcBef>
                  <a:spcPct val="0"/>
                </a:spcBef>
              </a:pPr>
              <a:endParaRPr lang="ru-RU" altLang="en-US" sz="12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323850" y="221902"/>
            <a:ext cx="7105650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</a:pPr>
            <a:r>
              <a:rPr lang="ru-RU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Поздняя диагностика в Европе, 2013 г.</a:t>
            </a:r>
          </a:p>
          <a:p>
            <a:pPr eaLnBrk="1" hangingPunct="1">
              <a:spcBef>
                <a:spcPct val="0"/>
              </a:spcBef>
            </a:pPr>
            <a:endParaRPr lang="ru-RU" altLang="en-US" sz="2400" dirty="0">
              <a:solidFill>
                <a:srgbClr val="333333"/>
              </a:solidFill>
              <a:latin typeface="Corbel" panose="020B0503020204020204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84919"/>
            <a:ext cx="9167813" cy="63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6" y="6037711"/>
            <a:ext cx="534892" cy="4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2717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0" y="260648"/>
            <a:ext cx="8563869" cy="77580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Calibri" pitchFamily="34" charset="0"/>
              </a:rPr>
              <a:t>Новые </a:t>
            </a:r>
            <a:r>
              <a:rPr lang="ru-RU" sz="2400" dirty="0" smtClean="0">
                <a:latin typeface="Calibri" pitchFamily="34" charset="0"/>
              </a:rPr>
              <a:t>случаи ВИЧ в различных группах риска и количество </a:t>
            </a:r>
            <a:r>
              <a:rPr lang="ru-RU" sz="2400" dirty="0">
                <a:latin typeface="Calibri" pitchFamily="34" charset="0"/>
              </a:rPr>
              <a:t>клеток CD4 при постановке </a:t>
            </a:r>
            <a:r>
              <a:rPr lang="ru-RU" sz="2400" dirty="0" smtClean="0">
                <a:latin typeface="Calibri" pitchFamily="34" charset="0"/>
              </a:rPr>
              <a:t>диагноза, ЕС/ЕЭП, 2014</a:t>
            </a:r>
            <a:r>
              <a:rPr lang="ru-RU" sz="2400" dirty="0">
                <a:latin typeface="Calibri" pitchFamily="34" charset="0"/>
              </a:rPr>
              <a:t> г.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328612" y="6561138"/>
            <a:ext cx="4243388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</a:rPr>
              <a:t>Источник: ЕЦПКЗ/ВОЗ (2015). Контроль заболеваемости ВИЧ/СПИД в Европе в 2014 году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4" y="1628799"/>
            <a:ext cx="8857416" cy="31953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777245" y="4993559"/>
            <a:ext cx="1188413" cy="69908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sym typeface="Symbol"/>
            </a:endParaRPr>
          </a:p>
          <a:p>
            <a:pPr algn="ctr"/>
            <a:r>
              <a:rPr lang="ru-RU" sz="1400" u="sng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&gt;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500 клеток/мм</a:t>
            </a:r>
            <a:r>
              <a:rPr lang="ru-RU" sz="1400" baseline="300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</a:t>
            </a:r>
            <a:endParaRPr lang="ru-RU" sz="14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25814" y="4988963"/>
            <a:ext cx="1153423" cy="73527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от 200 до &lt; 350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клеток/мм</a:t>
            </a:r>
            <a:r>
              <a:rPr lang="ru-RU" sz="1400" baseline="300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</a:t>
            </a:r>
            <a:endParaRPr lang="ru-RU" sz="14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51730" y="4988963"/>
            <a:ext cx="1188413" cy="699087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&lt; 200 клеток/мм</a:t>
            </a:r>
            <a:r>
              <a:rPr lang="ru-RU" sz="1400" baseline="300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</a:t>
            </a:r>
            <a:endParaRPr kumimoji="0" lang="ru-RU" sz="1400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64909" y="4993559"/>
            <a:ext cx="1188413" cy="699087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sym typeface="Symbol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от 350 до &lt; 500 клеток/мм</a:t>
            </a:r>
            <a:r>
              <a:rPr lang="ru-RU" sz="1400" baseline="30000" dirty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</a:t>
            </a:r>
            <a:endParaRPr lang="ru-RU" sz="14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36" y="5845845"/>
            <a:ext cx="1699936" cy="5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3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394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303164"/>
            <a:ext cx="8229600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Osaka" charset="0"/>
                <a:ea typeface="New MingLiu" charset="0"/>
                <a:cs typeface="New MingLiu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200"/>
              </a:spcAft>
            </a:pPr>
            <a:r>
              <a:rPr lang="ru-RU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Поздняя диагностика в &lt;</a:t>
            </a:r>
            <a:r>
              <a:rPr lang="ru-RU" altLang="en-US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СТРАНА</a:t>
            </a:r>
            <a:r>
              <a:rPr lang="ru-RU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&gt;, &lt;ГОД&gt;</a:t>
            </a:r>
          </a:p>
          <a:p>
            <a:pPr eaLnBrk="1" hangingPunct="1">
              <a:spcBef>
                <a:spcPct val="0"/>
              </a:spcBef>
            </a:pPr>
            <a:endParaRPr lang="ru-RU" altLang="en-US" sz="2400" dirty="0">
              <a:solidFill>
                <a:srgbClr val="333333"/>
              </a:solidFill>
              <a:latin typeface="Corbel" panose="020B0503020204020204" pitchFamily="34" charset="0"/>
              <a:cs typeface="Tahoma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067850" y="0"/>
            <a:ext cx="2899938" cy="1077218"/>
          </a:xfrm>
          <a:prstGeom prst="rect">
            <a:avLst/>
          </a:prstGeom>
          <a:solidFill>
            <a:srgbClr val="E9EDF4"/>
          </a:solidFill>
        </p:spPr>
        <p:txBody>
          <a:bodyPr wrap="square" rtlCol="0">
            <a:spAutoFit/>
          </a:bodyPr>
          <a:lstStyle/>
          <a:p>
            <a:r>
              <a:rPr lang="ru-RU" sz="1600" i="1" dirty="0"/>
              <a:t>Используйте этот шаблон, если у Вас нет доступа к данным на уровне стран.</a:t>
            </a:r>
          </a:p>
          <a:p>
            <a:r>
              <a:rPr lang="ru-RU" sz="1600" i="1" dirty="0"/>
              <a:t>См. примечания.</a:t>
            </a:r>
          </a:p>
        </p:txBody>
      </p:sp>
      <p:pic>
        <p:nvPicPr>
          <p:cNvPr id="6" name="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1292359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</p:spPr>
      </p:pic>
      <p:pic>
        <p:nvPicPr>
          <p:cNvPr id="7" name="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1292359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</p:spPr>
      </p:pic>
      <p:pic>
        <p:nvPicPr>
          <p:cNvPr id="8" name="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1295080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9" name="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1293706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10" name="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1293694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11" name="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1293706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12" name="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1293718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13" name="1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1293694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14" name="1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1293718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15" name="1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1293682"/>
            <a:ext cx="457198" cy="4571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rgbClr val="4F81BD"/>
            </a:solidFill>
          </a:ln>
          <a:extLst/>
        </p:spPr>
      </p:pic>
      <p:pic>
        <p:nvPicPr>
          <p:cNvPr id="16" name="2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1761799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</p:pic>
      <p:pic>
        <p:nvPicPr>
          <p:cNvPr id="17" name="2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1761799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18" name="2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1764520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19" name="2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1763146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20" name="2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1763134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21" name="2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1763146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22" name="2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1763158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</p:spPr>
      </p:pic>
      <p:pic>
        <p:nvPicPr>
          <p:cNvPr id="23" name="3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1763134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24" name="3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1763158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25" name="3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1763122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26" name="3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2231239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</p:spPr>
      </p:pic>
      <p:pic>
        <p:nvPicPr>
          <p:cNvPr id="27" name="3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2231239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28" name="3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2233960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29" name="3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2232586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0" name="3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2232574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1" name="3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2232586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2" name="3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2232598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3" name="4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2232574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4" name="4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2232598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5" name="4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2232562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6" name="4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2700679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</p:spPr>
      </p:pic>
      <p:pic>
        <p:nvPicPr>
          <p:cNvPr id="37" name="4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2700679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8" name="4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2703400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39" name="4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2702026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0" name="4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2702014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1" name="4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2702026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2" name="4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2702038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3" name="5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2702014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4" name="5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2702038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5" name="5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2702002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6" name="5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3170119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</p:spPr>
      </p:pic>
      <p:pic>
        <p:nvPicPr>
          <p:cNvPr id="47" name="5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3170119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8" name="5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3172840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49" name="5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3171466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50" name="5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3171454"/>
            <a:ext cx="457198" cy="45719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51" name="5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3171466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52" name="5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3171478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</p:pic>
      <p:pic>
        <p:nvPicPr>
          <p:cNvPr id="53" name="6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3171454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54" name="6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3171478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55" name="6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3171442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56" name="6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3639559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</p:pic>
      <p:pic>
        <p:nvPicPr>
          <p:cNvPr id="57" name="6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3639559"/>
            <a:ext cx="457198" cy="457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58" name="6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0" y="3642280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59" name="6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3640906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0" name="6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3640894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1" name="6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3640906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2" name="6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3640918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3" name="7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3640894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4" name="7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3640918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5" name="7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3640882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6" name="7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4109035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</p:spPr>
      </p:pic>
      <p:pic>
        <p:nvPicPr>
          <p:cNvPr id="67" name="7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4109035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8" name="7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4111756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69" name="7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4110382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0" name="7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4110370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1" name="7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4110382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2" name="7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4110394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3" name="8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4110370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4" name="8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4110394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5" name="8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4110358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6" name="8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4578475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</p:spPr>
      </p:pic>
      <p:pic>
        <p:nvPicPr>
          <p:cNvPr id="77" name="8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4578475"/>
            <a:ext cx="457198" cy="45719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4F81BD"/>
            </a:solidFill>
          </a:ln>
          <a:extLst/>
        </p:spPr>
      </p:pic>
      <p:pic>
        <p:nvPicPr>
          <p:cNvPr id="78" name="8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4581196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79" name="8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4579822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80" name="8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4579810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81" name="8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4579822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82" name="8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4579834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83" name="9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4579810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84" name="9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4579834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85" name="9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4579798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  <a:extLst/>
        </p:spPr>
      </p:pic>
      <p:pic>
        <p:nvPicPr>
          <p:cNvPr id="86" name="9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5047927"/>
            <a:ext cx="457198" cy="4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</p:pic>
      <p:pic>
        <p:nvPicPr>
          <p:cNvPr id="87" name="9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5047927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</p:spPr>
      </p:pic>
      <p:pic>
        <p:nvPicPr>
          <p:cNvPr id="88" name="9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5050648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89" name="9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5049274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0" name="9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5049262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1" name="9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5049274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2" name="9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5049286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3" name="10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5049262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4" name="10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34" y="5049287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5" name="10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5049250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6" name="103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" y="5517367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</p:spPr>
      </p:pic>
      <p:pic>
        <p:nvPicPr>
          <p:cNvPr id="97" name="104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57" y="5517367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8" name="105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3" y="5520088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99" name="106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46" y="5518714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100" name="107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4" y="5518702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101" name="108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8" y="5518714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102" name="109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5518726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103" name="110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6" y="5518702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104" name="111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0" y="5518726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pic>
        <p:nvPicPr>
          <p:cNvPr id="105" name="112 Imagen" descr="C:\Documents and Settings\rlugo\Configuración local\Archivos temporales de Internet\Content.IE5\QXV3TK5A\hombr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06" y="5518690"/>
            <a:ext cx="457198" cy="457198"/>
          </a:xfrm>
          <a:prstGeom prst="rect">
            <a:avLst/>
          </a:prstGeom>
          <a:solidFill>
            <a:srgbClr val="7BA8DF"/>
          </a:solidFill>
          <a:ln>
            <a:solidFill>
              <a:srgbClr val="4F81BD"/>
            </a:solidFill>
          </a:ln>
          <a:extLst/>
        </p:spPr>
      </p:pic>
      <p:sp>
        <p:nvSpPr>
          <p:cNvPr id="2" name="Rectangle 1"/>
          <p:cNvSpPr/>
          <p:nvPr/>
        </p:nvSpPr>
        <p:spPr>
          <a:xfrm>
            <a:off x="5652120" y="1295080"/>
            <a:ext cx="648072" cy="695318"/>
          </a:xfrm>
          <a:prstGeom prst="rect">
            <a:avLst/>
          </a:prstGeom>
          <a:solidFill>
            <a:schemeClr val="bg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652120" y="2548609"/>
            <a:ext cx="648072" cy="695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42%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644706" y="3608451"/>
            <a:ext cx="648072" cy="695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48%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653280" y="4920350"/>
            <a:ext cx="648072" cy="695318"/>
          </a:xfrm>
          <a:prstGeom prst="rect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28%</a:t>
            </a:r>
          </a:p>
        </p:txBody>
      </p:sp>
      <p:cxnSp>
        <p:nvCxnSpPr>
          <p:cNvPr id="2464" name="Elbow Connector 2463"/>
          <p:cNvCxnSpPr/>
          <p:nvPr/>
        </p:nvCxnSpPr>
        <p:spPr>
          <a:xfrm flipV="1">
            <a:off x="566977" y="3645000"/>
            <a:ext cx="4710627" cy="454478"/>
          </a:xfrm>
          <a:prstGeom prst="bentConnector3">
            <a:avLst>
              <a:gd name="adj1" fmla="val 21075"/>
            </a:avLst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0" name="TextBox 2469"/>
          <p:cNvSpPr txBox="1"/>
          <p:nvPr/>
        </p:nvSpPr>
        <p:spPr>
          <a:xfrm>
            <a:off x="6301352" y="1295080"/>
            <a:ext cx="2159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 </a:t>
            </a:r>
            <a:r>
              <a:rPr lang="ru-RU" sz="1400" dirty="0" smtClean="0"/>
              <a:t>новых случаев, </a:t>
            </a:r>
            <a:r>
              <a:rPr lang="ru-RU" sz="1400" dirty="0"/>
              <a:t>у которых не </a:t>
            </a:r>
            <a:r>
              <a:rPr lang="ru-RU" sz="1400" dirty="0" smtClean="0"/>
              <a:t>известно количество CD4 </a:t>
            </a:r>
            <a:r>
              <a:rPr lang="ru-RU" sz="1400" dirty="0"/>
              <a:t>при </a:t>
            </a:r>
            <a:r>
              <a:rPr lang="ru-RU" sz="1400" dirty="0" smtClean="0"/>
              <a:t>постановке диагноза</a:t>
            </a:r>
            <a:endParaRPr lang="ru-RU" sz="1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317982" y="2573102"/>
            <a:ext cx="2430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 </a:t>
            </a:r>
            <a:r>
              <a:rPr lang="ru-RU" sz="1400" dirty="0" smtClean="0"/>
              <a:t>новых случаев с </a:t>
            </a:r>
            <a:r>
              <a:rPr lang="ru-RU" sz="1400" dirty="0"/>
              <a:t>количеством </a:t>
            </a:r>
            <a:r>
              <a:rPr lang="ru-RU" sz="1400" dirty="0" smtClean="0"/>
              <a:t>CD4 </a:t>
            </a:r>
            <a:r>
              <a:rPr lang="ru-RU" sz="1400" dirty="0"/>
              <a:t>&gt; 350 клеток/мкл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317982" y="3627317"/>
            <a:ext cx="2649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 </a:t>
            </a:r>
            <a:r>
              <a:rPr lang="ru-RU" sz="1400" dirty="0" smtClean="0"/>
              <a:t>новых случаев с </a:t>
            </a:r>
            <a:r>
              <a:rPr lang="ru-RU" sz="1400" dirty="0"/>
              <a:t>количеством </a:t>
            </a:r>
            <a:r>
              <a:rPr lang="ru-RU" sz="1400" dirty="0" smtClean="0"/>
              <a:t>CD4</a:t>
            </a:r>
            <a:r>
              <a:rPr lang="ru-RU" sz="1400" dirty="0"/>
              <a:t>, указывающим на позднюю диагностику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317982" y="4920350"/>
            <a:ext cx="2574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Процент </a:t>
            </a:r>
            <a:r>
              <a:rPr lang="ru-RU" sz="1400" dirty="0" smtClean="0"/>
              <a:t>новых случаев с </a:t>
            </a:r>
            <a:r>
              <a:rPr lang="ru-RU" sz="1400" dirty="0"/>
              <a:t>количеством </a:t>
            </a:r>
            <a:r>
              <a:rPr lang="ru-RU" sz="1400" dirty="0" smtClean="0"/>
              <a:t>CD4</a:t>
            </a:r>
            <a:r>
              <a:rPr lang="ru-RU" sz="1400" dirty="0"/>
              <a:t>, указывающим на запущенную форму заболевания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1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8" name="Straight Connector 11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11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62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4" grpId="0" animBg="1"/>
      <p:bldP spid="115" grpId="0" animBg="1"/>
      <p:bldP spid="116" grpId="0" animBg="1"/>
      <p:bldP spid="2470" grpId="0"/>
      <p:bldP spid="131" grpId="0"/>
      <p:bldP spid="132" grpId="0"/>
      <p:bldP spid="1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023" y="6230608"/>
            <a:ext cx="2664296" cy="461461"/>
          </a:xfrm>
          <a:prstGeom prst="rect">
            <a:avLst/>
          </a:prstGeom>
          <a:noFill/>
        </p:spPr>
        <p:txBody>
          <a:bodyPr wrap="square" lIns="91238" tIns="45619" rIns="91238" bIns="45619" rtlCol="0">
            <a:spAutoFit/>
          </a:bodyPr>
          <a:lstStyle/>
          <a:p>
            <a:pPr algn="ctr" defTabSz="912370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www.testingweek.eu</a:t>
            </a:r>
          </a:p>
          <a:p>
            <a:pPr algn="ctr" defTabSz="912370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www.hiveurope.eu 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"/>
          </p:nvPr>
        </p:nvSpPr>
        <p:spPr>
          <a:xfrm>
            <a:off x="1043608" y="1494699"/>
            <a:ext cx="6840000" cy="4196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Calibri" pitchFamily="34" charset="0"/>
              </a:rPr>
              <a:t>В </a:t>
            </a:r>
            <a:r>
              <a:rPr lang="ru-RU" sz="3000" i="1" dirty="0">
                <a:latin typeface="Calibri" pitchFamily="34" charset="0"/>
              </a:rPr>
              <a:t>&lt;ГОД&gt;</a:t>
            </a:r>
            <a:r>
              <a:rPr lang="ru-RU" sz="3000" dirty="0">
                <a:latin typeface="Calibri" pitchFamily="34" charset="0"/>
              </a:rPr>
              <a:t> году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sz="3000" dirty="0">
                <a:latin typeface="Calibri" pitchFamily="34" charset="0"/>
              </a:rPr>
              <a:t>&lt;</a:t>
            </a:r>
            <a:r>
              <a:rPr lang="ru-RU" sz="3000" i="1" dirty="0">
                <a:latin typeface="Calibri" pitchFamily="34" charset="0"/>
              </a:rPr>
              <a:t>X%&gt;</a:t>
            </a:r>
            <a:r>
              <a:rPr lang="ru-RU" sz="3000" dirty="0">
                <a:latin typeface="Calibri" pitchFamily="34" charset="0"/>
              </a:rPr>
              <a:t> лиц с диагностированной ВИЧ-</a:t>
            </a:r>
            <a:r>
              <a:rPr lang="en-GB" sz="3000" dirty="0">
                <a:latin typeface="Calibri" pitchFamily="34" charset="0"/>
              </a:rPr>
              <a:t>	</a:t>
            </a:r>
            <a:r>
              <a:rPr lang="ru-RU" sz="3000" dirty="0">
                <a:latin typeface="Calibri" pitchFamily="34" charset="0"/>
              </a:rPr>
              <a:t>инфекцией обратились поздно за</a:t>
            </a:r>
            <a:endParaRPr lang="en-GB" sz="3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3000" dirty="0">
                <a:latin typeface="Calibri" pitchFamily="34" charset="0"/>
              </a:rPr>
              <a:t>	</a:t>
            </a:r>
            <a:r>
              <a:rPr lang="ru-RU" sz="3000" dirty="0">
                <a:latin typeface="Calibri" pitchFamily="34" charset="0"/>
              </a:rPr>
              <a:t>мед. помощью (количество клеток</a:t>
            </a:r>
            <a:endParaRPr lang="en-GB" sz="3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3000" dirty="0">
                <a:latin typeface="Calibri" pitchFamily="34" charset="0"/>
              </a:rPr>
              <a:t>	</a:t>
            </a:r>
            <a:r>
              <a:rPr lang="ru-RU" sz="3000" dirty="0">
                <a:latin typeface="Calibri" pitchFamily="34" charset="0"/>
              </a:rPr>
              <a:t>CD4 &lt; 350 клеток/мкл),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sz="3000" i="1" dirty="0">
                <a:latin typeface="Calibri" pitchFamily="34" charset="0"/>
              </a:rPr>
              <a:t>&lt;Y%&gt; </a:t>
            </a:r>
            <a:r>
              <a:rPr lang="ru-RU" sz="3000" dirty="0">
                <a:latin typeface="Calibri" pitchFamily="34" charset="0"/>
              </a:rPr>
              <a:t>обратились за помощью</a:t>
            </a:r>
            <a:endParaRPr lang="en-GB" sz="3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3000" dirty="0">
                <a:latin typeface="Calibri" pitchFamily="34" charset="0"/>
              </a:rPr>
              <a:t>	</a:t>
            </a:r>
            <a:r>
              <a:rPr lang="ru-RU" sz="3000" dirty="0" smtClean="0">
                <a:latin typeface="Calibri" pitchFamily="34" charset="0"/>
              </a:rPr>
              <a:t>очень поздно </a:t>
            </a:r>
            <a:r>
              <a:rPr lang="ru-RU" sz="3000" dirty="0">
                <a:latin typeface="Calibri" pitchFamily="34" charset="0"/>
              </a:rPr>
              <a:t>(CD4 &lt; 200 клеток/мкл)</a:t>
            </a:r>
          </a:p>
          <a:p>
            <a:pPr marL="0" indent="0">
              <a:buNone/>
            </a:pPr>
            <a:endParaRPr lang="ru-RU" sz="3000" i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ru-RU" sz="2200" i="1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endParaRPr lang="ru-RU" sz="22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endParaRPr lang="ru-RU" sz="22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149" y="47667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370">
              <a:spcBef>
                <a:spcPts val="125"/>
              </a:spcBef>
              <a:defRPr/>
            </a:pPr>
            <a:r>
              <a:rPr lang="ru-RU" altLang="en-US" sz="2800" b="1" dirty="0">
                <a:latin typeface="Calibri" pitchFamily="34" charset="0"/>
              </a:rPr>
              <a:t>Поздняя диагностика ВИЧ, </a:t>
            </a:r>
            <a:r>
              <a:rPr lang="ru-RU" altLang="en-US" sz="2800" b="1" i="1" dirty="0">
                <a:latin typeface="Calibri" pitchFamily="34" charset="0"/>
              </a:rPr>
              <a:t>&lt;</a:t>
            </a:r>
            <a:r>
              <a:rPr lang="ru-RU" altLang="en-US" sz="2800" i="1" dirty="0">
                <a:latin typeface="Calibri" pitchFamily="34" charset="0"/>
              </a:rPr>
              <a:t>СТРАНА, ГОД&gt;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1061447"/>
            <a:ext cx="2736304" cy="1077218"/>
          </a:xfrm>
          <a:prstGeom prst="rect">
            <a:avLst/>
          </a:prstGeom>
          <a:solidFill>
            <a:srgbClr val="E9EDF4"/>
          </a:solidFill>
        </p:spPr>
        <p:txBody>
          <a:bodyPr wrap="square" rtlCol="0">
            <a:spAutoFit/>
          </a:bodyPr>
          <a:lstStyle/>
          <a:p>
            <a:r>
              <a:rPr lang="ru-RU" sz="1600" i="1" dirty="0"/>
              <a:t>Используйте этот шаблон, если у Вас нет доступа к данным на уровне стран. См. примечания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863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650830"/>
              </p:ext>
            </p:extLst>
          </p:nvPr>
        </p:nvGraphicFramePr>
        <p:xfrm>
          <a:off x="735051" y="98072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6698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616962"/>
              </p:ext>
            </p:extLst>
          </p:nvPr>
        </p:nvGraphicFramePr>
        <p:xfrm>
          <a:off x="611560" y="98072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983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840000" cy="1080000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>
                <a:latin typeface="Calibri" pitchFamily="34" charset="0"/>
              </a:rPr>
              <a:t>Последствия поздней диагностики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1844704"/>
            <a:ext cx="5248200" cy="540000"/>
          </a:xfrm>
          <a:prstGeom prst="rect">
            <a:avLst/>
          </a:prstGeom>
        </p:spPr>
        <p:txBody>
          <a:bodyPr vert="horz" lIns="91238" tIns="45619" rIns="91238" bIns="45619" rtlCol="0" anchor="t">
            <a:normAutofit fontScale="85000" lnSpcReduction="10000"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itchFamily="34" charset="0"/>
              </a:rPr>
              <a:t>Повышенная заболеваемость и смертность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7463" y="3645024"/>
            <a:ext cx="5248200" cy="540000"/>
          </a:xfrm>
          <a:prstGeom prst="rect">
            <a:avLst/>
          </a:prstGeom>
        </p:spPr>
        <p:txBody>
          <a:bodyPr vert="horz" lIns="91238" tIns="45619" rIns="91238" bIns="45619" rtlCol="0" anchor="t">
            <a:noAutofit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Calibri" pitchFamily="34" charset="0"/>
              </a:rPr>
              <a:t>Повышение расходов на медицинское обслуживание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1600" y="2708920"/>
            <a:ext cx="5248200" cy="540000"/>
          </a:xfrm>
          <a:prstGeom prst="rect">
            <a:avLst/>
          </a:prstGeom>
        </p:spPr>
        <p:txBody>
          <a:bodyPr vert="horz" lIns="91238" tIns="45619" rIns="91238" bIns="45619" rtlCol="0" anchor="t">
            <a:normAutofit fontScale="85000" lnSpcReduction="10000"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itchFamily="34" charset="0"/>
              </a:rPr>
              <a:t>Увеличение случаев передачи заболевания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4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79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023" y="6230608"/>
            <a:ext cx="2664296" cy="461461"/>
          </a:xfrm>
          <a:prstGeom prst="rect">
            <a:avLst/>
          </a:prstGeom>
          <a:noFill/>
        </p:spPr>
        <p:txBody>
          <a:bodyPr wrap="square" lIns="91238" tIns="45619" rIns="91238" bIns="45619" rtlCol="0">
            <a:sp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www.testingweek.eu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www.hiveurope.eu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7544" y="883271"/>
            <a:ext cx="7344056" cy="4824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/>
              <a:t>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3528" y="260648"/>
            <a:ext cx="8568952" cy="720080"/>
          </a:xfrm>
          <a:prstGeom prst="rect">
            <a:avLst/>
          </a:prstGeom>
        </p:spPr>
        <p:txBody>
          <a:bodyPr vert="horz" lIns="91238" tIns="45619" rIns="91238" bIns="45619" rtlCol="0" anchor="t">
            <a:noAutofit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anose="020F0502020204030204" pitchFamily="34" charset="0"/>
              </a:rPr>
              <a:t>Повышенная смертность, связанная с поздней диагностикой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09431780"/>
              </p:ext>
            </p:extLst>
          </p:nvPr>
        </p:nvGraphicFramePr>
        <p:xfrm>
          <a:off x="899592" y="1124744"/>
          <a:ext cx="7200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500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57690"/>
              </p:ext>
            </p:extLst>
          </p:nvPr>
        </p:nvGraphicFramePr>
        <p:xfrm>
          <a:off x="683568" y="98072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4726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023" y="6230608"/>
            <a:ext cx="2664296" cy="461461"/>
          </a:xfrm>
          <a:prstGeom prst="rect">
            <a:avLst/>
          </a:prstGeom>
          <a:noFill/>
        </p:spPr>
        <p:txBody>
          <a:bodyPr wrap="square" lIns="91238" tIns="45619" rIns="91238" bIns="45619" rtlCol="0">
            <a:sp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www.testingweek.eu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www.hiveurope.eu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60590" y="1439865"/>
            <a:ext cx="6838950" cy="4824412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9865"/>
            <a:ext cx="7632848" cy="47697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Суммарная вероятность летального </a:t>
            </a:r>
            <a:r>
              <a:rPr lang="ru-RU" sz="2400" dirty="0" smtClean="0"/>
              <a:t>исхода в зависимости от времени, прошедшего после </a:t>
            </a:r>
            <a:r>
              <a:rPr lang="ru-RU" sz="2400" dirty="0"/>
              <a:t>постановки </a:t>
            </a:r>
            <a:r>
              <a:rPr lang="ru-RU" sz="2400" dirty="0" smtClean="0"/>
              <a:t>диагноза и количества </a:t>
            </a:r>
            <a:r>
              <a:rPr lang="en-US" sz="2400" dirty="0" smtClean="0"/>
              <a:t>CD4</a:t>
            </a:r>
            <a:r>
              <a:rPr lang="ru-RU" sz="2400" dirty="0" smtClean="0"/>
              <a:t> при постановке диагноза</a:t>
            </a:r>
            <a:endParaRPr lang="ru-RU" dirty="0"/>
          </a:p>
        </p:txBody>
      </p:sp>
      <p:grpSp>
        <p:nvGrpSpPr>
          <p:cNvPr id="9" name="Group 8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1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095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6168" y="1412776"/>
            <a:ext cx="7992888" cy="100811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sz="2200" dirty="0">
                <a:latin typeface="Calibri" pitchFamily="34" charset="0"/>
              </a:rPr>
              <a:t>По имеющимся данным, люди с диагностированной ВИЧ-инфекцией </a:t>
            </a:r>
            <a:r>
              <a:rPr lang="ru-RU" sz="2200" dirty="0" smtClean="0">
                <a:latin typeface="Calibri" pitchFamily="34" charset="0"/>
              </a:rPr>
              <a:t>практикуют менее рискованное для заражения </a:t>
            </a:r>
            <a:r>
              <a:rPr lang="ru-RU" sz="2200" dirty="0">
                <a:latin typeface="Calibri" pitchFamily="34" charset="0"/>
              </a:rPr>
              <a:t>других </a:t>
            </a:r>
            <a:r>
              <a:rPr lang="ru-RU" sz="2200" dirty="0" smtClean="0">
                <a:latin typeface="Calibri" pitchFamily="34" charset="0"/>
              </a:rPr>
              <a:t>людей поведение.</a:t>
            </a:r>
            <a:endParaRPr lang="ru-RU" sz="2200" dirty="0">
              <a:latin typeface="Calibri" pitchFamily="34" charset="0"/>
            </a:endParaRPr>
          </a:p>
          <a:p>
            <a:pPr marL="0" lvl="1" indent="0">
              <a:buNone/>
            </a:pP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ru-RU" dirty="0"/>
              <a:t> </a:t>
            </a:r>
          </a:p>
          <a:p>
            <a:pPr lvl="1" eaLnBrk="1" hangingPunct="1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ru-RU" sz="2400" dirty="0"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3528" y="270143"/>
            <a:ext cx="8085584" cy="778098"/>
          </a:xfrm>
          <a:prstGeom prst="rect">
            <a:avLst/>
          </a:prstGeom>
        </p:spPr>
        <p:txBody>
          <a:bodyPr vert="horz" lIns="91238" tIns="45619" rIns="91238" bIns="45619" rtlCol="0" anchor="t">
            <a:normAutofit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anose="020F0502020204030204" pitchFamily="34" charset="0"/>
              </a:rPr>
              <a:t>Повышенный риск передачи ВИЧ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058" y="2852936"/>
            <a:ext cx="7802524" cy="1152237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342139" indent="-342139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299" indent="-285114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46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65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83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02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206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391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57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2200" dirty="0">
                <a:latin typeface="Calibri" pitchFamily="34" charset="0"/>
              </a:rPr>
              <a:t>Пациенты с ВИЧ-положительным статусом, получающие эффективное лечение, имеют меньше шансов передать заболевание. </a:t>
            </a:r>
          </a:p>
          <a:p>
            <a:endParaRPr lang="ru-RU" sz="2400" dirty="0"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3802" y="4149080"/>
            <a:ext cx="8174432" cy="1080120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342139" indent="-342139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299" indent="-285114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46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65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83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02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206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391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57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09" y="4191370"/>
            <a:ext cx="7656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200" dirty="0">
                <a:latin typeface="Calibri" pitchFamily="34" charset="0"/>
              </a:rPr>
              <a:t>Люди, которым не был </a:t>
            </a:r>
            <a:r>
              <a:rPr lang="ru-RU" sz="2200" dirty="0" smtClean="0">
                <a:latin typeface="Calibri" pitchFamily="34" charset="0"/>
              </a:rPr>
              <a:t>установлен диагноз</a:t>
            </a:r>
            <a:r>
              <a:rPr lang="ru-RU" sz="2200" dirty="0">
                <a:latin typeface="Calibri" pitchFamily="34" charset="0"/>
              </a:rPr>
              <a:t>, не могут воспользоваться </a:t>
            </a:r>
            <a:r>
              <a:rPr lang="ru-RU" sz="2200" dirty="0" smtClean="0">
                <a:latin typeface="Calibri" pitchFamily="34" charset="0"/>
              </a:rPr>
              <a:t>перечисленными возможностями для уменьшения риска передачи инфекции. </a:t>
            </a:r>
            <a:endParaRPr lang="ru-RU" sz="2200" dirty="0">
              <a:latin typeface="Calibri" pitchFamily="34" charset="0"/>
            </a:endParaRPr>
          </a:p>
          <a:p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1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24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47248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charset="0"/>
                <a:ea typeface="ＭＳ Ｐゴシック" charset="-128"/>
              </a:defRPr>
            </a:lvl5pPr>
            <a:lvl6pPr marL="456188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-128"/>
              </a:defRPr>
            </a:lvl6pPr>
            <a:lvl7pPr marL="91237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-128"/>
              </a:defRPr>
            </a:lvl7pPr>
            <a:lvl8pPr marL="136855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-128"/>
              </a:defRPr>
            </a:lvl8pPr>
            <a:lvl9pPr marL="182474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ru-RU" altLang="en-US" sz="2400" b="0" kern="0" dirty="0">
                <a:solidFill>
                  <a:schemeClr val="tx1"/>
                </a:solidFill>
                <a:latin typeface="Calibri" panose="020F0502020204030204" pitchFamily="34" charset="0"/>
              </a:rPr>
              <a:t>Недиагностированный ВИЧ и передача заболевания</a:t>
            </a:r>
          </a:p>
          <a:p>
            <a:pPr defTabSz="914400" eaLnBrk="1" hangingPunct="1"/>
            <a:r>
              <a:rPr lang="ru-RU" altLang="en-US" sz="24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Результаты моделирования в </a:t>
            </a:r>
            <a:r>
              <a:rPr lang="ru-RU" altLang="en-US" sz="2400" b="0" kern="0" dirty="0">
                <a:solidFill>
                  <a:schemeClr val="tx1"/>
                </a:solidFill>
                <a:latin typeface="Calibri" panose="020F0502020204030204" pitchFamily="34" charset="0"/>
              </a:rPr>
              <a:t>США</a:t>
            </a:r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67544" y="1472642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37967207"/>
              </p:ext>
            </p:extLst>
          </p:nvPr>
        </p:nvGraphicFramePr>
        <p:xfrm>
          <a:off x="899592" y="1197924"/>
          <a:ext cx="7488832" cy="460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3789078" y="3861048"/>
            <a:ext cx="1728192" cy="8030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912" y="2071307"/>
            <a:ext cx="1728192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2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7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El" animBg="0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023" y="6230608"/>
            <a:ext cx="2664296" cy="461461"/>
          </a:xfrm>
          <a:prstGeom prst="rect">
            <a:avLst/>
          </a:prstGeom>
          <a:noFill/>
        </p:spPr>
        <p:txBody>
          <a:bodyPr wrap="square" lIns="91238" tIns="45619" rIns="91238" bIns="45619" rtlCol="0">
            <a:sp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www.testingweek.eu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www.hiveurope.eu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840000" cy="935984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ru-RU" sz="2400" dirty="0">
                <a:latin typeface="Calibri" panose="020F0502020204030204" pitchFamily="34" charset="0"/>
              </a:rPr>
              <a:t>Повышение расходов на медицинское обслуживание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7544" y="1196752"/>
            <a:ext cx="7848872" cy="4536504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>
            <a:lvl1pPr marL="342139" indent="-342139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299" indent="-285114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46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65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83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02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206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391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57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200" dirty="0">
                <a:latin typeface="Calibri" pitchFamily="34" charset="0"/>
              </a:rPr>
              <a:t>Медицинские расходы, связанные с поздней диагностикой, в 3,7 раза выше, чем при своевременной диагностике и лечении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ru-RU" sz="2200" dirty="0">
                <a:latin typeface="Calibri" pitchFamily="34" charset="0"/>
              </a:rPr>
              <a:t>Даже через 7–8 лет поздняя диагностика по-прежнему связана с повышенными суммарными расходами</a:t>
            </a:r>
          </a:p>
          <a:p>
            <a:pPr marL="0" indent="0">
              <a:buNone/>
              <a:defRPr/>
            </a:pP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ru-RU" sz="2200" dirty="0">
                <a:latin typeface="Calibri" pitchFamily="34" charset="0"/>
              </a:rPr>
              <a:t>Исследования предполагают, что тестирование на ВИЧ является экономически эффективным решением до тех пор, пока </a:t>
            </a:r>
            <a:r>
              <a:rPr lang="ru-RU" sz="2200" dirty="0" smtClean="0">
                <a:latin typeface="Calibri" pitchFamily="34" charset="0"/>
              </a:rPr>
              <a:t>распространенность </a:t>
            </a:r>
            <a:r>
              <a:rPr lang="ru-RU" sz="2200" dirty="0" err="1" smtClean="0">
                <a:latin typeface="Calibri" pitchFamily="34" charset="0"/>
              </a:rPr>
              <a:t>недиагностированной</a:t>
            </a:r>
            <a:r>
              <a:rPr lang="ru-RU" sz="2200" dirty="0" smtClean="0">
                <a:latin typeface="Calibri" pitchFamily="34" charset="0"/>
              </a:rPr>
              <a:t> ВИЧ-инфекции превышает 0,1</a:t>
            </a:r>
            <a:r>
              <a:rPr lang="ru-RU" sz="2200" dirty="0">
                <a:latin typeface="Calibri" pitchFamily="34" charset="0"/>
              </a:rPr>
              <a:t> %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7544" y="4293096"/>
            <a:ext cx="7704856" cy="1224136"/>
          </a:xfrm>
          <a:prstGeom prst="rect">
            <a:avLst/>
          </a:prstGeom>
        </p:spPr>
        <p:txBody>
          <a:bodyPr vert="horz" lIns="91238" tIns="45619" rIns="91238" bIns="45619" rtlCol="0">
            <a:normAutofit/>
          </a:bodyPr>
          <a:lstStyle>
            <a:lvl1pPr marL="342139" indent="-342139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299" indent="-285114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46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65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83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02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206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391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57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1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7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lide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1559"/>
            <a:ext cx="7911328" cy="50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486800" cy="1070992"/>
          </a:xfrm>
        </p:spPr>
        <p:txBody>
          <a:bodyPr anchor="t">
            <a:normAutofit/>
          </a:bodyPr>
          <a:lstStyle/>
          <a:p>
            <a:pPr marL="109482" algn="l">
              <a:defRPr/>
            </a:pPr>
            <a:r>
              <a:rPr lang="ru-RU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3295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latin typeface="Calibri" panose="020F0502020204030204" pitchFamily="34" charset="0"/>
              </a:rPr>
              <a:t>Повышение расходов на медицинское обслуживание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3233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023" y="6230608"/>
            <a:ext cx="2664296" cy="461461"/>
          </a:xfrm>
          <a:prstGeom prst="rect">
            <a:avLst/>
          </a:prstGeom>
          <a:noFill/>
        </p:spPr>
        <p:txBody>
          <a:bodyPr wrap="square" lIns="91238" tIns="45619" rIns="91238" bIns="45619" rtlCol="0">
            <a:sp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www.testingweek.eu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</a:rPr>
              <a:t>www.hiveurope.eu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0880" cy="1080000"/>
          </a:xfrm>
        </p:spPr>
        <p:txBody>
          <a:bodyPr rtlCol="0" anchor="t">
            <a:normAutofit/>
          </a:bodyPr>
          <a:lstStyle/>
          <a:p>
            <a:pPr algn="l">
              <a:defRPr/>
            </a:pPr>
            <a:r>
              <a:rPr lang="ru-RU" sz="2400" dirty="0">
                <a:latin typeface="Calibri" panose="020F0502020204030204" pitchFamily="34" charset="0"/>
              </a:rPr>
              <a:t>Преимущества ранней диагностики: доступ к лечению и медицинскому обслуживанию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"/>
          </p:nvPr>
        </p:nvSpPr>
        <p:spPr>
          <a:xfrm>
            <a:off x="438147" y="1124743"/>
            <a:ext cx="8022285" cy="4985201"/>
          </a:xfrm>
        </p:spPr>
        <p:txBody>
          <a:bodyPr>
            <a:noAutofit/>
          </a:bodyPr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ru-RU" sz="1800" dirty="0">
                <a:latin typeface="Calibri" panose="020F0502020204030204" pitchFamily="34" charset="0"/>
              </a:rPr>
              <a:t>Улучшенный ответ на лечение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ru-RU" sz="1800" dirty="0">
                <a:latin typeface="Calibri" panose="020F0502020204030204" pitchFamily="34" charset="0"/>
              </a:rPr>
              <a:t>Снижение заболеваемости и смертности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ru-RU" sz="1800" dirty="0">
                <a:latin typeface="Calibri" panose="020F0502020204030204" pitchFamily="34" charset="0"/>
              </a:rPr>
              <a:t>Снижение случаев передачи заболевания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ru-RU" sz="1800" dirty="0">
                <a:latin typeface="Calibri" panose="020F0502020204030204" pitchFamily="34" charset="0"/>
              </a:rPr>
              <a:t>Снижение расходов на медицинское обслуживание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ru-RU" sz="1800" dirty="0">
                <a:latin typeface="Calibri" panose="020F0502020204030204" pitchFamily="34" charset="0"/>
              </a:rPr>
              <a:t>Влияние на социальные издержки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ru-RU" sz="1800" dirty="0">
                <a:latin typeface="Calibri" panose="020F0502020204030204" pitchFamily="34" charset="0"/>
              </a:rPr>
              <a:t>Ранняя диагностика ВИЧ является одним из основных факторов, связанных с улучшенной ожидаемой продолжительностью жизни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Положительное влияние раннего </a:t>
            </a:r>
            <a:r>
              <a:rPr lang="ru-RU" sz="1800" dirty="0">
                <a:latin typeface="Calibri" panose="020F0502020204030204" pitchFamily="34" charset="0"/>
              </a:rPr>
              <a:t>тестирования на ВИЧ </a:t>
            </a:r>
            <a:r>
              <a:rPr lang="ru-RU" sz="1800" dirty="0" smtClean="0">
                <a:latin typeface="Calibri" panose="020F0502020204030204" pitchFamily="34" charset="0"/>
              </a:rPr>
              <a:t>на заболеваемость </a:t>
            </a:r>
            <a:r>
              <a:rPr lang="ru-RU" sz="1800" dirty="0">
                <a:latin typeface="Calibri" panose="020F0502020204030204" pitchFamily="34" charset="0"/>
              </a:rPr>
              <a:t>и </a:t>
            </a:r>
            <a:r>
              <a:rPr lang="ru-RU" sz="1800" dirty="0" smtClean="0">
                <a:latin typeface="Calibri" panose="020F0502020204030204" pitchFamily="34" charset="0"/>
              </a:rPr>
              <a:t>смертность:</a:t>
            </a:r>
            <a:endParaRPr lang="ru-RU" sz="1800" dirty="0"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ru-RU" sz="1800" i="1" dirty="0">
                <a:latin typeface="Calibri" panose="020F0502020204030204" pitchFamily="34" charset="0"/>
              </a:rPr>
              <a:t>«При своевременной диагностике, доступе к современным препаратам и </a:t>
            </a:r>
            <a:r>
              <a:rPr lang="ru-RU" sz="1800" i="1" dirty="0" smtClean="0">
                <a:latin typeface="Calibri" panose="020F0502020204030204" pitchFamily="34" charset="0"/>
              </a:rPr>
              <a:t>хорошей долговременной приверженности лечению недавно инфицированные </a:t>
            </a:r>
            <a:r>
              <a:rPr lang="ru-RU" sz="1800" i="1" dirty="0">
                <a:latin typeface="Calibri" panose="020F0502020204030204" pitchFamily="34" charset="0"/>
              </a:rPr>
              <a:t>люди могут иметь приблизительно такую же продолжительность жизни, как и люди с ВИЧ-отрицательным статусом».</a:t>
            </a:r>
          </a:p>
          <a:p>
            <a:pPr marL="456185" lvl="1" indent="0">
              <a:buNone/>
            </a:pPr>
            <a:endParaRPr lang="ru-RU" sz="2000" dirty="0">
              <a:latin typeface="Corbel" panose="020B0503020204020204" pitchFamily="34" charset="0"/>
              <a:cs typeface="Arial" charset="0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185" lvl="1" indent="0">
              <a:buNone/>
            </a:pPr>
            <a:endParaRPr lang="ru-RU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None/>
            </a:pPr>
            <a:endParaRPr lang="ru-RU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None/>
            </a:pPr>
            <a:endParaRPr lang="ru-RU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None/>
            </a:pPr>
            <a:endParaRPr lang="ru-RU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None/>
            </a:pPr>
            <a:endParaRPr lang="ru-RU" sz="2000" dirty="0"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438147" y="3068960"/>
            <a:ext cx="8208912" cy="936104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342139" indent="-342139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299" indent="-285114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46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65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83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02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206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391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57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185" lvl="1" indent="0">
              <a:buFont typeface="Arial" panose="020B0604020202020204" pitchFamily="34" charset="0"/>
              <a:buNone/>
            </a:pPr>
            <a:endParaRPr lang="en-US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>
            <a:off x="438147" y="4102669"/>
            <a:ext cx="8582167" cy="1563347"/>
          </a:xfrm>
          <a:prstGeom prst="rect">
            <a:avLst/>
          </a:prstGeom>
        </p:spPr>
        <p:txBody>
          <a:bodyPr vert="horz" lIns="91238" tIns="45619" rIns="91238" bIns="45619" rtlCol="0">
            <a:noAutofit/>
          </a:bodyPr>
          <a:lstStyle>
            <a:lvl1pPr marL="342139" indent="-342139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299" indent="-285114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46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65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83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020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206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391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573" indent="-228098" algn="l" defTabSz="9123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185" lvl="1" indent="0">
              <a:buFont typeface="Arial" panose="020B0604020202020204" pitchFamily="34" charset="0"/>
              <a:buNone/>
            </a:pPr>
            <a:endParaRPr lang="en-US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Arial" charset="0"/>
            </a:endParaRPr>
          </a:p>
          <a:p>
            <a:pPr marL="456185" lvl="1" indent="0"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5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42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0" y="2204864"/>
            <a:ext cx="862248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Количество клеток CD4 в начале терапии влияет на иммунологический результат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606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Улучшенный ответ на лечение антиретровирусной терапией (АРВТ)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98524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Скорректированный относительный риск СПИДа или смерти в период до ВААРТ, ранней ВААРТ и современной ВААРТ на основе исследования EuroSIDA.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6132"/>
            <a:ext cx="7344816" cy="455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394062" y="1841399"/>
            <a:ext cx="360040" cy="12961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07904" y="184139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1996 г., терапия ВААРТ стала доступной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8996" y="2144470"/>
            <a:ext cx="2691476" cy="142854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 anchor="t">
            <a:noAutofit/>
          </a:bodyPr>
          <a:lstStyle/>
          <a:p>
            <a:r>
              <a:rPr lang="ru-RU" sz="1400" b="1" dirty="0"/>
              <a:t>Процент умерших лиц с ВИЧ-инфекцией в зависимости от периода ВААРТ</a:t>
            </a:r>
          </a:p>
          <a:p>
            <a:r>
              <a:rPr lang="ru-RU" sz="1400" b="1" dirty="0"/>
              <a:t>     До ВААРТ:     </a:t>
            </a:r>
            <a:r>
              <a:rPr lang="en-GB" sz="1400" b="1" dirty="0"/>
              <a:t>                   </a:t>
            </a:r>
            <a:r>
              <a:rPr lang="ru-RU" sz="1400" b="1" dirty="0"/>
              <a:t>14,6 %</a:t>
            </a:r>
          </a:p>
          <a:p>
            <a:r>
              <a:rPr lang="ru-RU" sz="1400" b="1" dirty="0"/>
              <a:t>     Ранняя ВААРТ:  </a:t>
            </a:r>
            <a:r>
              <a:rPr lang="en-GB" sz="1400" b="1" dirty="0"/>
              <a:t>              </a:t>
            </a:r>
            <a:r>
              <a:rPr lang="ru-RU" sz="1400" b="1" dirty="0"/>
              <a:t>7,4%</a:t>
            </a:r>
          </a:p>
          <a:p>
            <a:r>
              <a:rPr lang="ru-RU" sz="1400" b="1" dirty="0"/>
              <a:t>     Современная ВААРТ:    1,5%</a:t>
            </a:r>
            <a:endParaRPr lang="ru-RU" sz="1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1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83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reeform 38"/>
          <p:cNvSpPr>
            <a:spLocks/>
          </p:cNvSpPr>
          <p:nvPr/>
        </p:nvSpPr>
        <p:spPr bwMode="auto">
          <a:xfrm>
            <a:off x="985839" y="2011363"/>
            <a:ext cx="7148512" cy="3810000"/>
          </a:xfrm>
          <a:custGeom>
            <a:avLst/>
            <a:gdLst>
              <a:gd name="T0" fmla="*/ 0 w 4503"/>
              <a:gd name="T1" fmla="*/ 0 h 2400"/>
              <a:gd name="T2" fmla="*/ 0 w 4503"/>
              <a:gd name="T3" fmla="*/ 2147483647 h 2400"/>
              <a:gd name="T4" fmla="*/ 2147483647 w 4503"/>
              <a:gd name="T5" fmla="*/ 2147483647 h 2400"/>
              <a:gd name="T6" fmla="*/ 0 60000 65536"/>
              <a:gd name="T7" fmla="*/ 0 60000 65536"/>
              <a:gd name="T8" fmla="*/ 0 60000 65536"/>
              <a:gd name="T9" fmla="*/ 0 w 4503"/>
              <a:gd name="T10" fmla="*/ 0 h 2400"/>
              <a:gd name="T11" fmla="*/ 4503 w 4503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3" h="2400">
                <a:moveTo>
                  <a:pt x="0" y="0"/>
                </a:moveTo>
                <a:lnTo>
                  <a:pt x="0" y="2400"/>
                </a:lnTo>
                <a:lnTo>
                  <a:pt x="4503" y="240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64" name="Line 39"/>
          <p:cNvSpPr>
            <a:spLocks noChangeShapeType="1"/>
          </p:cNvSpPr>
          <p:nvPr/>
        </p:nvSpPr>
        <p:spPr bwMode="auto">
          <a:xfrm flipH="1">
            <a:off x="909640" y="5819775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65" name="Line 40"/>
          <p:cNvSpPr>
            <a:spLocks noChangeShapeType="1"/>
          </p:cNvSpPr>
          <p:nvPr/>
        </p:nvSpPr>
        <p:spPr bwMode="auto">
          <a:xfrm flipH="1">
            <a:off x="909640" y="5186363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66" name="Line 41"/>
          <p:cNvSpPr>
            <a:spLocks noChangeShapeType="1"/>
          </p:cNvSpPr>
          <p:nvPr/>
        </p:nvSpPr>
        <p:spPr bwMode="auto">
          <a:xfrm flipH="1">
            <a:off x="909640" y="4552950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67" name="Line 42"/>
          <p:cNvSpPr>
            <a:spLocks noChangeShapeType="1"/>
          </p:cNvSpPr>
          <p:nvPr/>
        </p:nvSpPr>
        <p:spPr bwMode="auto">
          <a:xfrm flipH="1">
            <a:off x="909640" y="39195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68" name="Line 43"/>
          <p:cNvSpPr>
            <a:spLocks noChangeShapeType="1"/>
          </p:cNvSpPr>
          <p:nvPr/>
        </p:nvSpPr>
        <p:spPr bwMode="auto">
          <a:xfrm flipH="1">
            <a:off x="909640" y="3286125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69" name="Line 44"/>
          <p:cNvSpPr>
            <a:spLocks noChangeShapeType="1"/>
          </p:cNvSpPr>
          <p:nvPr/>
        </p:nvSpPr>
        <p:spPr bwMode="auto">
          <a:xfrm flipH="1">
            <a:off x="909640" y="2652713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0" name="Line 45"/>
          <p:cNvSpPr>
            <a:spLocks noChangeShapeType="1"/>
          </p:cNvSpPr>
          <p:nvPr/>
        </p:nvSpPr>
        <p:spPr bwMode="auto">
          <a:xfrm flipH="1">
            <a:off x="909640" y="2019300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1" name="Line 46"/>
          <p:cNvSpPr>
            <a:spLocks noChangeShapeType="1"/>
          </p:cNvSpPr>
          <p:nvPr/>
        </p:nvSpPr>
        <p:spPr bwMode="auto">
          <a:xfrm rot="5400000" flipH="1">
            <a:off x="95250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2" name="Line 47"/>
          <p:cNvSpPr>
            <a:spLocks noChangeShapeType="1"/>
          </p:cNvSpPr>
          <p:nvPr/>
        </p:nvSpPr>
        <p:spPr bwMode="auto">
          <a:xfrm rot="5400000" flipH="1">
            <a:off x="127635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3" name="Line 48"/>
          <p:cNvSpPr>
            <a:spLocks noChangeShapeType="1"/>
          </p:cNvSpPr>
          <p:nvPr/>
        </p:nvSpPr>
        <p:spPr bwMode="auto">
          <a:xfrm rot="5400000" flipH="1">
            <a:off x="160020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4" name="Line 49"/>
          <p:cNvSpPr>
            <a:spLocks noChangeShapeType="1"/>
          </p:cNvSpPr>
          <p:nvPr/>
        </p:nvSpPr>
        <p:spPr bwMode="auto">
          <a:xfrm rot="5400000" flipH="1">
            <a:off x="192405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5" name="Line 50"/>
          <p:cNvSpPr>
            <a:spLocks noChangeShapeType="1"/>
          </p:cNvSpPr>
          <p:nvPr/>
        </p:nvSpPr>
        <p:spPr bwMode="auto">
          <a:xfrm rot="5400000" flipH="1">
            <a:off x="2249488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6" name="Line 51"/>
          <p:cNvSpPr>
            <a:spLocks noChangeShapeType="1"/>
          </p:cNvSpPr>
          <p:nvPr/>
        </p:nvSpPr>
        <p:spPr bwMode="auto">
          <a:xfrm rot="5400000" flipH="1">
            <a:off x="2573338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7" name="Line 52"/>
          <p:cNvSpPr>
            <a:spLocks noChangeShapeType="1"/>
          </p:cNvSpPr>
          <p:nvPr/>
        </p:nvSpPr>
        <p:spPr bwMode="auto">
          <a:xfrm rot="5400000" flipH="1">
            <a:off x="2897188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8" name="Line 53"/>
          <p:cNvSpPr>
            <a:spLocks noChangeShapeType="1"/>
          </p:cNvSpPr>
          <p:nvPr/>
        </p:nvSpPr>
        <p:spPr bwMode="auto">
          <a:xfrm rot="5400000" flipH="1">
            <a:off x="3221038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79" name="Line 54"/>
          <p:cNvSpPr>
            <a:spLocks noChangeShapeType="1"/>
          </p:cNvSpPr>
          <p:nvPr/>
        </p:nvSpPr>
        <p:spPr bwMode="auto">
          <a:xfrm rot="5400000" flipH="1">
            <a:off x="3546475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0" name="Line 55"/>
          <p:cNvSpPr>
            <a:spLocks noChangeShapeType="1"/>
          </p:cNvSpPr>
          <p:nvPr/>
        </p:nvSpPr>
        <p:spPr bwMode="auto">
          <a:xfrm rot="5400000" flipH="1">
            <a:off x="3870325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1" name="Line 56"/>
          <p:cNvSpPr>
            <a:spLocks noChangeShapeType="1"/>
          </p:cNvSpPr>
          <p:nvPr/>
        </p:nvSpPr>
        <p:spPr bwMode="auto">
          <a:xfrm rot="5400000" flipH="1">
            <a:off x="4194175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2" name="Line 57"/>
          <p:cNvSpPr>
            <a:spLocks noChangeShapeType="1"/>
          </p:cNvSpPr>
          <p:nvPr/>
        </p:nvSpPr>
        <p:spPr bwMode="auto">
          <a:xfrm rot="5400000" flipH="1">
            <a:off x="4519613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3" name="Line 58"/>
          <p:cNvSpPr>
            <a:spLocks noChangeShapeType="1"/>
          </p:cNvSpPr>
          <p:nvPr/>
        </p:nvSpPr>
        <p:spPr bwMode="auto">
          <a:xfrm rot="5400000" flipH="1">
            <a:off x="4843463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4" name="Line 59"/>
          <p:cNvSpPr>
            <a:spLocks noChangeShapeType="1"/>
          </p:cNvSpPr>
          <p:nvPr/>
        </p:nvSpPr>
        <p:spPr bwMode="auto">
          <a:xfrm rot="5400000" flipH="1">
            <a:off x="5167313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5" name="Line 60"/>
          <p:cNvSpPr>
            <a:spLocks noChangeShapeType="1"/>
          </p:cNvSpPr>
          <p:nvPr/>
        </p:nvSpPr>
        <p:spPr bwMode="auto">
          <a:xfrm rot="5400000" flipH="1">
            <a:off x="5491163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6" name="Line 61"/>
          <p:cNvSpPr>
            <a:spLocks noChangeShapeType="1"/>
          </p:cNvSpPr>
          <p:nvPr/>
        </p:nvSpPr>
        <p:spPr bwMode="auto">
          <a:xfrm rot="5400000" flipH="1">
            <a:off x="581660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7" name="Line 62"/>
          <p:cNvSpPr>
            <a:spLocks noChangeShapeType="1"/>
          </p:cNvSpPr>
          <p:nvPr/>
        </p:nvSpPr>
        <p:spPr bwMode="auto">
          <a:xfrm rot="5400000" flipH="1">
            <a:off x="614045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8" name="Line 63"/>
          <p:cNvSpPr>
            <a:spLocks noChangeShapeType="1"/>
          </p:cNvSpPr>
          <p:nvPr/>
        </p:nvSpPr>
        <p:spPr bwMode="auto">
          <a:xfrm rot="5400000" flipH="1">
            <a:off x="646430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89" name="Line 64"/>
          <p:cNvSpPr>
            <a:spLocks noChangeShapeType="1"/>
          </p:cNvSpPr>
          <p:nvPr/>
        </p:nvSpPr>
        <p:spPr bwMode="auto">
          <a:xfrm rot="5400000" flipH="1">
            <a:off x="6788150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90" name="Line 65"/>
          <p:cNvSpPr>
            <a:spLocks noChangeShapeType="1"/>
          </p:cNvSpPr>
          <p:nvPr/>
        </p:nvSpPr>
        <p:spPr bwMode="auto">
          <a:xfrm rot="5400000" flipH="1">
            <a:off x="7113588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91" name="Line 66"/>
          <p:cNvSpPr>
            <a:spLocks noChangeShapeType="1"/>
          </p:cNvSpPr>
          <p:nvPr/>
        </p:nvSpPr>
        <p:spPr bwMode="auto">
          <a:xfrm rot="5400000" flipH="1">
            <a:off x="7437438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92" name="Line 67"/>
          <p:cNvSpPr>
            <a:spLocks noChangeShapeType="1"/>
          </p:cNvSpPr>
          <p:nvPr/>
        </p:nvSpPr>
        <p:spPr bwMode="auto">
          <a:xfrm rot="5400000" flipH="1">
            <a:off x="7761288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93" name="Line 68"/>
          <p:cNvSpPr>
            <a:spLocks noChangeShapeType="1"/>
          </p:cNvSpPr>
          <p:nvPr/>
        </p:nvSpPr>
        <p:spPr bwMode="auto">
          <a:xfrm rot="5400000" flipH="1">
            <a:off x="8086725" y="5862638"/>
            <a:ext cx="76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394" name="Rectangle 70"/>
          <p:cNvSpPr>
            <a:spLocks noChangeArrowheads="1"/>
          </p:cNvSpPr>
          <p:nvPr/>
        </p:nvSpPr>
        <p:spPr bwMode="auto">
          <a:xfrm>
            <a:off x="1079081" y="5707303"/>
            <a:ext cx="119624" cy="11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395" name="Rectangle 71"/>
          <p:cNvSpPr>
            <a:spLocks noChangeArrowheads="1"/>
          </p:cNvSpPr>
          <p:nvPr/>
        </p:nvSpPr>
        <p:spPr bwMode="auto">
          <a:xfrm>
            <a:off x="1304463" y="5707303"/>
            <a:ext cx="117612" cy="11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396" name="Rectangle 72"/>
          <p:cNvSpPr>
            <a:spLocks noChangeArrowheads="1"/>
          </p:cNvSpPr>
          <p:nvPr/>
        </p:nvSpPr>
        <p:spPr bwMode="auto">
          <a:xfrm>
            <a:off x="1530992" y="5693690"/>
            <a:ext cx="132080" cy="134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397" name="Rectangle 73"/>
          <p:cNvSpPr>
            <a:spLocks noChangeArrowheads="1"/>
          </p:cNvSpPr>
          <p:nvPr/>
        </p:nvSpPr>
        <p:spPr bwMode="auto">
          <a:xfrm>
            <a:off x="1761663" y="5707303"/>
            <a:ext cx="132080" cy="132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398" name="Rectangle 74"/>
          <p:cNvSpPr>
            <a:spLocks noChangeArrowheads="1"/>
          </p:cNvSpPr>
          <p:nvPr/>
        </p:nvSpPr>
        <p:spPr bwMode="auto">
          <a:xfrm>
            <a:off x="1997562" y="5574312"/>
            <a:ext cx="132080" cy="261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399" name="Rectangle 75"/>
          <p:cNvSpPr>
            <a:spLocks noChangeArrowheads="1"/>
          </p:cNvSpPr>
          <p:nvPr/>
        </p:nvSpPr>
        <p:spPr bwMode="auto">
          <a:xfrm>
            <a:off x="2271126" y="5457619"/>
            <a:ext cx="132080" cy="376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0" name="Rectangle 76"/>
          <p:cNvSpPr>
            <a:spLocks noChangeArrowheads="1"/>
          </p:cNvSpPr>
          <p:nvPr/>
        </p:nvSpPr>
        <p:spPr bwMode="auto">
          <a:xfrm>
            <a:off x="2545398" y="5457619"/>
            <a:ext cx="132080" cy="376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1" name="Rectangle 77"/>
          <p:cNvSpPr>
            <a:spLocks noChangeArrowheads="1"/>
          </p:cNvSpPr>
          <p:nvPr/>
        </p:nvSpPr>
        <p:spPr bwMode="auto">
          <a:xfrm>
            <a:off x="2792091" y="5346592"/>
            <a:ext cx="132080" cy="496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2" name="Rectangle 78"/>
          <p:cNvSpPr>
            <a:spLocks noChangeArrowheads="1"/>
          </p:cNvSpPr>
          <p:nvPr/>
        </p:nvSpPr>
        <p:spPr bwMode="auto">
          <a:xfrm>
            <a:off x="3088008" y="5082966"/>
            <a:ext cx="132080" cy="7456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3" name="Rectangle 79"/>
          <p:cNvSpPr>
            <a:spLocks noChangeArrowheads="1"/>
          </p:cNvSpPr>
          <p:nvPr/>
        </p:nvSpPr>
        <p:spPr bwMode="auto">
          <a:xfrm>
            <a:off x="3325392" y="4714198"/>
            <a:ext cx="132080" cy="1114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4" name="Rectangle 80"/>
          <p:cNvSpPr>
            <a:spLocks noChangeArrowheads="1"/>
          </p:cNvSpPr>
          <p:nvPr/>
        </p:nvSpPr>
        <p:spPr bwMode="auto">
          <a:xfrm>
            <a:off x="3577413" y="4474376"/>
            <a:ext cx="132080" cy="135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5" name="Rectangle 81"/>
          <p:cNvSpPr>
            <a:spLocks noChangeArrowheads="1"/>
          </p:cNvSpPr>
          <p:nvPr/>
        </p:nvSpPr>
        <p:spPr bwMode="auto">
          <a:xfrm>
            <a:off x="3847098" y="4229045"/>
            <a:ext cx="132080" cy="1594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6" name="Rectangle 82"/>
          <p:cNvSpPr>
            <a:spLocks noChangeArrowheads="1"/>
          </p:cNvSpPr>
          <p:nvPr/>
        </p:nvSpPr>
        <p:spPr bwMode="auto">
          <a:xfrm>
            <a:off x="4116996" y="4133758"/>
            <a:ext cx="132080" cy="1714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7" name="Rectangle 83"/>
          <p:cNvSpPr>
            <a:spLocks noChangeArrowheads="1"/>
          </p:cNvSpPr>
          <p:nvPr/>
        </p:nvSpPr>
        <p:spPr bwMode="auto">
          <a:xfrm>
            <a:off x="4386487" y="4021706"/>
            <a:ext cx="132080" cy="1838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8" name="Rectangle 84"/>
          <p:cNvSpPr>
            <a:spLocks noChangeArrowheads="1"/>
          </p:cNvSpPr>
          <p:nvPr/>
        </p:nvSpPr>
        <p:spPr bwMode="auto">
          <a:xfrm>
            <a:off x="4655987" y="3889322"/>
            <a:ext cx="132080" cy="1958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09" name="Rectangle 85"/>
          <p:cNvSpPr>
            <a:spLocks noChangeArrowheads="1"/>
          </p:cNvSpPr>
          <p:nvPr/>
        </p:nvSpPr>
        <p:spPr bwMode="auto">
          <a:xfrm>
            <a:off x="4942713" y="3870020"/>
            <a:ext cx="132080" cy="1958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10" name="Rectangle 86"/>
          <p:cNvSpPr>
            <a:spLocks noChangeArrowheads="1"/>
          </p:cNvSpPr>
          <p:nvPr/>
        </p:nvSpPr>
        <p:spPr bwMode="auto">
          <a:xfrm>
            <a:off x="5212720" y="3404069"/>
            <a:ext cx="132080" cy="244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11" name="Rectangle 87"/>
          <p:cNvSpPr>
            <a:spLocks noChangeArrowheads="1"/>
          </p:cNvSpPr>
          <p:nvPr/>
        </p:nvSpPr>
        <p:spPr bwMode="auto">
          <a:xfrm>
            <a:off x="5508474" y="3407286"/>
            <a:ext cx="132080" cy="244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12" name="Rectangle 88"/>
          <p:cNvSpPr>
            <a:spLocks noChangeArrowheads="1"/>
          </p:cNvSpPr>
          <p:nvPr/>
        </p:nvSpPr>
        <p:spPr bwMode="auto">
          <a:xfrm>
            <a:off x="5801289" y="3286137"/>
            <a:ext cx="132080" cy="2571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13" name="Rectangle 89"/>
          <p:cNvSpPr>
            <a:spLocks noChangeArrowheads="1"/>
          </p:cNvSpPr>
          <p:nvPr/>
        </p:nvSpPr>
        <p:spPr bwMode="auto">
          <a:xfrm>
            <a:off x="6088559" y="3176061"/>
            <a:ext cx="141092" cy="26918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14" name="Rectangle 90"/>
          <p:cNvSpPr>
            <a:spLocks noChangeArrowheads="1"/>
          </p:cNvSpPr>
          <p:nvPr/>
        </p:nvSpPr>
        <p:spPr bwMode="auto">
          <a:xfrm>
            <a:off x="6401244" y="2924944"/>
            <a:ext cx="132080" cy="29429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15" name="Rectangle 91"/>
          <p:cNvSpPr>
            <a:spLocks noChangeArrowheads="1"/>
          </p:cNvSpPr>
          <p:nvPr/>
        </p:nvSpPr>
        <p:spPr bwMode="auto">
          <a:xfrm>
            <a:off x="6694170" y="2712181"/>
            <a:ext cx="132080" cy="31513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5416" name="Text Box 92"/>
          <p:cNvSpPr txBox="1">
            <a:spLocks noChangeArrowheads="1"/>
          </p:cNvSpPr>
          <p:nvPr/>
        </p:nvSpPr>
        <p:spPr bwMode="auto">
          <a:xfrm>
            <a:off x="963700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87</a:t>
            </a:r>
          </a:p>
        </p:txBody>
      </p:sp>
      <p:sp>
        <p:nvSpPr>
          <p:cNvPr id="15417" name="Text Box 93"/>
          <p:cNvSpPr txBox="1">
            <a:spLocks noChangeArrowheads="1"/>
          </p:cNvSpPr>
          <p:nvPr/>
        </p:nvSpPr>
        <p:spPr bwMode="auto">
          <a:xfrm>
            <a:off x="1198705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88</a:t>
            </a:r>
          </a:p>
        </p:txBody>
      </p:sp>
      <p:sp>
        <p:nvSpPr>
          <p:cNvPr id="15418" name="Text Box 94"/>
          <p:cNvSpPr txBox="1">
            <a:spLocks noChangeArrowheads="1"/>
          </p:cNvSpPr>
          <p:nvPr/>
        </p:nvSpPr>
        <p:spPr bwMode="auto">
          <a:xfrm>
            <a:off x="1422075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89</a:t>
            </a:r>
          </a:p>
        </p:txBody>
      </p:sp>
      <p:sp>
        <p:nvSpPr>
          <p:cNvPr id="15419" name="Text Box 95"/>
          <p:cNvSpPr txBox="1">
            <a:spLocks noChangeArrowheads="1"/>
          </p:cNvSpPr>
          <p:nvPr/>
        </p:nvSpPr>
        <p:spPr bwMode="auto">
          <a:xfrm>
            <a:off x="1655493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90</a:t>
            </a:r>
          </a:p>
        </p:txBody>
      </p:sp>
      <p:sp>
        <p:nvSpPr>
          <p:cNvPr id="15420" name="Text Box 96"/>
          <p:cNvSpPr txBox="1">
            <a:spLocks noChangeArrowheads="1"/>
          </p:cNvSpPr>
          <p:nvPr/>
        </p:nvSpPr>
        <p:spPr bwMode="auto">
          <a:xfrm>
            <a:off x="1898959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91</a:t>
            </a:r>
          </a:p>
        </p:txBody>
      </p:sp>
      <p:sp>
        <p:nvSpPr>
          <p:cNvPr id="15421" name="Text Box 97"/>
          <p:cNvSpPr txBox="1">
            <a:spLocks noChangeArrowheads="1"/>
          </p:cNvSpPr>
          <p:nvPr/>
        </p:nvSpPr>
        <p:spPr bwMode="auto">
          <a:xfrm>
            <a:off x="2172569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92</a:t>
            </a:r>
          </a:p>
        </p:txBody>
      </p:sp>
      <p:sp>
        <p:nvSpPr>
          <p:cNvPr id="15422" name="Text Box 98"/>
          <p:cNvSpPr txBox="1">
            <a:spLocks noChangeArrowheads="1"/>
          </p:cNvSpPr>
          <p:nvPr/>
        </p:nvSpPr>
        <p:spPr bwMode="auto">
          <a:xfrm>
            <a:off x="2426083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93</a:t>
            </a:r>
          </a:p>
        </p:txBody>
      </p:sp>
      <p:sp>
        <p:nvSpPr>
          <p:cNvPr id="15423" name="Text Box 99"/>
          <p:cNvSpPr txBox="1">
            <a:spLocks noChangeArrowheads="1"/>
          </p:cNvSpPr>
          <p:nvPr/>
        </p:nvSpPr>
        <p:spPr bwMode="auto">
          <a:xfrm>
            <a:off x="2682195" y="5832655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94</a:t>
            </a:r>
          </a:p>
        </p:txBody>
      </p:sp>
      <p:sp>
        <p:nvSpPr>
          <p:cNvPr id="15424" name="Text Box 100"/>
          <p:cNvSpPr txBox="1">
            <a:spLocks noChangeArrowheads="1"/>
          </p:cNvSpPr>
          <p:nvPr/>
        </p:nvSpPr>
        <p:spPr bwMode="auto">
          <a:xfrm>
            <a:off x="2994984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95</a:t>
            </a:r>
          </a:p>
        </p:txBody>
      </p:sp>
      <p:sp>
        <p:nvSpPr>
          <p:cNvPr id="15425" name="Text Box 101"/>
          <p:cNvSpPr txBox="1">
            <a:spLocks noChangeArrowheads="1"/>
          </p:cNvSpPr>
          <p:nvPr/>
        </p:nvSpPr>
        <p:spPr bwMode="auto">
          <a:xfrm>
            <a:off x="3238454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96</a:t>
            </a:r>
          </a:p>
        </p:txBody>
      </p:sp>
      <p:sp>
        <p:nvSpPr>
          <p:cNvPr id="15426" name="Text Box 102"/>
          <p:cNvSpPr txBox="1">
            <a:spLocks noChangeArrowheads="1"/>
          </p:cNvSpPr>
          <p:nvPr/>
        </p:nvSpPr>
        <p:spPr bwMode="auto">
          <a:xfrm>
            <a:off x="3481916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97</a:t>
            </a:r>
          </a:p>
        </p:txBody>
      </p:sp>
      <p:sp>
        <p:nvSpPr>
          <p:cNvPr id="15427" name="Text Box 103"/>
          <p:cNvSpPr txBox="1">
            <a:spLocks noChangeArrowheads="1"/>
          </p:cNvSpPr>
          <p:nvPr/>
        </p:nvSpPr>
        <p:spPr bwMode="auto">
          <a:xfrm>
            <a:off x="3735430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rgbClr val="9999CC"/>
                </a:solidFill>
                <a:latin typeface="Arial Narrow" pitchFamily="34" charset="0"/>
              </a:rPr>
              <a:t>98</a:t>
            </a:r>
          </a:p>
        </p:txBody>
      </p:sp>
      <p:sp>
        <p:nvSpPr>
          <p:cNvPr id="15428" name="Text Box 104"/>
          <p:cNvSpPr txBox="1">
            <a:spLocks noChangeArrowheads="1"/>
          </p:cNvSpPr>
          <p:nvPr/>
        </p:nvSpPr>
        <p:spPr bwMode="auto">
          <a:xfrm>
            <a:off x="4019092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99</a:t>
            </a:r>
          </a:p>
        </p:txBody>
      </p:sp>
      <p:sp>
        <p:nvSpPr>
          <p:cNvPr id="15429" name="Text Box 105"/>
          <p:cNvSpPr txBox="1">
            <a:spLocks noChangeArrowheads="1"/>
          </p:cNvSpPr>
          <p:nvPr/>
        </p:nvSpPr>
        <p:spPr bwMode="auto">
          <a:xfrm>
            <a:off x="4292702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00</a:t>
            </a:r>
          </a:p>
        </p:txBody>
      </p:sp>
      <p:sp>
        <p:nvSpPr>
          <p:cNvPr id="15430" name="Text Box 106"/>
          <p:cNvSpPr txBox="1">
            <a:spLocks noChangeArrowheads="1"/>
          </p:cNvSpPr>
          <p:nvPr/>
        </p:nvSpPr>
        <p:spPr bwMode="auto">
          <a:xfrm>
            <a:off x="4556260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15431" name="Text Box 107"/>
          <p:cNvSpPr txBox="1">
            <a:spLocks noChangeArrowheads="1"/>
          </p:cNvSpPr>
          <p:nvPr/>
        </p:nvSpPr>
        <p:spPr bwMode="auto">
          <a:xfrm>
            <a:off x="4841506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02</a:t>
            </a:r>
          </a:p>
        </p:txBody>
      </p:sp>
      <p:sp>
        <p:nvSpPr>
          <p:cNvPr id="15432" name="Text Box 108"/>
          <p:cNvSpPr txBox="1">
            <a:spLocks noChangeArrowheads="1"/>
          </p:cNvSpPr>
          <p:nvPr/>
        </p:nvSpPr>
        <p:spPr bwMode="auto">
          <a:xfrm>
            <a:off x="5125164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03</a:t>
            </a:r>
          </a:p>
        </p:txBody>
      </p:sp>
      <p:sp>
        <p:nvSpPr>
          <p:cNvPr id="15433" name="Text Box 109"/>
          <p:cNvSpPr txBox="1">
            <a:spLocks noChangeArrowheads="1"/>
          </p:cNvSpPr>
          <p:nvPr/>
        </p:nvSpPr>
        <p:spPr bwMode="auto">
          <a:xfrm>
            <a:off x="5398774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04</a:t>
            </a:r>
          </a:p>
        </p:txBody>
      </p:sp>
      <p:sp>
        <p:nvSpPr>
          <p:cNvPr id="15434" name="Text Box 110"/>
          <p:cNvSpPr txBox="1">
            <a:spLocks noChangeArrowheads="1"/>
          </p:cNvSpPr>
          <p:nvPr/>
        </p:nvSpPr>
        <p:spPr bwMode="auto">
          <a:xfrm>
            <a:off x="5702528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05</a:t>
            </a:r>
          </a:p>
        </p:txBody>
      </p:sp>
      <p:sp>
        <p:nvSpPr>
          <p:cNvPr id="15435" name="Text Box 111"/>
          <p:cNvSpPr txBox="1">
            <a:spLocks noChangeArrowheads="1"/>
          </p:cNvSpPr>
          <p:nvPr/>
        </p:nvSpPr>
        <p:spPr bwMode="auto">
          <a:xfrm>
            <a:off x="5996234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06</a:t>
            </a:r>
          </a:p>
        </p:txBody>
      </p:sp>
      <p:sp>
        <p:nvSpPr>
          <p:cNvPr id="15436" name="Text Box 112"/>
          <p:cNvSpPr txBox="1">
            <a:spLocks noChangeArrowheads="1"/>
          </p:cNvSpPr>
          <p:nvPr/>
        </p:nvSpPr>
        <p:spPr bwMode="auto">
          <a:xfrm>
            <a:off x="6299988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07</a:t>
            </a:r>
          </a:p>
        </p:txBody>
      </p:sp>
      <p:sp>
        <p:nvSpPr>
          <p:cNvPr id="15437" name="Text Box 113"/>
          <p:cNvSpPr txBox="1">
            <a:spLocks noChangeArrowheads="1"/>
          </p:cNvSpPr>
          <p:nvPr/>
        </p:nvSpPr>
        <p:spPr bwMode="auto">
          <a:xfrm>
            <a:off x="6583646" y="583565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08</a:t>
            </a:r>
          </a:p>
        </p:txBody>
      </p:sp>
      <p:sp>
        <p:nvSpPr>
          <p:cNvPr id="15438" name="Line 114"/>
          <p:cNvSpPr>
            <a:spLocks noChangeShapeType="1"/>
          </p:cNvSpPr>
          <p:nvPr/>
        </p:nvSpPr>
        <p:spPr bwMode="auto">
          <a:xfrm>
            <a:off x="1152525" y="5419725"/>
            <a:ext cx="0" cy="190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439" name="Line 115"/>
          <p:cNvSpPr>
            <a:spLocks noChangeShapeType="1"/>
          </p:cNvSpPr>
          <p:nvPr/>
        </p:nvSpPr>
        <p:spPr bwMode="auto">
          <a:xfrm>
            <a:off x="2447925" y="5286375"/>
            <a:ext cx="0" cy="190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440" name="Line 116"/>
          <p:cNvSpPr>
            <a:spLocks noChangeShapeType="1"/>
          </p:cNvSpPr>
          <p:nvPr/>
        </p:nvSpPr>
        <p:spPr bwMode="auto">
          <a:xfrm>
            <a:off x="2773363" y="5167313"/>
            <a:ext cx="0" cy="190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449" name="Line 125"/>
          <p:cNvSpPr>
            <a:spLocks noChangeShapeType="1"/>
          </p:cNvSpPr>
          <p:nvPr/>
        </p:nvSpPr>
        <p:spPr bwMode="auto">
          <a:xfrm>
            <a:off x="6338888" y="2252675"/>
            <a:ext cx="0" cy="9667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450" name="Line 126"/>
          <p:cNvSpPr>
            <a:spLocks noChangeShapeType="1"/>
          </p:cNvSpPr>
          <p:nvPr/>
        </p:nvSpPr>
        <p:spPr bwMode="auto">
          <a:xfrm>
            <a:off x="6988175" y="2595563"/>
            <a:ext cx="0" cy="495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452" name="Line 128"/>
          <p:cNvSpPr>
            <a:spLocks noChangeShapeType="1"/>
          </p:cNvSpPr>
          <p:nvPr/>
        </p:nvSpPr>
        <p:spPr bwMode="auto">
          <a:xfrm>
            <a:off x="7961313" y="2390775"/>
            <a:ext cx="0" cy="190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453" name="Text Box 129"/>
          <p:cNvSpPr txBox="1">
            <a:spLocks noChangeArrowheads="1"/>
          </p:cNvSpPr>
          <p:nvPr/>
        </p:nvSpPr>
        <p:spPr bwMode="auto">
          <a:xfrm>
            <a:off x="653052" y="5649026"/>
            <a:ext cx="277232" cy="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15454" name="Text Box 130"/>
          <p:cNvSpPr txBox="1">
            <a:spLocks noChangeArrowheads="1"/>
          </p:cNvSpPr>
          <p:nvPr/>
        </p:nvSpPr>
        <p:spPr bwMode="auto">
          <a:xfrm>
            <a:off x="653052" y="5010851"/>
            <a:ext cx="277232" cy="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15455" name="Text Box 131"/>
          <p:cNvSpPr txBox="1">
            <a:spLocks noChangeArrowheads="1"/>
          </p:cNvSpPr>
          <p:nvPr/>
        </p:nvSpPr>
        <p:spPr bwMode="auto">
          <a:xfrm>
            <a:off x="575957" y="4382201"/>
            <a:ext cx="370206" cy="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10</a:t>
            </a:r>
          </a:p>
        </p:txBody>
      </p:sp>
      <p:sp>
        <p:nvSpPr>
          <p:cNvPr id="15456" name="Text Box 132"/>
          <p:cNvSpPr txBox="1">
            <a:spLocks noChangeArrowheads="1"/>
          </p:cNvSpPr>
          <p:nvPr/>
        </p:nvSpPr>
        <p:spPr bwMode="auto">
          <a:xfrm>
            <a:off x="575957" y="3748786"/>
            <a:ext cx="370206" cy="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15</a:t>
            </a:r>
          </a:p>
        </p:txBody>
      </p:sp>
      <p:sp>
        <p:nvSpPr>
          <p:cNvPr id="15457" name="Text Box 133"/>
          <p:cNvSpPr txBox="1">
            <a:spLocks noChangeArrowheads="1"/>
          </p:cNvSpPr>
          <p:nvPr/>
        </p:nvSpPr>
        <p:spPr bwMode="auto">
          <a:xfrm>
            <a:off x="575957" y="3115376"/>
            <a:ext cx="370206" cy="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20</a:t>
            </a:r>
          </a:p>
        </p:txBody>
      </p:sp>
      <p:sp>
        <p:nvSpPr>
          <p:cNvPr id="15458" name="Text Box 134"/>
          <p:cNvSpPr txBox="1">
            <a:spLocks noChangeArrowheads="1"/>
          </p:cNvSpPr>
          <p:nvPr/>
        </p:nvSpPr>
        <p:spPr bwMode="auto">
          <a:xfrm>
            <a:off x="575957" y="2562345"/>
            <a:ext cx="370206" cy="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25</a:t>
            </a:r>
          </a:p>
        </p:txBody>
      </p:sp>
      <p:sp>
        <p:nvSpPr>
          <p:cNvPr id="15459" name="Text Box 135"/>
          <p:cNvSpPr txBox="1">
            <a:spLocks noChangeArrowheads="1"/>
          </p:cNvSpPr>
          <p:nvPr/>
        </p:nvSpPr>
        <p:spPr bwMode="auto">
          <a:xfrm>
            <a:off x="575957" y="1994506"/>
            <a:ext cx="370206" cy="3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6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30</a:t>
            </a:r>
          </a:p>
        </p:txBody>
      </p:sp>
      <p:sp>
        <p:nvSpPr>
          <p:cNvPr id="15473" name="Line 149"/>
          <p:cNvSpPr>
            <a:spLocks noChangeShapeType="1"/>
          </p:cNvSpPr>
          <p:nvPr/>
        </p:nvSpPr>
        <p:spPr bwMode="auto">
          <a:xfrm>
            <a:off x="5041900" y="3176600"/>
            <a:ext cx="0" cy="1095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38" tIns="45619" rIns="91238" bIns="45619"/>
          <a:lstStyle/>
          <a:p>
            <a:pPr defTabSz="9123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25" name="Rectangle 91"/>
          <p:cNvSpPr>
            <a:spLocks noChangeArrowheads="1"/>
          </p:cNvSpPr>
          <p:nvPr/>
        </p:nvSpPr>
        <p:spPr bwMode="auto">
          <a:xfrm>
            <a:off x="6962416" y="2712181"/>
            <a:ext cx="130644" cy="31557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26" name="Rectangle 91"/>
          <p:cNvSpPr>
            <a:spLocks noChangeArrowheads="1"/>
          </p:cNvSpPr>
          <p:nvPr/>
        </p:nvSpPr>
        <p:spPr bwMode="auto">
          <a:xfrm>
            <a:off x="7821777" y="2581275"/>
            <a:ext cx="139536" cy="3279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436543" y="5940909"/>
            <a:ext cx="66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588943" y="6093309"/>
            <a:ext cx="66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893743" y="6398109"/>
            <a:ext cx="66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1" name="Rectangle 91"/>
          <p:cNvSpPr>
            <a:spLocks noChangeArrowheads="1"/>
          </p:cNvSpPr>
          <p:nvPr/>
        </p:nvSpPr>
        <p:spPr bwMode="auto">
          <a:xfrm>
            <a:off x="7241173" y="2712181"/>
            <a:ext cx="132080" cy="31458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42" name="Rectangle 91"/>
          <p:cNvSpPr>
            <a:spLocks noChangeArrowheads="1"/>
          </p:cNvSpPr>
          <p:nvPr/>
        </p:nvSpPr>
        <p:spPr bwMode="auto">
          <a:xfrm>
            <a:off x="7530214" y="2600613"/>
            <a:ext cx="132080" cy="32801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43" name="Rectangle 91"/>
          <p:cNvSpPr>
            <a:spLocks noChangeArrowheads="1"/>
          </p:cNvSpPr>
          <p:nvPr/>
        </p:nvSpPr>
        <p:spPr bwMode="auto">
          <a:xfrm>
            <a:off x="8104351" y="2486025"/>
            <a:ext cx="132080" cy="3376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144" name="Rectangle 91"/>
          <p:cNvSpPr>
            <a:spLocks noChangeArrowheads="1"/>
          </p:cNvSpPr>
          <p:nvPr/>
        </p:nvSpPr>
        <p:spPr bwMode="auto">
          <a:xfrm>
            <a:off x="8387903" y="2390775"/>
            <a:ext cx="132080" cy="34728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238" tIns="45619" rIns="91238" bIns="45619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9999CC"/>
              </a:solidFill>
              <a:latin typeface="Arial" pitchFamily="34" charset="0"/>
              <a:ea typeface="Osaka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560" y="3916363"/>
            <a:ext cx="15738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1987-1993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зидовудин (1987)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диданозин (1991)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залцитабин (1992)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822644" y="1407672"/>
            <a:ext cx="1643866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1994-2000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ставудин (1994)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ламивудин (1995)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саквинавир (1995)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ритонавир (1996)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индинавир (1996)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невирапин (1996)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нелфинавир (1997)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делавирдин (1997)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эфавиренц (1998)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абакавир (1998)</a:t>
            </a:r>
          </a:p>
          <a:p>
            <a:pPr algn="ctr"/>
            <a:r>
              <a:rPr lang="ru-RU" sz="1200" dirty="0">
                <a:solidFill>
                  <a:srgbClr val="00B050"/>
                </a:solidFill>
              </a:rPr>
              <a:t>ампренавир (1999)</a:t>
            </a:r>
          </a:p>
          <a:p>
            <a:pPr algn="ctr"/>
            <a:r>
              <a:rPr lang="ru-RU" sz="1200" dirty="0">
                <a:solidFill>
                  <a:srgbClr val="00B050"/>
                </a:solidFill>
              </a:rPr>
              <a:t>лопинавир/р (2000)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718921" y="920873"/>
            <a:ext cx="174372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2001-2007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тенофовир (2001)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</a:rPr>
              <a:t>энфувиртид (2003)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атазанавир (2003)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эмтрицитабин (2003)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фосампренавир (2003)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типранавир (2005)</a:t>
            </a: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дарунавир (2006)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</a:rPr>
              <a:t>маравирок (2007)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ралтегравир (2007)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762167" y="700366"/>
            <a:ext cx="16937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2008-2014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этравирин (2008)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</a:rPr>
              <a:t>рилпивирин (2011)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долутегравир (2013)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элвитегравир (2014)</a:t>
            </a:r>
          </a:p>
          <a:p>
            <a:pPr algn="ctr"/>
            <a:endParaRPr lang="ru-RU" sz="1200" dirty="0"/>
          </a:p>
        </p:txBody>
      </p:sp>
      <p:sp>
        <p:nvSpPr>
          <p:cNvPr id="148" name="Text Box 113"/>
          <p:cNvSpPr txBox="1">
            <a:spLocks noChangeArrowheads="1"/>
          </p:cNvSpPr>
          <p:nvPr/>
        </p:nvSpPr>
        <p:spPr bwMode="auto">
          <a:xfrm>
            <a:off x="6859102" y="5835632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09</a:t>
            </a:r>
          </a:p>
        </p:txBody>
      </p:sp>
      <p:sp>
        <p:nvSpPr>
          <p:cNvPr id="149" name="Text Box 113"/>
          <p:cNvSpPr txBox="1">
            <a:spLocks noChangeArrowheads="1"/>
          </p:cNvSpPr>
          <p:nvPr/>
        </p:nvSpPr>
        <p:spPr bwMode="auto">
          <a:xfrm>
            <a:off x="8291283" y="5832655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14</a:t>
            </a:r>
          </a:p>
        </p:txBody>
      </p:sp>
      <p:sp>
        <p:nvSpPr>
          <p:cNvPr id="150" name="Text Box 113"/>
          <p:cNvSpPr txBox="1">
            <a:spLocks noChangeArrowheads="1"/>
          </p:cNvSpPr>
          <p:nvPr/>
        </p:nvSpPr>
        <p:spPr bwMode="auto">
          <a:xfrm>
            <a:off x="8007731" y="5833159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13</a:t>
            </a:r>
          </a:p>
        </p:txBody>
      </p:sp>
      <p:sp>
        <p:nvSpPr>
          <p:cNvPr id="151" name="Text Box 113"/>
          <p:cNvSpPr txBox="1">
            <a:spLocks noChangeArrowheads="1"/>
          </p:cNvSpPr>
          <p:nvPr/>
        </p:nvSpPr>
        <p:spPr bwMode="auto">
          <a:xfrm>
            <a:off x="7718411" y="5834833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152" name="Text Box 113"/>
          <p:cNvSpPr txBox="1">
            <a:spLocks noChangeArrowheads="1"/>
          </p:cNvSpPr>
          <p:nvPr/>
        </p:nvSpPr>
        <p:spPr bwMode="auto">
          <a:xfrm>
            <a:off x="7447786" y="5834658"/>
            <a:ext cx="318397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153" name="Text Box 113"/>
          <p:cNvSpPr txBox="1">
            <a:spLocks noChangeArrowheads="1"/>
          </p:cNvSpPr>
          <p:nvPr/>
        </p:nvSpPr>
        <p:spPr bwMode="auto">
          <a:xfrm>
            <a:off x="7141641" y="5835388"/>
            <a:ext cx="325322" cy="2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19" rIns="91238" bIns="456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algn="ctr" defTabSz="91237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4959"/>
              </p:ext>
            </p:extLst>
          </p:nvPr>
        </p:nvGraphicFramePr>
        <p:xfrm>
          <a:off x="251520" y="290880"/>
          <a:ext cx="3704875" cy="864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555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НИОТ, нуклеозидный ингибитор обратной транскриптазы</a:t>
                      </a:r>
                    </a:p>
                    <a:p>
                      <a:pPr marL="0" marR="0" indent="0" algn="l" defTabSz="9123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ИП, ингибитор протеазы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88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ННИОТ, ненуклеозидный ингибитор обратной транскриптазы</a:t>
                      </a:r>
                      <a:endParaRPr lang="ru-RU" sz="105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marL="0" marR="0" indent="0" algn="l" defTabSz="9123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CCR5-антагонист / ингибитор входа</a:t>
                      </a:r>
                      <a:endParaRPr lang="ru-RU" sz="105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23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Ингибитор интегразы</a:t>
                      </a:r>
                      <a:endParaRPr lang="ru-RU" sz="105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66828" y="116631"/>
            <a:ext cx="3953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400" dirty="0">
                <a:latin typeface="Calibri" panose="020F0502020204030204" pitchFamily="34" charset="0"/>
              </a:rPr>
              <a:t>Одобрение антиретровирусных препаратов  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/>
          <p:cNvCxnSpPr>
            <a:endCxn id="15453" idx="3"/>
          </p:cNvCxnSpPr>
          <p:nvPr/>
        </p:nvCxnSpPr>
        <p:spPr>
          <a:xfrm>
            <a:off x="909640" y="1628800"/>
            <a:ext cx="20644" cy="4189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35288" y="6155277"/>
            <a:ext cx="340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Год одобрения FDA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3971" y="2875979"/>
            <a:ext cx="717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Общее кол.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препаратов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1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8" name="Straight Connector 11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11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447155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69581"/>
              </p:ext>
            </p:extLst>
          </p:nvPr>
        </p:nvGraphicFramePr>
        <p:xfrm>
          <a:off x="683568" y="836712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669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5818" y="5727904"/>
            <a:ext cx="5001768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 algn="ctr"/>
            <a:r>
              <a:rPr lang="ru-RU" sz="2000" b="1" dirty="0">
                <a:latin typeface="Arial" panose="020B0604020202020204" pitchFamily="34" charset="0"/>
              </a:rPr>
              <a:t>Итого: 36,9 миллиона</a:t>
            </a:r>
            <a:endParaRPr lang="ru-RU" sz="20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75" algn="ctr"/>
            <a:r>
              <a:rPr lang="ru-RU" dirty="0">
                <a:solidFill>
                  <a:srgbClr val="4D4D4D"/>
                </a:solidFill>
                <a:latin typeface="Arial" panose="020B0604020202020204" pitchFamily="34" charset="0"/>
              </a:rPr>
              <a:t>[34,3–41,4 миллиона]</a:t>
            </a:r>
            <a:endParaRPr lang="ru-RU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78" y="1736725"/>
            <a:ext cx="6969534" cy="3587750"/>
          </a:xfrm>
          <a:custGeom>
            <a:avLst/>
            <a:gdLst/>
            <a:ahLst/>
            <a:cxnLst/>
            <a:rect l="l" t="t" r="r" b="b"/>
            <a:pathLst>
              <a:path w="7840726" h="3587750">
                <a:moveTo>
                  <a:pt x="5497576" y="0"/>
                </a:moveTo>
                <a:lnTo>
                  <a:pt x="2343150" y="0"/>
                </a:lnTo>
                <a:lnTo>
                  <a:pt x="2062226" y="90424"/>
                </a:lnTo>
                <a:lnTo>
                  <a:pt x="1930400" y="134874"/>
                </a:lnTo>
                <a:lnTo>
                  <a:pt x="1801876" y="182499"/>
                </a:lnTo>
                <a:lnTo>
                  <a:pt x="1676400" y="233299"/>
                </a:lnTo>
                <a:lnTo>
                  <a:pt x="1555750" y="280924"/>
                </a:lnTo>
                <a:lnTo>
                  <a:pt x="1439926" y="333375"/>
                </a:lnTo>
                <a:lnTo>
                  <a:pt x="1331976" y="384175"/>
                </a:lnTo>
                <a:lnTo>
                  <a:pt x="1222375" y="438150"/>
                </a:lnTo>
                <a:lnTo>
                  <a:pt x="1022350" y="547624"/>
                </a:lnTo>
                <a:lnTo>
                  <a:pt x="930275" y="603250"/>
                </a:lnTo>
                <a:lnTo>
                  <a:pt x="839851" y="661924"/>
                </a:lnTo>
                <a:lnTo>
                  <a:pt x="755650" y="717550"/>
                </a:lnTo>
                <a:lnTo>
                  <a:pt x="674751" y="777875"/>
                </a:lnTo>
                <a:lnTo>
                  <a:pt x="600075" y="836549"/>
                </a:lnTo>
                <a:lnTo>
                  <a:pt x="461899" y="957199"/>
                </a:lnTo>
                <a:lnTo>
                  <a:pt x="400050" y="1017524"/>
                </a:lnTo>
                <a:lnTo>
                  <a:pt x="341249" y="1079500"/>
                </a:lnTo>
                <a:lnTo>
                  <a:pt x="288925" y="1141349"/>
                </a:lnTo>
                <a:lnTo>
                  <a:pt x="241300" y="1206500"/>
                </a:lnTo>
                <a:lnTo>
                  <a:pt x="195199" y="1268349"/>
                </a:lnTo>
                <a:lnTo>
                  <a:pt x="157162" y="1331849"/>
                </a:lnTo>
                <a:lnTo>
                  <a:pt x="120650" y="1393825"/>
                </a:lnTo>
                <a:lnTo>
                  <a:pt x="88900" y="1458849"/>
                </a:lnTo>
                <a:lnTo>
                  <a:pt x="63500" y="1524000"/>
                </a:lnTo>
                <a:lnTo>
                  <a:pt x="41275" y="1587500"/>
                </a:lnTo>
                <a:lnTo>
                  <a:pt x="25400" y="1652524"/>
                </a:lnTo>
                <a:lnTo>
                  <a:pt x="11112" y="1717675"/>
                </a:lnTo>
                <a:lnTo>
                  <a:pt x="1587" y="1778000"/>
                </a:lnTo>
                <a:lnTo>
                  <a:pt x="0" y="1843024"/>
                </a:lnTo>
                <a:lnTo>
                  <a:pt x="0" y="1908175"/>
                </a:lnTo>
                <a:lnTo>
                  <a:pt x="4762" y="1971675"/>
                </a:lnTo>
                <a:lnTo>
                  <a:pt x="15875" y="2036699"/>
                </a:lnTo>
                <a:lnTo>
                  <a:pt x="30162" y="2098675"/>
                </a:lnTo>
                <a:lnTo>
                  <a:pt x="49212" y="2163699"/>
                </a:lnTo>
                <a:lnTo>
                  <a:pt x="73025" y="2224024"/>
                </a:lnTo>
                <a:lnTo>
                  <a:pt x="100012" y="2289175"/>
                </a:lnTo>
                <a:lnTo>
                  <a:pt x="133350" y="2351024"/>
                </a:lnTo>
                <a:lnTo>
                  <a:pt x="169799" y="2413000"/>
                </a:lnTo>
                <a:lnTo>
                  <a:pt x="212725" y="2474849"/>
                </a:lnTo>
                <a:lnTo>
                  <a:pt x="257175" y="2533650"/>
                </a:lnTo>
                <a:lnTo>
                  <a:pt x="307975" y="2595499"/>
                </a:lnTo>
                <a:lnTo>
                  <a:pt x="363474" y="2654300"/>
                </a:lnTo>
                <a:lnTo>
                  <a:pt x="422275" y="2712974"/>
                </a:lnTo>
                <a:lnTo>
                  <a:pt x="487299" y="2768600"/>
                </a:lnTo>
                <a:lnTo>
                  <a:pt x="557276" y="2825750"/>
                </a:lnTo>
                <a:lnTo>
                  <a:pt x="630301" y="2881249"/>
                </a:lnTo>
                <a:lnTo>
                  <a:pt x="708025" y="2936875"/>
                </a:lnTo>
                <a:lnTo>
                  <a:pt x="792226" y="2990850"/>
                </a:lnTo>
                <a:lnTo>
                  <a:pt x="879475" y="3043174"/>
                </a:lnTo>
                <a:lnTo>
                  <a:pt x="971550" y="3097149"/>
                </a:lnTo>
                <a:lnTo>
                  <a:pt x="1068451" y="3147949"/>
                </a:lnTo>
                <a:lnTo>
                  <a:pt x="1168400" y="3198749"/>
                </a:lnTo>
                <a:lnTo>
                  <a:pt x="1274826" y="3246374"/>
                </a:lnTo>
                <a:lnTo>
                  <a:pt x="1501775" y="3341624"/>
                </a:lnTo>
                <a:lnTo>
                  <a:pt x="1619250" y="3386074"/>
                </a:lnTo>
                <a:lnTo>
                  <a:pt x="1746250" y="3429000"/>
                </a:lnTo>
                <a:lnTo>
                  <a:pt x="2006600" y="3513074"/>
                </a:lnTo>
                <a:lnTo>
                  <a:pt x="2144776" y="3551174"/>
                </a:lnTo>
                <a:lnTo>
                  <a:pt x="2287651" y="3587750"/>
                </a:lnTo>
                <a:lnTo>
                  <a:pt x="5549900" y="3587750"/>
                </a:lnTo>
                <a:lnTo>
                  <a:pt x="5694426" y="3551174"/>
                </a:lnTo>
                <a:lnTo>
                  <a:pt x="5830951" y="3513074"/>
                </a:lnTo>
                <a:lnTo>
                  <a:pt x="6094476" y="3429000"/>
                </a:lnTo>
                <a:lnTo>
                  <a:pt x="6218301" y="3386074"/>
                </a:lnTo>
                <a:lnTo>
                  <a:pt x="6338951" y="3341624"/>
                </a:lnTo>
                <a:lnTo>
                  <a:pt x="6565900" y="3246374"/>
                </a:lnTo>
                <a:lnTo>
                  <a:pt x="6669151" y="3198749"/>
                </a:lnTo>
                <a:lnTo>
                  <a:pt x="6770751" y="3147949"/>
                </a:lnTo>
                <a:lnTo>
                  <a:pt x="6869176" y="3097149"/>
                </a:lnTo>
                <a:lnTo>
                  <a:pt x="6961251" y="3043174"/>
                </a:lnTo>
                <a:lnTo>
                  <a:pt x="7048500" y="2990850"/>
                </a:lnTo>
                <a:lnTo>
                  <a:pt x="7132701" y="2936875"/>
                </a:lnTo>
                <a:lnTo>
                  <a:pt x="7207250" y="2881249"/>
                </a:lnTo>
                <a:lnTo>
                  <a:pt x="7283450" y="2825750"/>
                </a:lnTo>
                <a:lnTo>
                  <a:pt x="7415276" y="2712974"/>
                </a:lnTo>
                <a:lnTo>
                  <a:pt x="7477125" y="2654300"/>
                </a:lnTo>
                <a:lnTo>
                  <a:pt x="7532751" y="2595499"/>
                </a:lnTo>
                <a:lnTo>
                  <a:pt x="7583551" y="2533650"/>
                </a:lnTo>
                <a:lnTo>
                  <a:pt x="7628001" y="2474849"/>
                </a:lnTo>
                <a:lnTo>
                  <a:pt x="7670800" y="2413000"/>
                </a:lnTo>
                <a:lnTo>
                  <a:pt x="7707376" y="2351024"/>
                </a:lnTo>
                <a:lnTo>
                  <a:pt x="7740650" y="2289175"/>
                </a:lnTo>
                <a:lnTo>
                  <a:pt x="7767701" y="2224024"/>
                </a:lnTo>
                <a:lnTo>
                  <a:pt x="7791450" y="2163699"/>
                </a:lnTo>
                <a:lnTo>
                  <a:pt x="7810500" y="2098675"/>
                </a:lnTo>
                <a:lnTo>
                  <a:pt x="7824851" y="2036699"/>
                </a:lnTo>
                <a:lnTo>
                  <a:pt x="7835900" y="1971675"/>
                </a:lnTo>
                <a:lnTo>
                  <a:pt x="7840726" y="1908175"/>
                </a:lnTo>
                <a:lnTo>
                  <a:pt x="7840726" y="1843024"/>
                </a:lnTo>
                <a:lnTo>
                  <a:pt x="7839075" y="1778000"/>
                </a:lnTo>
                <a:lnTo>
                  <a:pt x="7829550" y="1717675"/>
                </a:lnTo>
                <a:lnTo>
                  <a:pt x="7815326" y="1652524"/>
                </a:lnTo>
                <a:lnTo>
                  <a:pt x="7799451" y="1587500"/>
                </a:lnTo>
                <a:lnTo>
                  <a:pt x="7777226" y="1524000"/>
                </a:lnTo>
                <a:lnTo>
                  <a:pt x="7751826" y="1458849"/>
                </a:lnTo>
                <a:lnTo>
                  <a:pt x="7720076" y="1393825"/>
                </a:lnTo>
                <a:lnTo>
                  <a:pt x="7683500" y="1331849"/>
                </a:lnTo>
                <a:lnTo>
                  <a:pt x="7645400" y="1268349"/>
                </a:lnTo>
                <a:lnTo>
                  <a:pt x="7599426" y="1206500"/>
                </a:lnTo>
                <a:lnTo>
                  <a:pt x="7551801" y="1141349"/>
                </a:lnTo>
                <a:lnTo>
                  <a:pt x="7499350" y="1079500"/>
                </a:lnTo>
                <a:lnTo>
                  <a:pt x="7440676" y="1017524"/>
                </a:lnTo>
                <a:lnTo>
                  <a:pt x="7378700" y="957199"/>
                </a:lnTo>
                <a:lnTo>
                  <a:pt x="7312025" y="898525"/>
                </a:lnTo>
                <a:lnTo>
                  <a:pt x="7240651" y="836549"/>
                </a:lnTo>
                <a:lnTo>
                  <a:pt x="7165975" y="777875"/>
                </a:lnTo>
                <a:lnTo>
                  <a:pt x="7085076" y="717550"/>
                </a:lnTo>
                <a:lnTo>
                  <a:pt x="7000875" y="661924"/>
                </a:lnTo>
                <a:lnTo>
                  <a:pt x="6910451" y="603250"/>
                </a:lnTo>
                <a:lnTo>
                  <a:pt x="6818376" y="547624"/>
                </a:lnTo>
                <a:lnTo>
                  <a:pt x="6618351" y="438150"/>
                </a:lnTo>
                <a:lnTo>
                  <a:pt x="6508750" y="384175"/>
                </a:lnTo>
                <a:lnTo>
                  <a:pt x="6400800" y="333375"/>
                </a:lnTo>
                <a:lnTo>
                  <a:pt x="6281801" y="280924"/>
                </a:lnTo>
                <a:lnTo>
                  <a:pt x="6038850" y="182499"/>
                </a:lnTo>
                <a:lnTo>
                  <a:pt x="5910326" y="134874"/>
                </a:lnTo>
                <a:lnTo>
                  <a:pt x="5778500" y="90424"/>
                </a:lnTo>
                <a:lnTo>
                  <a:pt x="5497576" y="0"/>
                </a:lnTo>
                <a:close/>
              </a:path>
            </a:pathLst>
          </a:custGeom>
          <a:solidFill>
            <a:srgbClr val="C6EAFA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7778" y="1736725"/>
            <a:ext cx="6969534" cy="3587750"/>
          </a:xfrm>
          <a:custGeom>
            <a:avLst/>
            <a:gdLst/>
            <a:ahLst/>
            <a:cxnLst/>
            <a:rect l="l" t="t" r="r" b="b"/>
            <a:pathLst>
              <a:path w="7840726" h="3587750">
                <a:moveTo>
                  <a:pt x="2287651" y="3587750"/>
                </a:moveTo>
                <a:lnTo>
                  <a:pt x="2144776" y="3551174"/>
                </a:lnTo>
                <a:lnTo>
                  <a:pt x="2006600" y="3513074"/>
                </a:lnTo>
                <a:lnTo>
                  <a:pt x="1874901" y="3470275"/>
                </a:lnTo>
                <a:lnTo>
                  <a:pt x="1746250" y="3429000"/>
                </a:lnTo>
                <a:lnTo>
                  <a:pt x="1619250" y="3386074"/>
                </a:lnTo>
                <a:lnTo>
                  <a:pt x="1501775" y="3341624"/>
                </a:lnTo>
                <a:lnTo>
                  <a:pt x="1387475" y="3293999"/>
                </a:lnTo>
                <a:lnTo>
                  <a:pt x="1274826" y="3246374"/>
                </a:lnTo>
                <a:lnTo>
                  <a:pt x="1168400" y="3198749"/>
                </a:lnTo>
                <a:lnTo>
                  <a:pt x="1068451" y="3147949"/>
                </a:lnTo>
                <a:lnTo>
                  <a:pt x="971550" y="3097149"/>
                </a:lnTo>
                <a:lnTo>
                  <a:pt x="879475" y="3043174"/>
                </a:lnTo>
                <a:lnTo>
                  <a:pt x="792226" y="2990850"/>
                </a:lnTo>
                <a:lnTo>
                  <a:pt x="708025" y="2936875"/>
                </a:lnTo>
                <a:lnTo>
                  <a:pt x="630301" y="2881249"/>
                </a:lnTo>
                <a:lnTo>
                  <a:pt x="557276" y="2825750"/>
                </a:lnTo>
                <a:lnTo>
                  <a:pt x="487299" y="2768600"/>
                </a:lnTo>
                <a:lnTo>
                  <a:pt x="422275" y="2712974"/>
                </a:lnTo>
                <a:lnTo>
                  <a:pt x="363474" y="2654300"/>
                </a:lnTo>
                <a:lnTo>
                  <a:pt x="307975" y="2595499"/>
                </a:lnTo>
                <a:lnTo>
                  <a:pt x="257175" y="2533650"/>
                </a:lnTo>
                <a:lnTo>
                  <a:pt x="212725" y="2474849"/>
                </a:lnTo>
                <a:lnTo>
                  <a:pt x="169799" y="2413000"/>
                </a:lnTo>
                <a:lnTo>
                  <a:pt x="133350" y="2351024"/>
                </a:lnTo>
                <a:lnTo>
                  <a:pt x="100012" y="2289175"/>
                </a:lnTo>
                <a:lnTo>
                  <a:pt x="73025" y="2224024"/>
                </a:lnTo>
                <a:lnTo>
                  <a:pt x="49212" y="2163699"/>
                </a:lnTo>
                <a:lnTo>
                  <a:pt x="30162" y="2098675"/>
                </a:lnTo>
                <a:lnTo>
                  <a:pt x="15875" y="2036699"/>
                </a:lnTo>
                <a:lnTo>
                  <a:pt x="4762" y="1971675"/>
                </a:lnTo>
                <a:lnTo>
                  <a:pt x="0" y="1908175"/>
                </a:lnTo>
                <a:lnTo>
                  <a:pt x="0" y="1843024"/>
                </a:lnTo>
                <a:lnTo>
                  <a:pt x="1587" y="1778000"/>
                </a:lnTo>
                <a:lnTo>
                  <a:pt x="11112" y="1717675"/>
                </a:lnTo>
                <a:lnTo>
                  <a:pt x="25400" y="1652524"/>
                </a:lnTo>
                <a:lnTo>
                  <a:pt x="41275" y="1587500"/>
                </a:lnTo>
                <a:lnTo>
                  <a:pt x="63500" y="1524000"/>
                </a:lnTo>
                <a:lnTo>
                  <a:pt x="88900" y="1458849"/>
                </a:lnTo>
                <a:lnTo>
                  <a:pt x="120650" y="1393825"/>
                </a:lnTo>
                <a:lnTo>
                  <a:pt x="157162" y="1331849"/>
                </a:lnTo>
                <a:lnTo>
                  <a:pt x="195199" y="1268349"/>
                </a:lnTo>
                <a:lnTo>
                  <a:pt x="241300" y="1206500"/>
                </a:lnTo>
                <a:lnTo>
                  <a:pt x="288925" y="1141349"/>
                </a:lnTo>
                <a:lnTo>
                  <a:pt x="341249" y="1079500"/>
                </a:lnTo>
                <a:lnTo>
                  <a:pt x="400050" y="1017524"/>
                </a:lnTo>
                <a:lnTo>
                  <a:pt x="461899" y="957199"/>
                </a:lnTo>
                <a:lnTo>
                  <a:pt x="528701" y="898525"/>
                </a:lnTo>
                <a:lnTo>
                  <a:pt x="600075" y="836549"/>
                </a:lnTo>
                <a:lnTo>
                  <a:pt x="674751" y="777875"/>
                </a:lnTo>
                <a:lnTo>
                  <a:pt x="755650" y="717550"/>
                </a:lnTo>
                <a:lnTo>
                  <a:pt x="839851" y="661924"/>
                </a:lnTo>
                <a:lnTo>
                  <a:pt x="930275" y="603250"/>
                </a:lnTo>
                <a:lnTo>
                  <a:pt x="1022350" y="547624"/>
                </a:lnTo>
                <a:lnTo>
                  <a:pt x="1120775" y="493649"/>
                </a:lnTo>
                <a:lnTo>
                  <a:pt x="1222375" y="438150"/>
                </a:lnTo>
                <a:lnTo>
                  <a:pt x="1331976" y="384175"/>
                </a:lnTo>
                <a:lnTo>
                  <a:pt x="1439926" y="333375"/>
                </a:lnTo>
                <a:lnTo>
                  <a:pt x="1555750" y="280924"/>
                </a:lnTo>
                <a:lnTo>
                  <a:pt x="1676400" y="233299"/>
                </a:lnTo>
                <a:lnTo>
                  <a:pt x="1801876" y="182499"/>
                </a:lnTo>
                <a:lnTo>
                  <a:pt x="1930400" y="134874"/>
                </a:lnTo>
                <a:lnTo>
                  <a:pt x="2062226" y="90424"/>
                </a:lnTo>
                <a:lnTo>
                  <a:pt x="2203450" y="44450"/>
                </a:lnTo>
                <a:lnTo>
                  <a:pt x="2343150" y="0"/>
                </a:lnTo>
                <a:lnTo>
                  <a:pt x="5497576" y="0"/>
                </a:lnTo>
                <a:lnTo>
                  <a:pt x="5637276" y="44450"/>
                </a:lnTo>
                <a:lnTo>
                  <a:pt x="5778500" y="90424"/>
                </a:lnTo>
                <a:lnTo>
                  <a:pt x="5910326" y="134874"/>
                </a:lnTo>
                <a:lnTo>
                  <a:pt x="6038850" y="182499"/>
                </a:lnTo>
                <a:lnTo>
                  <a:pt x="6164326" y="233299"/>
                </a:lnTo>
                <a:lnTo>
                  <a:pt x="6281801" y="280924"/>
                </a:lnTo>
                <a:lnTo>
                  <a:pt x="6400800" y="333375"/>
                </a:lnTo>
                <a:lnTo>
                  <a:pt x="6508750" y="384175"/>
                </a:lnTo>
                <a:lnTo>
                  <a:pt x="6618351" y="438150"/>
                </a:lnTo>
                <a:lnTo>
                  <a:pt x="6719951" y="493649"/>
                </a:lnTo>
                <a:lnTo>
                  <a:pt x="6818376" y="547624"/>
                </a:lnTo>
                <a:lnTo>
                  <a:pt x="6910451" y="603250"/>
                </a:lnTo>
                <a:lnTo>
                  <a:pt x="7000875" y="661924"/>
                </a:lnTo>
                <a:lnTo>
                  <a:pt x="7085076" y="717550"/>
                </a:lnTo>
                <a:lnTo>
                  <a:pt x="7165975" y="777875"/>
                </a:lnTo>
                <a:lnTo>
                  <a:pt x="7240651" y="836549"/>
                </a:lnTo>
                <a:lnTo>
                  <a:pt x="7312025" y="898525"/>
                </a:lnTo>
                <a:lnTo>
                  <a:pt x="7378700" y="957199"/>
                </a:lnTo>
                <a:lnTo>
                  <a:pt x="7440676" y="1017524"/>
                </a:lnTo>
                <a:lnTo>
                  <a:pt x="7499350" y="1079500"/>
                </a:lnTo>
                <a:lnTo>
                  <a:pt x="7551801" y="1141349"/>
                </a:lnTo>
                <a:lnTo>
                  <a:pt x="7599426" y="1206500"/>
                </a:lnTo>
                <a:lnTo>
                  <a:pt x="7645400" y="1268349"/>
                </a:lnTo>
                <a:lnTo>
                  <a:pt x="7683500" y="1331849"/>
                </a:lnTo>
                <a:lnTo>
                  <a:pt x="7720076" y="1393825"/>
                </a:lnTo>
                <a:lnTo>
                  <a:pt x="7751826" y="1458849"/>
                </a:lnTo>
                <a:lnTo>
                  <a:pt x="7777226" y="1524000"/>
                </a:lnTo>
                <a:lnTo>
                  <a:pt x="7799451" y="1587500"/>
                </a:lnTo>
                <a:lnTo>
                  <a:pt x="7815326" y="1652524"/>
                </a:lnTo>
                <a:lnTo>
                  <a:pt x="7829550" y="1717675"/>
                </a:lnTo>
                <a:lnTo>
                  <a:pt x="7839075" y="1778000"/>
                </a:lnTo>
                <a:lnTo>
                  <a:pt x="7840726" y="1843024"/>
                </a:lnTo>
                <a:lnTo>
                  <a:pt x="7840726" y="1908175"/>
                </a:lnTo>
                <a:lnTo>
                  <a:pt x="7835900" y="1971675"/>
                </a:lnTo>
                <a:lnTo>
                  <a:pt x="7824851" y="2036699"/>
                </a:lnTo>
                <a:lnTo>
                  <a:pt x="7810500" y="2098675"/>
                </a:lnTo>
                <a:lnTo>
                  <a:pt x="7791450" y="2163699"/>
                </a:lnTo>
                <a:lnTo>
                  <a:pt x="7767701" y="2224024"/>
                </a:lnTo>
                <a:lnTo>
                  <a:pt x="7740650" y="2289175"/>
                </a:lnTo>
                <a:lnTo>
                  <a:pt x="7707376" y="2351024"/>
                </a:lnTo>
                <a:lnTo>
                  <a:pt x="7670800" y="2413000"/>
                </a:lnTo>
                <a:lnTo>
                  <a:pt x="7628001" y="2474849"/>
                </a:lnTo>
                <a:lnTo>
                  <a:pt x="7583551" y="2533650"/>
                </a:lnTo>
                <a:lnTo>
                  <a:pt x="7532751" y="2595499"/>
                </a:lnTo>
                <a:lnTo>
                  <a:pt x="7477125" y="2654300"/>
                </a:lnTo>
                <a:lnTo>
                  <a:pt x="7415276" y="2712974"/>
                </a:lnTo>
                <a:lnTo>
                  <a:pt x="7350125" y="2768600"/>
                </a:lnTo>
                <a:lnTo>
                  <a:pt x="7283450" y="2825750"/>
                </a:lnTo>
                <a:lnTo>
                  <a:pt x="7207250" y="2881249"/>
                </a:lnTo>
                <a:lnTo>
                  <a:pt x="7132701" y="2936875"/>
                </a:lnTo>
                <a:lnTo>
                  <a:pt x="7048500" y="2990850"/>
                </a:lnTo>
                <a:lnTo>
                  <a:pt x="6961251" y="3043174"/>
                </a:lnTo>
                <a:lnTo>
                  <a:pt x="6869176" y="3097149"/>
                </a:lnTo>
                <a:lnTo>
                  <a:pt x="6770751" y="3147949"/>
                </a:lnTo>
                <a:lnTo>
                  <a:pt x="6669151" y="3198749"/>
                </a:lnTo>
                <a:lnTo>
                  <a:pt x="6565900" y="3246374"/>
                </a:lnTo>
                <a:lnTo>
                  <a:pt x="6453251" y="3293999"/>
                </a:lnTo>
                <a:lnTo>
                  <a:pt x="6338951" y="3341624"/>
                </a:lnTo>
                <a:lnTo>
                  <a:pt x="6218301" y="3386074"/>
                </a:lnTo>
                <a:lnTo>
                  <a:pt x="6094476" y="3429000"/>
                </a:lnTo>
                <a:lnTo>
                  <a:pt x="5965825" y="3470275"/>
                </a:lnTo>
                <a:lnTo>
                  <a:pt x="5830951" y="3513074"/>
                </a:lnTo>
                <a:lnTo>
                  <a:pt x="5694426" y="3551174"/>
                </a:lnTo>
                <a:lnTo>
                  <a:pt x="5549900" y="3587750"/>
                </a:lnTo>
                <a:lnTo>
                  <a:pt x="2287651" y="358775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732960" y="1876425"/>
            <a:ext cx="5714890" cy="3452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128896" y="1743080"/>
            <a:ext cx="6691489" cy="3584575"/>
          </a:xfrm>
          <a:custGeom>
            <a:avLst/>
            <a:gdLst/>
            <a:ahLst/>
            <a:cxnLst/>
            <a:rect l="l" t="t" r="r" b="b"/>
            <a:pathLst>
              <a:path w="7527925" h="3584575">
                <a:moveTo>
                  <a:pt x="2198624" y="3584575"/>
                </a:moveTo>
                <a:lnTo>
                  <a:pt x="2060575" y="3547999"/>
                </a:lnTo>
                <a:lnTo>
                  <a:pt x="1928749" y="3508375"/>
                </a:lnTo>
                <a:lnTo>
                  <a:pt x="1800225" y="3467100"/>
                </a:lnTo>
                <a:lnTo>
                  <a:pt x="1676400" y="3424174"/>
                </a:lnTo>
                <a:lnTo>
                  <a:pt x="1555750" y="3382899"/>
                </a:lnTo>
                <a:lnTo>
                  <a:pt x="1441450" y="3336925"/>
                </a:lnTo>
                <a:lnTo>
                  <a:pt x="1331849" y="3289300"/>
                </a:lnTo>
                <a:lnTo>
                  <a:pt x="1225550" y="3241675"/>
                </a:lnTo>
                <a:lnTo>
                  <a:pt x="1123950" y="3194050"/>
                </a:lnTo>
                <a:lnTo>
                  <a:pt x="1027049" y="3144774"/>
                </a:lnTo>
                <a:lnTo>
                  <a:pt x="933450" y="3093974"/>
                </a:lnTo>
                <a:lnTo>
                  <a:pt x="844550" y="3043174"/>
                </a:lnTo>
                <a:lnTo>
                  <a:pt x="760349" y="2989199"/>
                </a:lnTo>
                <a:lnTo>
                  <a:pt x="680974" y="2933700"/>
                </a:lnTo>
                <a:lnTo>
                  <a:pt x="606425" y="2879725"/>
                </a:lnTo>
                <a:lnTo>
                  <a:pt x="536575" y="2824099"/>
                </a:lnTo>
                <a:lnTo>
                  <a:pt x="468249" y="2765425"/>
                </a:lnTo>
                <a:lnTo>
                  <a:pt x="406400" y="2709799"/>
                </a:lnTo>
                <a:lnTo>
                  <a:pt x="350774" y="2651125"/>
                </a:lnTo>
                <a:lnTo>
                  <a:pt x="298450" y="2590800"/>
                </a:lnTo>
                <a:lnTo>
                  <a:pt x="247650" y="2531999"/>
                </a:lnTo>
                <a:lnTo>
                  <a:pt x="201549" y="2470150"/>
                </a:lnTo>
                <a:lnTo>
                  <a:pt x="163449" y="2409825"/>
                </a:lnTo>
                <a:lnTo>
                  <a:pt x="127000" y="2347849"/>
                </a:lnTo>
                <a:lnTo>
                  <a:pt x="95250" y="2286000"/>
                </a:lnTo>
                <a:lnTo>
                  <a:pt x="69850" y="2224024"/>
                </a:lnTo>
                <a:lnTo>
                  <a:pt x="47625" y="2159000"/>
                </a:lnTo>
                <a:lnTo>
                  <a:pt x="28575" y="2097024"/>
                </a:lnTo>
                <a:lnTo>
                  <a:pt x="14224" y="2033524"/>
                </a:lnTo>
                <a:lnTo>
                  <a:pt x="6350" y="1968500"/>
                </a:lnTo>
                <a:lnTo>
                  <a:pt x="0" y="1906524"/>
                </a:lnTo>
                <a:lnTo>
                  <a:pt x="0" y="1843024"/>
                </a:lnTo>
                <a:lnTo>
                  <a:pt x="3175" y="1778000"/>
                </a:lnTo>
                <a:lnTo>
                  <a:pt x="11049" y="1712849"/>
                </a:lnTo>
                <a:lnTo>
                  <a:pt x="22225" y="1649349"/>
                </a:lnTo>
                <a:lnTo>
                  <a:pt x="39624" y="1584325"/>
                </a:lnTo>
                <a:lnTo>
                  <a:pt x="61849" y="1519174"/>
                </a:lnTo>
                <a:lnTo>
                  <a:pt x="87249" y="1455674"/>
                </a:lnTo>
                <a:lnTo>
                  <a:pt x="115824" y="1393825"/>
                </a:lnTo>
                <a:lnTo>
                  <a:pt x="149225" y="1328674"/>
                </a:lnTo>
                <a:lnTo>
                  <a:pt x="188849" y="1265174"/>
                </a:lnTo>
                <a:lnTo>
                  <a:pt x="230124" y="1203325"/>
                </a:lnTo>
                <a:lnTo>
                  <a:pt x="277749" y="1141349"/>
                </a:lnTo>
                <a:lnTo>
                  <a:pt x="328549" y="1079500"/>
                </a:lnTo>
                <a:lnTo>
                  <a:pt x="384175" y="1017524"/>
                </a:lnTo>
                <a:lnTo>
                  <a:pt x="442849" y="955675"/>
                </a:lnTo>
                <a:lnTo>
                  <a:pt x="508000" y="893699"/>
                </a:lnTo>
                <a:lnTo>
                  <a:pt x="574675" y="835025"/>
                </a:lnTo>
                <a:lnTo>
                  <a:pt x="647700" y="776224"/>
                </a:lnTo>
                <a:lnTo>
                  <a:pt x="727075" y="717550"/>
                </a:lnTo>
                <a:lnTo>
                  <a:pt x="807974" y="658749"/>
                </a:lnTo>
                <a:lnTo>
                  <a:pt x="892175" y="601599"/>
                </a:lnTo>
                <a:lnTo>
                  <a:pt x="981075" y="546100"/>
                </a:lnTo>
                <a:lnTo>
                  <a:pt x="1076325" y="490474"/>
                </a:lnTo>
                <a:lnTo>
                  <a:pt x="1174750" y="436499"/>
                </a:lnTo>
                <a:lnTo>
                  <a:pt x="1279525" y="384175"/>
                </a:lnTo>
                <a:lnTo>
                  <a:pt x="1385824" y="330200"/>
                </a:lnTo>
                <a:lnTo>
                  <a:pt x="1495425" y="279400"/>
                </a:lnTo>
                <a:lnTo>
                  <a:pt x="1609725" y="228600"/>
                </a:lnTo>
                <a:lnTo>
                  <a:pt x="1730375" y="180975"/>
                </a:lnTo>
                <a:lnTo>
                  <a:pt x="1854200" y="133350"/>
                </a:lnTo>
                <a:lnTo>
                  <a:pt x="1982724" y="85725"/>
                </a:lnTo>
                <a:lnTo>
                  <a:pt x="2114550" y="41275"/>
                </a:lnTo>
                <a:lnTo>
                  <a:pt x="2251075" y="0"/>
                </a:lnTo>
                <a:lnTo>
                  <a:pt x="5276850" y="0"/>
                </a:lnTo>
                <a:lnTo>
                  <a:pt x="5414899" y="41275"/>
                </a:lnTo>
                <a:lnTo>
                  <a:pt x="5546725" y="85725"/>
                </a:lnTo>
                <a:lnTo>
                  <a:pt x="5672074" y="133350"/>
                </a:lnTo>
                <a:lnTo>
                  <a:pt x="5799074" y="180975"/>
                </a:lnTo>
                <a:lnTo>
                  <a:pt x="5916549" y="228600"/>
                </a:lnTo>
                <a:lnTo>
                  <a:pt x="6034024" y="279400"/>
                </a:lnTo>
                <a:lnTo>
                  <a:pt x="6143625" y="330200"/>
                </a:lnTo>
                <a:lnTo>
                  <a:pt x="6249924" y="384175"/>
                </a:lnTo>
                <a:lnTo>
                  <a:pt x="6353175" y="436499"/>
                </a:lnTo>
                <a:lnTo>
                  <a:pt x="6451600" y="490474"/>
                </a:lnTo>
                <a:lnTo>
                  <a:pt x="6546850" y="546100"/>
                </a:lnTo>
                <a:lnTo>
                  <a:pt x="6637274" y="601599"/>
                </a:lnTo>
                <a:lnTo>
                  <a:pt x="6721475" y="658749"/>
                </a:lnTo>
                <a:lnTo>
                  <a:pt x="6802374" y="717550"/>
                </a:lnTo>
                <a:lnTo>
                  <a:pt x="6880225" y="776224"/>
                </a:lnTo>
                <a:lnTo>
                  <a:pt x="6950075" y="835025"/>
                </a:lnTo>
                <a:lnTo>
                  <a:pt x="7021449" y="893699"/>
                </a:lnTo>
                <a:lnTo>
                  <a:pt x="7084949" y="955675"/>
                </a:lnTo>
                <a:lnTo>
                  <a:pt x="7143750" y="1017524"/>
                </a:lnTo>
                <a:lnTo>
                  <a:pt x="7200900" y="1079500"/>
                </a:lnTo>
                <a:lnTo>
                  <a:pt x="7250049" y="1141349"/>
                </a:lnTo>
                <a:lnTo>
                  <a:pt x="7297674" y="1203325"/>
                </a:lnTo>
                <a:lnTo>
                  <a:pt x="7340600" y="1265174"/>
                </a:lnTo>
                <a:lnTo>
                  <a:pt x="7380224" y="1328674"/>
                </a:lnTo>
                <a:lnTo>
                  <a:pt x="7413625" y="1393825"/>
                </a:lnTo>
                <a:lnTo>
                  <a:pt x="7440549" y="1455674"/>
                </a:lnTo>
                <a:lnTo>
                  <a:pt x="7465949" y="1519174"/>
                </a:lnTo>
                <a:lnTo>
                  <a:pt x="7489825" y="1584325"/>
                </a:lnTo>
                <a:lnTo>
                  <a:pt x="7505700" y="1649349"/>
                </a:lnTo>
                <a:lnTo>
                  <a:pt x="7516749" y="1712849"/>
                </a:lnTo>
                <a:lnTo>
                  <a:pt x="7524750" y="1778000"/>
                </a:lnTo>
                <a:lnTo>
                  <a:pt x="7527925" y="1843024"/>
                </a:lnTo>
                <a:lnTo>
                  <a:pt x="7527925" y="1906524"/>
                </a:lnTo>
                <a:lnTo>
                  <a:pt x="7523099" y="1968500"/>
                </a:lnTo>
                <a:lnTo>
                  <a:pt x="7513574" y="2033524"/>
                </a:lnTo>
                <a:lnTo>
                  <a:pt x="7500874" y="2097024"/>
                </a:lnTo>
                <a:lnTo>
                  <a:pt x="7480300" y="2159000"/>
                </a:lnTo>
                <a:lnTo>
                  <a:pt x="7458075" y="2224024"/>
                </a:lnTo>
                <a:lnTo>
                  <a:pt x="7432675" y="2286000"/>
                </a:lnTo>
                <a:lnTo>
                  <a:pt x="7399274" y="2347849"/>
                </a:lnTo>
                <a:lnTo>
                  <a:pt x="7366000" y="2409825"/>
                </a:lnTo>
                <a:lnTo>
                  <a:pt x="7323074" y="2470150"/>
                </a:lnTo>
                <a:lnTo>
                  <a:pt x="7281799" y="2531999"/>
                </a:lnTo>
                <a:lnTo>
                  <a:pt x="7230999" y="2590800"/>
                </a:lnTo>
                <a:lnTo>
                  <a:pt x="7177024" y="2651125"/>
                </a:lnTo>
                <a:lnTo>
                  <a:pt x="7121525" y="2709799"/>
                </a:lnTo>
                <a:lnTo>
                  <a:pt x="7059549" y="2765425"/>
                </a:lnTo>
                <a:lnTo>
                  <a:pt x="6992874" y="2824099"/>
                </a:lnTo>
                <a:lnTo>
                  <a:pt x="6923024" y="2879725"/>
                </a:lnTo>
                <a:lnTo>
                  <a:pt x="6846824" y="2933700"/>
                </a:lnTo>
                <a:lnTo>
                  <a:pt x="6765925" y="2989199"/>
                </a:lnTo>
                <a:lnTo>
                  <a:pt x="6681724" y="3043174"/>
                </a:lnTo>
                <a:lnTo>
                  <a:pt x="6594475" y="3093974"/>
                </a:lnTo>
                <a:lnTo>
                  <a:pt x="6502400" y="3144774"/>
                </a:lnTo>
                <a:lnTo>
                  <a:pt x="6403975" y="3194050"/>
                </a:lnTo>
                <a:lnTo>
                  <a:pt x="6302375" y="3241675"/>
                </a:lnTo>
                <a:lnTo>
                  <a:pt x="6195949" y="3289300"/>
                </a:lnTo>
                <a:lnTo>
                  <a:pt x="6086475" y="3336925"/>
                </a:lnTo>
                <a:lnTo>
                  <a:pt x="5972175" y="3382899"/>
                </a:lnTo>
                <a:lnTo>
                  <a:pt x="5851525" y="3424174"/>
                </a:lnTo>
                <a:lnTo>
                  <a:pt x="5727700" y="3467100"/>
                </a:lnTo>
                <a:lnTo>
                  <a:pt x="5599049" y="3508375"/>
                </a:lnTo>
                <a:lnTo>
                  <a:pt x="5467350" y="3547999"/>
                </a:lnTo>
                <a:lnTo>
                  <a:pt x="5330825" y="3584575"/>
                </a:lnTo>
                <a:lnTo>
                  <a:pt x="2198624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94064" y="1743080"/>
            <a:ext cx="6356999" cy="3584575"/>
          </a:xfrm>
          <a:custGeom>
            <a:avLst/>
            <a:gdLst/>
            <a:ahLst/>
            <a:cxnLst/>
            <a:rect l="l" t="t" r="r" b="b"/>
            <a:pathLst>
              <a:path w="7151624" h="3584575">
                <a:moveTo>
                  <a:pt x="2089150" y="3584575"/>
                </a:moveTo>
                <a:lnTo>
                  <a:pt x="1957324" y="3547999"/>
                </a:lnTo>
                <a:lnTo>
                  <a:pt x="1830324" y="3508375"/>
                </a:lnTo>
                <a:lnTo>
                  <a:pt x="1709674" y="3467100"/>
                </a:lnTo>
                <a:lnTo>
                  <a:pt x="1592199" y="3424174"/>
                </a:lnTo>
                <a:lnTo>
                  <a:pt x="1477899" y="3382899"/>
                </a:lnTo>
                <a:lnTo>
                  <a:pt x="1368425" y="3336925"/>
                </a:lnTo>
                <a:lnTo>
                  <a:pt x="1263650" y="3289300"/>
                </a:lnTo>
                <a:lnTo>
                  <a:pt x="1163574" y="3241675"/>
                </a:lnTo>
                <a:lnTo>
                  <a:pt x="1068324" y="3194050"/>
                </a:lnTo>
                <a:lnTo>
                  <a:pt x="974725" y="3144774"/>
                </a:lnTo>
                <a:lnTo>
                  <a:pt x="885825" y="3093974"/>
                </a:lnTo>
                <a:lnTo>
                  <a:pt x="801624" y="3043174"/>
                </a:lnTo>
                <a:lnTo>
                  <a:pt x="723900" y="2989199"/>
                </a:lnTo>
                <a:lnTo>
                  <a:pt x="647700" y="2933700"/>
                </a:lnTo>
                <a:lnTo>
                  <a:pt x="574675" y="2879725"/>
                </a:lnTo>
                <a:lnTo>
                  <a:pt x="508000" y="2824099"/>
                </a:lnTo>
                <a:lnTo>
                  <a:pt x="446024" y="2765425"/>
                </a:lnTo>
                <a:lnTo>
                  <a:pt x="387350" y="2709799"/>
                </a:lnTo>
                <a:lnTo>
                  <a:pt x="330200" y="2651125"/>
                </a:lnTo>
                <a:lnTo>
                  <a:pt x="279400" y="2590800"/>
                </a:lnTo>
                <a:lnTo>
                  <a:pt x="234950" y="2531999"/>
                </a:lnTo>
                <a:lnTo>
                  <a:pt x="193675" y="2470150"/>
                </a:lnTo>
                <a:lnTo>
                  <a:pt x="153924" y="2409825"/>
                </a:lnTo>
                <a:lnTo>
                  <a:pt x="120650" y="2347849"/>
                </a:lnTo>
                <a:lnTo>
                  <a:pt x="88900" y="2286000"/>
                </a:lnTo>
                <a:lnTo>
                  <a:pt x="63500" y="2224024"/>
                </a:lnTo>
                <a:lnTo>
                  <a:pt x="44450" y="2159000"/>
                </a:lnTo>
                <a:lnTo>
                  <a:pt x="28575" y="2097024"/>
                </a:lnTo>
                <a:lnTo>
                  <a:pt x="14224" y="2033524"/>
                </a:lnTo>
                <a:lnTo>
                  <a:pt x="4699" y="1968500"/>
                </a:lnTo>
                <a:lnTo>
                  <a:pt x="0" y="1906524"/>
                </a:lnTo>
                <a:lnTo>
                  <a:pt x="0" y="1843024"/>
                </a:lnTo>
                <a:lnTo>
                  <a:pt x="3175" y="1778000"/>
                </a:lnTo>
                <a:lnTo>
                  <a:pt x="11049" y="1712849"/>
                </a:lnTo>
                <a:lnTo>
                  <a:pt x="22225" y="1649349"/>
                </a:lnTo>
                <a:lnTo>
                  <a:pt x="36449" y="1584325"/>
                </a:lnTo>
                <a:lnTo>
                  <a:pt x="55499" y="1519174"/>
                </a:lnTo>
                <a:lnTo>
                  <a:pt x="80899" y="1455674"/>
                </a:lnTo>
                <a:lnTo>
                  <a:pt x="109474" y="1393825"/>
                </a:lnTo>
                <a:lnTo>
                  <a:pt x="139700" y="1328674"/>
                </a:lnTo>
                <a:lnTo>
                  <a:pt x="176149" y="1265174"/>
                </a:lnTo>
                <a:lnTo>
                  <a:pt x="219075" y="1203325"/>
                </a:lnTo>
                <a:lnTo>
                  <a:pt x="263525" y="1141349"/>
                </a:lnTo>
                <a:lnTo>
                  <a:pt x="311150" y="1079500"/>
                </a:lnTo>
                <a:lnTo>
                  <a:pt x="363474" y="1017524"/>
                </a:lnTo>
                <a:lnTo>
                  <a:pt x="420624" y="955675"/>
                </a:lnTo>
                <a:lnTo>
                  <a:pt x="482600" y="893699"/>
                </a:lnTo>
                <a:lnTo>
                  <a:pt x="546100" y="835025"/>
                </a:lnTo>
                <a:lnTo>
                  <a:pt x="615950" y="776224"/>
                </a:lnTo>
                <a:lnTo>
                  <a:pt x="688975" y="717550"/>
                </a:lnTo>
                <a:lnTo>
                  <a:pt x="765175" y="658749"/>
                </a:lnTo>
                <a:lnTo>
                  <a:pt x="846074" y="601599"/>
                </a:lnTo>
                <a:lnTo>
                  <a:pt x="933450" y="546100"/>
                </a:lnTo>
                <a:lnTo>
                  <a:pt x="1020699" y="490474"/>
                </a:lnTo>
                <a:lnTo>
                  <a:pt x="1115949" y="436499"/>
                </a:lnTo>
                <a:lnTo>
                  <a:pt x="1211199" y="384175"/>
                </a:lnTo>
                <a:lnTo>
                  <a:pt x="1314450" y="330200"/>
                </a:lnTo>
                <a:lnTo>
                  <a:pt x="1417574" y="279400"/>
                </a:lnTo>
                <a:lnTo>
                  <a:pt x="1527175" y="228600"/>
                </a:lnTo>
                <a:lnTo>
                  <a:pt x="1642999" y="180975"/>
                </a:lnTo>
                <a:lnTo>
                  <a:pt x="1760474" y="133350"/>
                </a:lnTo>
                <a:lnTo>
                  <a:pt x="1881124" y="85725"/>
                </a:lnTo>
                <a:lnTo>
                  <a:pt x="2006600" y="41275"/>
                </a:lnTo>
                <a:lnTo>
                  <a:pt x="2136775" y="0"/>
                </a:lnTo>
                <a:lnTo>
                  <a:pt x="5013198" y="0"/>
                </a:lnTo>
                <a:lnTo>
                  <a:pt x="5141849" y="41275"/>
                </a:lnTo>
                <a:lnTo>
                  <a:pt x="5267198" y="85725"/>
                </a:lnTo>
                <a:lnTo>
                  <a:pt x="5387848" y="133350"/>
                </a:lnTo>
                <a:lnTo>
                  <a:pt x="5505323" y="180975"/>
                </a:lnTo>
                <a:lnTo>
                  <a:pt x="5621274" y="228600"/>
                </a:lnTo>
                <a:lnTo>
                  <a:pt x="5730748" y="279400"/>
                </a:lnTo>
                <a:lnTo>
                  <a:pt x="5837174" y="330200"/>
                </a:lnTo>
                <a:lnTo>
                  <a:pt x="5937123" y="384175"/>
                </a:lnTo>
                <a:lnTo>
                  <a:pt x="6035548" y="436499"/>
                </a:lnTo>
                <a:lnTo>
                  <a:pt x="6129274" y="490474"/>
                </a:lnTo>
                <a:lnTo>
                  <a:pt x="6218174" y="546100"/>
                </a:lnTo>
                <a:lnTo>
                  <a:pt x="6302248" y="601599"/>
                </a:lnTo>
                <a:lnTo>
                  <a:pt x="6383274" y="658749"/>
                </a:lnTo>
                <a:lnTo>
                  <a:pt x="6462649" y="717550"/>
                </a:lnTo>
                <a:lnTo>
                  <a:pt x="6535674" y="776224"/>
                </a:lnTo>
                <a:lnTo>
                  <a:pt x="6602349" y="835025"/>
                </a:lnTo>
                <a:lnTo>
                  <a:pt x="6669024" y="893699"/>
                </a:lnTo>
                <a:lnTo>
                  <a:pt x="6727698" y="955675"/>
                </a:lnTo>
                <a:lnTo>
                  <a:pt x="6788023" y="1017524"/>
                </a:lnTo>
                <a:lnTo>
                  <a:pt x="6837299" y="1079500"/>
                </a:lnTo>
                <a:lnTo>
                  <a:pt x="6888099" y="1141349"/>
                </a:lnTo>
                <a:lnTo>
                  <a:pt x="6932549" y="1203325"/>
                </a:lnTo>
                <a:lnTo>
                  <a:pt x="6972173" y="1265174"/>
                </a:lnTo>
                <a:lnTo>
                  <a:pt x="7008749" y="1328674"/>
                </a:lnTo>
                <a:lnTo>
                  <a:pt x="7038848" y="1393825"/>
                </a:lnTo>
                <a:lnTo>
                  <a:pt x="7070598" y="1455674"/>
                </a:lnTo>
                <a:lnTo>
                  <a:pt x="7092823" y="1519174"/>
                </a:lnTo>
                <a:lnTo>
                  <a:pt x="7111873" y="1584325"/>
                </a:lnTo>
                <a:lnTo>
                  <a:pt x="7129399" y="1649349"/>
                </a:lnTo>
                <a:lnTo>
                  <a:pt x="7140448" y="1712849"/>
                </a:lnTo>
                <a:lnTo>
                  <a:pt x="7148449" y="1778000"/>
                </a:lnTo>
                <a:lnTo>
                  <a:pt x="7151624" y="1843024"/>
                </a:lnTo>
                <a:lnTo>
                  <a:pt x="7151624" y="1906524"/>
                </a:lnTo>
                <a:lnTo>
                  <a:pt x="7146798" y="1968500"/>
                </a:lnTo>
                <a:lnTo>
                  <a:pt x="7137273" y="2033524"/>
                </a:lnTo>
                <a:lnTo>
                  <a:pt x="7123049" y="2097024"/>
                </a:lnTo>
                <a:lnTo>
                  <a:pt x="7107174" y="2159000"/>
                </a:lnTo>
                <a:lnTo>
                  <a:pt x="7084949" y="2224024"/>
                </a:lnTo>
                <a:lnTo>
                  <a:pt x="7059549" y="2286000"/>
                </a:lnTo>
                <a:lnTo>
                  <a:pt x="7027799" y="2347849"/>
                </a:lnTo>
                <a:lnTo>
                  <a:pt x="6994398" y="2409825"/>
                </a:lnTo>
                <a:lnTo>
                  <a:pt x="6957949" y="2470150"/>
                </a:lnTo>
                <a:lnTo>
                  <a:pt x="6916674" y="2531999"/>
                </a:lnTo>
                <a:lnTo>
                  <a:pt x="6869049" y="2590800"/>
                </a:lnTo>
                <a:lnTo>
                  <a:pt x="6818249" y="2651125"/>
                </a:lnTo>
                <a:lnTo>
                  <a:pt x="6764274" y="2709799"/>
                </a:lnTo>
                <a:lnTo>
                  <a:pt x="6705473" y="2765425"/>
                </a:lnTo>
                <a:lnTo>
                  <a:pt x="6641973" y="2824099"/>
                </a:lnTo>
                <a:lnTo>
                  <a:pt x="6573774" y="2879725"/>
                </a:lnTo>
                <a:lnTo>
                  <a:pt x="6503924" y="2933700"/>
                </a:lnTo>
                <a:lnTo>
                  <a:pt x="6427724" y="2989199"/>
                </a:lnTo>
                <a:lnTo>
                  <a:pt x="6346698" y="3043174"/>
                </a:lnTo>
                <a:lnTo>
                  <a:pt x="6262624" y="3093974"/>
                </a:lnTo>
                <a:lnTo>
                  <a:pt x="6176899" y="3144774"/>
                </a:lnTo>
                <a:lnTo>
                  <a:pt x="6083173" y="3194050"/>
                </a:lnTo>
                <a:lnTo>
                  <a:pt x="5987923" y="3241675"/>
                </a:lnTo>
                <a:lnTo>
                  <a:pt x="5887974" y="3289300"/>
                </a:lnTo>
                <a:lnTo>
                  <a:pt x="5781548" y="3336925"/>
                </a:lnTo>
                <a:lnTo>
                  <a:pt x="5672074" y="3382899"/>
                </a:lnTo>
                <a:lnTo>
                  <a:pt x="5559298" y="3424174"/>
                </a:lnTo>
                <a:lnTo>
                  <a:pt x="5441823" y="3467100"/>
                </a:lnTo>
                <a:lnTo>
                  <a:pt x="5317998" y="3508375"/>
                </a:lnTo>
                <a:lnTo>
                  <a:pt x="5192649" y="3547999"/>
                </a:lnTo>
                <a:lnTo>
                  <a:pt x="5062474" y="3584575"/>
                </a:lnTo>
                <a:lnTo>
                  <a:pt x="2089150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563511" y="1743080"/>
            <a:ext cx="5820890" cy="3584575"/>
          </a:xfrm>
          <a:custGeom>
            <a:avLst/>
            <a:gdLst/>
            <a:ahLst/>
            <a:cxnLst/>
            <a:rect l="l" t="t" r="r" b="b"/>
            <a:pathLst>
              <a:path w="6548501" h="3584575">
                <a:moveTo>
                  <a:pt x="1911350" y="3584575"/>
                </a:moveTo>
                <a:lnTo>
                  <a:pt x="1790700" y="3547999"/>
                </a:lnTo>
                <a:lnTo>
                  <a:pt x="1676400" y="3508375"/>
                </a:lnTo>
                <a:lnTo>
                  <a:pt x="1563751" y="3467100"/>
                </a:lnTo>
                <a:lnTo>
                  <a:pt x="1457325" y="3424174"/>
                </a:lnTo>
                <a:lnTo>
                  <a:pt x="1354074" y="3382899"/>
                </a:lnTo>
                <a:lnTo>
                  <a:pt x="1252474" y="3336925"/>
                </a:lnTo>
                <a:lnTo>
                  <a:pt x="1157224" y="3289300"/>
                </a:lnTo>
                <a:lnTo>
                  <a:pt x="1065149" y="3241675"/>
                </a:lnTo>
                <a:lnTo>
                  <a:pt x="974725" y="3194050"/>
                </a:lnTo>
                <a:lnTo>
                  <a:pt x="890524" y="3144774"/>
                </a:lnTo>
                <a:lnTo>
                  <a:pt x="809625" y="3093974"/>
                </a:lnTo>
                <a:lnTo>
                  <a:pt x="733425" y="3043174"/>
                </a:lnTo>
                <a:lnTo>
                  <a:pt x="660400" y="2989199"/>
                </a:lnTo>
                <a:lnTo>
                  <a:pt x="590550" y="2933700"/>
                </a:lnTo>
                <a:lnTo>
                  <a:pt x="527050" y="2879725"/>
                </a:lnTo>
                <a:lnTo>
                  <a:pt x="465074" y="2824099"/>
                </a:lnTo>
                <a:lnTo>
                  <a:pt x="406400" y="2765425"/>
                </a:lnTo>
                <a:lnTo>
                  <a:pt x="352425" y="2709799"/>
                </a:lnTo>
                <a:lnTo>
                  <a:pt x="301625" y="2651125"/>
                </a:lnTo>
                <a:lnTo>
                  <a:pt x="257175" y="2590800"/>
                </a:lnTo>
                <a:lnTo>
                  <a:pt x="215900" y="2531999"/>
                </a:lnTo>
                <a:lnTo>
                  <a:pt x="176149" y="2470150"/>
                </a:lnTo>
                <a:lnTo>
                  <a:pt x="139700" y="2409825"/>
                </a:lnTo>
                <a:lnTo>
                  <a:pt x="107950" y="2347849"/>
                </a:lnTo>
                <a:lnTo>
                  <a:pt x="84074" y="2286000"/>
                </a:lnTo>
                <a:lnTo>
                  <a:pt x="58674" y="2224024"/>
                </a:lnTo>
                <a:lnTo>
                  <a:pt x="38100" y="2159000"/>
                </a:lnTo>
                <a:lnTo>
                  <a:pt x="23749" y="2097024"/>
                </a:lnTo>
                <a:lnTo>
                  <a:pt x="11049" y="2033524"/>
                </a:lnTo>
                <a:lnTo>
                  <a:pt x="1524" y="1968500"/>
                </a:lnTo>
                <a:lnTo>
                  <a:pt x="0" y="1906524"/>
                </a:lnTo>
                <a:lnTo>
                  <a:pt x="0" y="1843024"/>
                </a:lnTo>
                <a:lnTo>
                  <a:pt x="1524" y="1778000"/>
                </a:lnTo>
                <a:lnTo>
                  <a:pt x="7874" y="1712849"/>
                </a:lnTo>
                <a:lnTo>
                  <a:pt x="19050" y="1649349"/>
                </a:lnTo>
                <a:lnTo>
                  <a:pt x="33274" y="1584325"/>
                </a:lnTo>
                <a:lnTo>
                  <a:pt x="52324" y="1519174"/>
                </a:lnTo>
                <a:lnTo>
                  <a:pt x="73025" y="1455674"/>
                </a:lnTo>
                <a:lnTo>
                  <a:pt x="99949" y="1393825"/>
                </a:lnTo>
                <a:lnTo>
                  <a:pt x="128524" y="1328674"/>
                </a:lnTo>
                <a:lnTo>
                  <a:pt x="161925" y="1265174"/>
                </a:lnTo>
                <a:lnTo>
                  <a:pt x="198374" y="1203325"/>
                </a:lnTo>
                <a:lnTo>
                  <a:pt x="239649" y="1141349"/>
                </a:lnTo>
                <a:lnTo>
                  <a:pt x="285750" y="1079500"/>
                </a:lnTo>
                <a:lnTo>
                  <a:pt x="333375" y="1017524"/>
                </a:lnTo>
                <a:lnTo>
                  <a:pt x="384175" y="955675"/>
                </a:lnTo>
                <a:lnTo>
                  <a:pt x="439674" y="893699"/>
                </a:lnTo>
                <a:lnTo>
                  <a:pt x="501650" y="835025"/>
                </a:lnTo>
                <a:lnTo>
                  <a:pt x="563499" y="776224"/>
                </a:lnTo>
                <a:lnTo>
                  <a:pt x="630174" y="717550"/>
                </a:lnTo>
                <a:lnTo>
                  <a:pt x="700024" y="658749"/>
                </a:lnTo>
                <a:lnTo>
                  <a:pt x="776224" y="601599"/>
                </a:lnTo>
                <a:lnTo>
                  <a:pt x="854075" y="546100"/>
                </a:lnTo>
                <a:lnTo>
                  <a:pt x="934974" y="490474"/>
                </a:lnTo>
                <a:lnTo>
                  <a:pt x="1019175" y="436499"/>
                </a:lnTo>
                <a:lnTo>
                  <a:pt x="1109599" y="384175"/>
                </a:lnTo>
                <a:lnTo>
                  <a:pt x="1201674" y="330200"/>
                </a:lnTo>
                <a:lnTo>
                  <a:pt x="1300099" y="279400"/>
                </a:lnTo>
                <a:lnTo>
                  <a:pt x="1401699" y="228600"/>
                </a:lnTo>
                <a:lnTo>
                  <a:pt x="1504950" y="180975"/>
                </a:lnTo>
                <a:lnTo>
                  <a:pt x="1611249" y="133350"/>
                </a:lnTo>
                <a:lnTo>
                  <a:pt x="1724025" y="85725"/>
                </a:lnTo>
                <a:lnTo>
                  <a:pt x="1838325" y="41275"/>
                </a:lnTo>
                <a:lnTo>
                  <a:pt x="1958975" y="0"/>
                </a:lnTo>
                <a:lnTo>
                  <a:pt x="4589526" y="0"/>
                </a:lnTo>
                <a:lnTo>
                  <a:pt x="4707001" y="41275"/>
                </a:lnTo>
                <a:lnTo>
                  <a:pt x="4821301" y="85725"/>
                </a:lnTo>
                <a:lnTo>
                  <a:pt x="4933950" y="133350"/>
                </a:lnTo>
                <a:lnTo>
                  <a:pt x="5043551" y="180975"/>
                </a:lnTo>
                <a:lnTo>
                  <a:pt x="5146675" y="228600"/>
                </a:lnTo>
                <a:lnTo>
                  <a:pt x="5248275" y="279400"/>
                </a:lnTo>
                <a:lnTo>
                  <a:pt x="5343525" y="330200"/>
                </a:lnTo>
                <a:lnTo>
                  <a:pt x="5435600" y="384175"/>
                </a:lnTo>
                <a:lnTo>
                  <a:pt x="5526151" y="436499"/>
                </a:lnTo>
                <a:lnTo>
                  <a:pt x="5611876" y="490474"/>
                </a:lnTo>
                <a:lnTo>
                  <a:pt x="5694426" y="546100"/>
                </a:lnTo>
                <a:lnTo>
                  <a:pt x="5772150" y="601599"/>
                </a:lnTo>
                <a:lnTo>
                  <a:pt x="5845175" y="658749"/>
                </a:lnTo>
                <a:lnTo>
                  <a:pt x="5915025" y="717550"/>
                </a:lnTo>
                <a:lnTo>
                  <a:pt x="5981700" y="776224"/>
                </a:lnTo>
                <a:lnTo>
                  <a:pt x="6046851" y="835025"/>
                </a:lnTo>
                <a:lnTo>
                  <a:pt x="6105525" y="893699"/>
                </a:lnTo>
                <a:lnTo>
                  <a:pt x="6161151" y="955675"/>
                </a:lnTo>
                <a:lnTo>
                  <a:pt x="6211951" y="1017524"/>
                </a:lnTo>
                <a:lnTo>
                  <a:pt x="6262751" y="1079500"/>
                </a:lnTo>
                <a:lnTo>
                  <a:pt x="6307201" y="1141349"/>
                </a:lnTo>
                <a:lnTo>
                  <a:pt x="6346825" y="1203325"/>
                </a:lnTo>
                <a:lnTo>
                  <a:pt x="6383401" y="1265174"/>
                </a:lnTo>
                <a:lnTo>
                  <a:pt x="6416675" y="1328674"/>
                </a:lnTo>
                <a:lnTo>
                  <a:pt x="6448425" y="1393825"/>
                </a:lnTo>
                <a:lnTo>
                  <a:pt x="6472301" y="1455674"/>
                </a:lnTo>
                <a:lnTo>
                  <a:pt x="6496050" y="1519174"/>
                </a:lnTo>
                <a:lnTo>
                  <a:pt x="6511925" y="1584325"/>
                </a:lnTo>
                <a:lnTo>
                  <a:pt x="6526276" y="1649349"/>
                </a:lnTo>
                <a:lnTo>
                  <a:pt x="6537325" y="1712849"/>
                </a:lnTo>
                <a:lnTo>
                  <a:pt x="6545326" y="1778000"/>
                </a:lnTo>
                <a:lnTo>
                  <a:pt x="6548501" y="1843024"/>
                </a:lnTo>
                <a:lnTo>
                  <a:pt x="6545326" y="1906524"/>
                </a:lnTo>
                <a:lnTo>
                  <a:pt x="6543675" y="1968500"/>
                </a:lnTo>
                <a:lnTo>
                  <a:pt x="6534150" y="2033524"/>
                </a:lnTo>
                <a:lnTo>
                  <a:pt x="6523101" y="2097024"/>
                </a:lnTo>
                <a:lnTo>
                  <a:pt x="6507226" y="2159000"/>
                </a:lnTo>
                <a:lnTo>
                  <a:pt x="6486525" y="2224024"/>
                </a:lnTo>
                <a:lnTo>
                  <a:pt x="6464300" y="2286000"/>
                </a:lnTo>
                <a:lnTo>
                  <a:pt x="6437376" y="2347849"/>
                </a:lnTo>
                <a:lnTo>
                  <a:pt x="6405626" y="2409825"/>
                </a:lnTo>
                <a:lnTo>
                  <a:pt x="6369050" y="2470150"/>
                </a:lnTo>
                <a:lnTo>
                  <a:pt x="6332601" y="2531999"/>
                </a:lnTo>
                <a:lnTo>
                  <a:pt x="6288151" y="2590800"/>
                </a:lnTo>
                <a:lnTo>
                  <a:pt x="6243701" y="2651125"/>
                </a:lnTo>
                <a:lnTo>
                  <a:pt x="6192901" y="2709799"/>
                </a:lnTo>
                <a:lnTo>
                  <a:pt x="6138926" y="2765425"/>
                </a:lnTo>
                <a:lnTo>
                  <a:pt x="6080125" y="2824099"/>
                </a:lnTo>
                <a:lnTo>
                  <a:pt x="6018276" y="2879725"/>
                </a:lnTo>
                <a:lnTo>
                  <a:pt x="5954776" y="2933700"/>
                </a:lnTo>
                <a:lnTo>
                  <a:pt x="5884926" y="2989199"/>
                </a:lnTo>
                <a:lnTo>
                  <a:pt x="5811901" y="3043174"/>
                </a:lnTo>
                <a:lnTo>
                  <a:pt x="5735701" y="3093974"/>
                </a:lnTo>
                <a:lnTo>
                  <a:pt x="5654675" y="3144774"/>
                </a:lnTo>
                <a:lnTo>
                  <a:pt x="5570601" y="3194050"/>
                </a:lnTo>
                <a:lnTo>
                  <a:pt x="5480050" y="3241675"/>
                </a:lnTo>
                <a:lnTo>
                  <a:pt x="5387975" y="3289300"/>
                </a:lnTo>
                <a:lnTo>
                  <a:pt x="5292725" y="3336925"/>
                </a:lnTo>
                <a:lnTo>
                  <a:pt x="5191125" y="3382899"/>
                </a:lnTo>
                <a:lnTo>
                  <a:pt x="5088001" y="3424174"/>
                </a:lnTo>
                <a:lnTo>
                  <a:pt x="4981575" y="3467100"/>
                </a:lnTo>
                <a:lnTo>
                  <a:pt x="4868926" y="3508375"/>
                </a:lnTo>
                <a:lnTo>
                  <a:pt x="4754626" y="3547999"/>
                </a:lnTo>
                <a:lnTo>
                  <a:pt x="4633976" y="3584575"/>
                </a:lnTo>
                <a:lnTo>
                  <a:pt x="1911350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837267" y="1743080"/>
            <a:ext cx="5270556" cy="3584575"/>
          </a:xfrm>
          <a:custGeom>
            <a:avLst/>
            <a:gdLst/>
            <a:ahLst/>
            <a:cxnLst/>
            <a:rect l="l" t="t" r="r" b="b"/>
            <a:pathLst>
              <a:path w="5929376" h="3584575">
                <a:moveTo>
                  <a:pt x="1731899" y="3584575"/>
                </a:moveTo>
                <a:lnTo>
                  <a:pt x="1625600" y="3547999"/>
                </a:lnTo>
                <a:lnTo>
                  <a:pt x="1519301" y="3508375"/>
                </a:lnTo>
                <a:lnTo>
                  <a:pt x="1419225" y="3467100"/>
                </a:lnTo>
                <a:lnTo>
                  <a:pt x="1320800" y="3424174"/>
                </a:lnTo>
                <a:lnTo>
                  <a:pt x="1227201" y="3382899"/>
                </a:lnTo>
                <a:lnTo>
                  <a:pt x="1138174" y="3336925"/>
                </a:lnTo>
                <a:lnTo>
                  <a:pt x="1050925" y="3289300"/>
                </a:lnTo>
                <a:lnTo>
                  <a:pt x="966724" y="3241675"/>
                </a:lnTo>
                <a:lnTo>
                  <a:pt x="885825" y="3194050"/>
                </a:lnTo>
                <a:lnTo>
                  <a:pt x="809625" y="3144774"/>
                </a:lnTo>
                <a:lnTo>
                  <a:pt x="736600" y="3093974"/>
                </a:lnTo>
                <a:lnTo>
                  <a:pt x="666750" y="3043174"/>
                </a:lnTo>
                <a:lnTo>
                  <a:pt x="600075" y="2989199"/>
                </a:lnTo>
                <a:lnTo>
                  <a:pt x="538099" y="2933700"/>
                </a:lnTo>
                <a:lnTo>
                  <a:pt x="479425" y="2879725"/>
                </a:lnTo>
                <a:lnTo>
                  <a:pt x="423799" y="2824099"/>
                </a:lnTo>
                <a:lnTo>
                  <a:pt x="369824" y="2765425"/>
                </a:lnTo>
                <a:lnTo>
                  <a:pt x="322199" y="2709799"/>
                </a:lnTo>
                <a:lnTo>
                  <a:pt x="277749" y="2651125"/>
                </a:lnTo>
                <a:lnTo>
                  <a:pt x="234950" y="2590800"/>
                </a:lnTo>
                <a:lnTo>
                  <a:pt x="195199" y="2531999"/>
                </a:lnTo>
                <a:lnTo>
                  <a:pt x="161925" y="2470150"/>
                </a:lnTo>
                <a:lnTo>
                  <a:pt x="128524" y="2409825"/>
                </a:lnTo>
                <a:lnTo>
                  <a:pt x="99949" y="2347849"/>
                </a:lnTo>
                <a:lnTo>
                  <a:pt x="77724" y="2286000"/>
                </a:lnTo>
                <a:lnTo>
                  <a:pt x="55499" y="2224024"/>
                </a:lnTo>
                <a:lnTo>
                  <a:pt x="39624" y="2159000"/>
                </a:lnTo>
                <a:lnTo>
                  <a:pt x="22225" y="2097024"/>
                </a:lnTo>
                <a:lnTo>
                  <a:pt x="14224" y="2033524"/>
                </a:lnTo>
                <a:lnTo>
                  <a:pt x="4699" y="1968500"/>
                </a:lnTo>
                <a:lnTo>
                  <a:pt x="0" y="1906524"/>
                </a:lnTo>
                <a:lnTo>
                  <a:pt x="0" y="1843024"/>
                </a:lnTo>
                <a:lnTo>
                  <a:pt x="3175" y="1778000"/>
                </a:lnTo>
                <a:lnTo>
                  <a:pt x="7874" y="1712849"/>
                </a:lnTo>
                <a:lnTo>
                  <a:pt x="19050" y="1649349"/>
                </a:lnTo>
                <a:lnTo>
                  <a:pt x="33274" y="1584325"/>
                </a:lnTo>
                <a:lnTo>
                  <a:pt x="47625" y="1519174"/>
                </a:lnTo>
                <a:lnTo>
                  <a:pt x="69850" y="1455674"/>
                </a:lnTo>
                <a:lnTo>
                  <a:pt x="92075" y="1393825"/>
                </a:lnTo>
                <a:lnTo>
                  <a:pt x="117475" y="1328674"/>
                </a:lnTo>
                <a:lnTo>
                  <a:pt x="147574" y="1265174"/>
                </a:lnTo>
                <a:lnTo>
                  <a:pt x="182499" y="1203325"/>
                </a:lnTo>
                <a:lnTo>
                  <a:pt x="219075" y="1141349"/>
                </a:lnTo>
                <a:lnTo>
                  <a:pt x="260350" y="1079500"/>
                </a:lnTo>
                <a:lnTo>
                  <a:pt x="303149" y="1017524"/>
                </a:lnTo>
                <a:lnTo>
                  <a:pt x="350774" y="955675"/>
                </a:lnTo>
                <a:lnTo>
                  <a:pt x="400050" y="893699"/>
                </a:lnTo>
                <a:lnTo>
                  <a:pt x="454025" y="835025"/>
                </a:lnTo>
                <a:lnTo>
                  <a:pt x="512699" y="776224"/>
                </a:lnTo>
                <a:lnTo>
                  <a:pt x="571500" y="717550"/>
                </a:lnTo>
                <a:lnTo>
                  <a:pt x="636524" y="658749"/>
                </a:lnTo>
                <a:lnTo>
                  <a:pt x="703199" y="601599"/>
                </a:lnTo>
                <a:lnTo>
                  <a:pt x="773049" y="546100"/>
                </a:lnTo>
                <a:lnTo>
                  <a:pt x="849249" y="490474"/>
                </a:lnTo>
                <a:lnTo>
                  <a:pt x="925449" y="436499"/>
                </a:lnTo>
                <a:lnTo>
                  <a:pt x="1006475" y="384175"/>
                </a:lnTo>
                <a:lnTo>
                  <a:pt x="1090549" y="330200"/>
                </a:lnTo>
                <a:lnTo>
                  <a:pt x="1177925" y="279400"/>
                </a:lnTo>
                <a:lnTo>
                  <a:pt x="1270000" y="228600"/>
                </a:lnTo>
                <a:lnTo>
                  <a:pt x="1362075" y="180975"/>
                </a:lnTo>
                <a:lnTo>
                  <a:pt x="1460500" y="133350"/>
                </a:lnTo>
                <a:lnTo>
                  <a:pt x="1562100" y="85725"/>
                </a:lnTo>
                <a:lnTo>
                  <a:pt x="1665224" y="41275"/>
                </a:lnTo>
                <a:lnTo>
                  <a:pt x="1774825" y="0"/>
                </a:lnTo>
                <a:lnTo>
                  <a:pt x="4154424" y="0"/>
                </a:lnTo>
                <a:lnTo>
                  <a:pt x="4264025" y="41275"/>
                </a:lnTo>
                <a:lnTo>
                  <a:pt x="4367276" y="85725"/>
                </a:lnTo>
                <a:lnTo>
                  <a:pt x="4468876" y="133350"/>
                </a:lnTo>
                <a:lnTo>
                  <a:pt x="4567301" y="180975"/>
                </a:lnTo>
                <a:lnTo>
                  <a:pt x="4659376" y="228600"/>
                </a:lnTo>
                <a:lnTo>
                  <a:pt x="4751451" y="279400"/>
                </a:lnTo>
                <a:lnTo>
                  <a:pt x="4838700" y="330200"/>
                </a:lnTo>
                <a:lnTo>
                  <a:pt x="4922901" y="384175"/>
                </a:lnTo>
                <a:lnTo>
                  <a:pt x="5003800" y="436499"/>
                </a:lnTo>
                <a:lnTo>
                  <a:pt x="5080000" y="490474"/>
                </a:lnTo>
                <a:lnTo>
                  <a:pt x="5156200" y="546100"/>
                </a:lnTo>
                <a:lnTo>
                  <a:pt x="5226050" y="601599"/>
                </a:lnTo>
                <a:lnTo>
                  <a:pt x="5292725" y="658749"/>
                </a:lnTo>
                <a:lnTo>
                  <a:pt x="5357876" y="717550"/>
                </a:lnTo>
                <a:lnTo>
                  <a:pt x="5416550" y="776224"/>
                </a:lnTo>
                <a:lnTo>
                  <a:pt x="5475351" y="835025"/>
                </a:lnTo>
                <a:lnTo>
                  <a:pt x="5529326" y="893699"/>
                </a:lnTo>
                <a:lnTo>
                  <a:pt x="5578475" y="955675"/>
                </a:lnTo>
                <a:lnTo>
                  <a:pt x="5626100" y="1017524"/>
                </a:lnTo>
                <a:lnTo>
                  <a:pt x="5669026" y="1079500"/>
                </a:lnTo>
                <a:lnTo>
                  <a:pt x="5710301" y="1141349"/>
                </a:lnTo>
                <a:lnTo>
                  <a:pt x="5746750" y="1203325"/>
                </a:lnTo>
                <a:lnTo>
                  <a:pt x="5781675" y="1265174"/>
                </a:lnTo>
                <a:lnTo>
                  <a:pt x="5811901" y="1328674"/>
                </a:lnTo>
                <a:lnTo>
                  <a:pt x="5837301" y="1393825"/>
                </a:lnTo>
                <a:lnTo>
                  <a:pt x="5859526" y="1455674"/>
                </a:lnTo>
                <a:lnTo>
                  <a:pt x="5881751" y="1519174"/>
                </a:lnTo>
                <a:lnTo>
                  <a:pt x="5895975" y="1584325"/>
                </a:lnTo>
                <a:lnTo>
                  <a:pt x="5910326" y="1649349"/>
                </a:lnTo>
                <a:lnTo>
                  <a:pt x="5921375" y="1712849"/>
                </a:lnTo>
                <a:lnTo>
                  <a:pt x="5926201" y="1778000"/>
                </a:lnTo>
                <a:lnTo>
                  <a:pt x="5929376" y="1843024"/>
                </a:lnTo>
                <a:lnTo>
                  <a:pt x="5926201" y="1906524"/>
                </a:lnTo>
                <a:lnTo>
                  <a:pt x="5924550" y="1968500"/>
                </a:lnTo>
                <a:lnTo>
                  <a:pt x="5915025" y="2033524"/>
                </a:lnTo>
                <a:lnTo>
                  <a:pt x="5903976" y="2097024"/>
                </a:lnTo>
                <a:lnTo>
                  <a:pt x="5889625" y="2159000"/>
                </a:lnTo>
                <a:lnTo>
                  <a:pt x="5873750" y="2224024"/>
                </a:lnTo>
                <a:lnTo>
                  <a:pt x="5851525" y="2286000"/>
                </a:lnTo>
                <a:lnTo>
                  <a:pt x="5829300" y="2347849"/>
                </a:lnTo>
                <a:lnTo>
                  <a:pt x="5800725" y="2409825"/>
                </a:lnTo>
                <a:lnTo>
                  <a:pt x="5767451" y="2470150"/>
                </a:lnTo>
                <a:lnTo>
                  <a:pt x="5734050" y="2531999"/>
                </a:lnTo>
                <a:lnTo>
                  <a:pt x="5694426" y="2590800"/>
                </a:lnTo>
                <a:lnTo>
                  <a:pt x="5651500" y="2651125"/>
                </a:lnTo>
                <a:lnTo>
                  <a:pt x="5607050" y="2709799"/>
                </a:lnTo>
                <a:lnTo>
                  <a:pt x="5559425" y="2765425"/>
                </a:lnTo>
                <a:lnTo>
                  <a:pt x="5505450" y="2824099"/>
                </a:lnTo>
                <a:lnTo>
                  <a:pt x="5449951" y="2879725"/>
                </a:lnTo>
                <a:lnTo>
                  <a:pt x="5391150" y="2933700"/>
                </a:lnTo>
                <a:lnTo>
                  <a:pt x="5329301" y="2989199"/>
                </a:lnTo>
                <a:lnTo>
                  <a:pt x="5262626" y="3043174"/>
                </a:lnTo>
                <a:lnTo>
                  <a:pt x="5192776" y="3093974"/>
                </a:lnTo>
                <a:lnTo>
                  <a:pt x="5119751" y="3144774"/>
                </a:lnTo>
                <a:lnTo>
                  <a:pt x="5043551" y="3194050"/>
                </a:lnTo>
                <a:lnTo>
                  <a:pt x="4962525" y="3241675"/>
                </a:lnTo>
                <a:lnTo>
                  <a:pt x="4878451" y="3289300"/>
                </a:lnTo>
                <a:lnTo>
                  <a:pt x="4791075" y="3336925"/>
                </a:lnTo>
                <a:lnTo>
                  <a:pt x="4702175" y="3382899"/>
                </a:lnTo>
                <a:lnTo>
                  <a:pt x="4608576" y="3424174"/>
                </a:lnTo>
                <a:lnTo>
                  <a:pt x="4510151" y="3467100"/>
                </a:lnTo>
                <a:lnTo>
                  <a:pt x="4410075" y="3508375"/>
                </a:lnTo>
                <a:lnTo>
                  <a:pt x="4303776" y="3547999"/>
                </a:lnTo>
                <a:lnTo>
                  <a:pt x="4197350" y="3584575"/>
                </a:lnTo>
                <a:lnTo>
                  <a:pt x="1731899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156178" y="1743080"/>
            <a:ext cx="4632734" cy="3584575"/>
          </a:xfrm>
          <a:custGeom>
            <a:avLst/>
            <a:gdLst/>
            <a:ahLst/>
            <a:cxnLst/>
            <a:rect l="l" t="t" r="r" b="b"/>
            <a:pathLst>
              <a:path w="5211826" h="3584575">
                <a:moveTo>
                  <a:pt x="1522476" y="3584575"/>
                </a:moveTo>
                <a:lnTo>
                  <a:pt x="1427226" y="3547999"/>
                </a:lnTo>
                <a:lnTo>
                  <a:pt x="1335151" y="3508375"/>
                </a:lnTo>
                <a:lnTo>
                  <a:pt x="1247775" y="3467100"/>
                </a:lnTo>
                <a:lnTo>
                  <a:pt x="1160526" y="3424174"/>
                </a:lnTo>
                <a:lnTo>
                  <a:pt x="1076325" y="3382899"/>
                </a:lnTo>
                <a:lnTo>
                  <a:pt x="998474" y="3336925"/>
                </a:lnTo>
                <a:lnTo>
                  <a:pt x="922274" y="3289300"/>
                </a:lnTo>
                <a:lnTo>
                  <a:pt x="849249" y="3241675"/>
                </a:lnTo>
                <a:lnTo>
                  <a:pt x="776224" y="3194050"/>
                </a:lnTo>
                <a:lnTo>
                  <a:pt x="709549" y="3144774"/>
                </a:lnTo>
                <a:lnTo>
                  <a:pt x="644525" y="3093974"/>
                </a:lnTo>
                <a:lnTo>
                  <a:pt x="585724" y="3043174"/>
                </a:lnTo>
                <a:lnTo>
                  <a:pt x="527050" y="2989199"/>
                </a:lnTo>
                <a:lnTo>
                  <a:pt x="471424" y="2933700"/>
                </a:lnTo>
                <a:lnTo>
                  <a:pt x="420624" y="2879725"/>
                </a:lnTo>
                <a:lnTo>
                  <a:pt x="369824" y="2824099"/>
                </a:lnTo>
                <a:lnTo>
                  <a:pt x="325374" y="2765425"/>
                </a:lnTo>
                <a:lnTo>
                  <a:pt x="282575" y="2709799"/>
                </a:lnTo>
                <a:lnTo>
                  <a:pt x="241300" y="2651125"/>
                </a:lnTo>
                <a:lnTo>
                  <a:pt x="204724" y="2590800"/>
                </a:lnTo>
                <a:lnTo>
                  <a:pt x="171450" y="2531999"/>
                </a:lnTo>
                <a:lnTo>
                  <a:pt x="139700" y="2470150"/>
                </a:lnTo>
                <a:lnTo>
                  <a:pt x="112649" y="2409825"/>
                </a:lnTo>
                <a:lnTo>
                  <a:pt x="87249" y="2347849"/>
                </a:lnTo>
                <a:lnTo>
                  <a:pt x="66675" y="2286000"/>
                </a:lnTo>
                <a:lnTo>
                  <a:pt x="47625" y="2224024"/>
                </a:lnTo>
                <a:lnTo>
                  <a:pt x="33274" y="2159000"/>
                </a:lnTo>
                <a:lnTo>
                  <a:pt x="19050" y="2097024"/>
                </a:lnTo>
                <a:lnTo>
                  <a:pt x="11049" y="2033524"/>
                </a:lnTo>
                <a:lnTo>
                  <a:pt x="3175" y="1968500"/>
                </a:lnTo>
                <a:lnTo>
                  <a:pt x="0" y="1906524"/>
                </a:lnTo>
                <a:lnTo>
                  <a:pt x="0" y="1843024"/>
                </a:lnTo>
                <a:lnTo>
                  <a:pt x="3175" y="1778000"/>
                </a:lnTo>
                <a:lnTo>
                  <a:pt x="7874" y="1712849"/>
                </a:lnTo>
                <a:lnTo>
                  <a:pt x="17399" y="1649349"/>
                </a:lnTo>
                <a:lnTo>
                  <a:pt x="28575" y="1584325"/>
                </a:lnTo>
                <a:lnTo>
                  <a:pt x="41275" y="1519174"/>
                </a:lnTo>
                <a:lnTo>
                  <a:pt x="58674" y="1455674"/>
                </a:lnTo>
                <a:lnTo>
                  <a:pt x="80899" y="1393825"/>
                </a:lnTo>
                <a:lnTo>
                  <a:pt x="103124" y="1328674"/>
                </a:lnTo>
                <a:lnTo>
                  <a:pt x="128524" y="1265174"/>
                </a:lnTo>
                <a:lnTo>
                  <a:pt x="160274" y="1203325"/>
                </a:lnTo>
                <a:lnTo>
                  <a:pt x="190500" y="1141349"/>
                </a:lnTo>
                <a:lnTo>
                  <a:pt x="226949" y="1079500"/>
                </a:lnTo>
                <a:lnTo>
                  <a:pt x="266700" y="1017524"/>
                </a:lnTo>
                <a:lnTo>
                  <a:pt x="307975" y="955675"/>
                </a:lnTo>
                <a:lnTo>
                  <a:pt x="350774" y="893699"/>
                </a:lnTo>
                <a:lnTo>
                  <a:pt x="398399" y="835025"/>
                </a:lnTo>
                <a:lnTo>
                  <a:pt x="447675" y="776224"/>
                </a:lnTo>
                <a:lnTo>
                  <a:pt x="501650" y="717550"/>
                </a:lnTo>
                <a:lnTo>
                  <a:pt x="557149" y="658749"/>
                </a:lnTo>
                <a:lnTo>
                  <a:pt x="615950" y="601599"/>
                </a:lnTo>
                <a:lnTo>
                  <a:pt x="680974" y="546100"/>
                </a:lnTo>
                <a:lnTo>
                  <a:pt x="746125" y="490474"/>
                </a:lnTo>
                <a:lnTo>
                  <a:pt x="812800" y="436499"/>
                </a:lnTo>
                <a:lnTo>
                  <a:pt x="882650" y="384175"/>
                </a:lnTo>
                <a:lnTo>
                  <a:pt x="958850" y="330200"/>
                </a:lnTo>
                <a:lnTo>
                  <a:pt x="1035050" y="279400"/>
                </a:lnTo>
                <a:lnTo>
                  <a:pt x="1116076" y="228600"/>
                </a:lnTo>
                <a:lnTo>
                  <a:pt x="1196975" y="180975"/>
                </a:lnTo>
                <a:lnTo>
                  <a:pt x="1284351" y="133350"/>
                </a:lnTo>
                <a:lnTo>
                  <a:pt x="1373251" y="85725"/>
                </a:lnTo>
                <a:lnTo>
                  <a:pt x="1463675" y="41275"/>
                </a:lnTo>
                <a:lnTo>
                  <a:pt x="1558925" y="0"/>
                </a:lnTo>
                <a:lnTo>
                  <a:pt x="3652774" y="0"/>
                </a:lnTo>
                <a:lnTo>
                  <a:pt x="3748024" y="41275"/>
                </a:lnTo>
                <a:lnTo>
                  <a:pt x="3838575" y="85725"/>
                </a:lnTo>
                <a:lnTo>
                  <a:pt x="3927475" y="133350"/>
                </a:lnTo>
                <a:lnTo>
                  <a:pt x="4014724" y="180975"/>
                </a:lnTo>
                <a:lnTo>
                  <a:pt x="4095750" y="228600"/>
                </a:lnTo>
                <a:lnTo>
                  <a:pt x="4176776" y="279400"/>
                </a:lnTo>
                <a:lnTo>
                  <a:pt x="4252976" y="330200"/>
                </a:lnTo>
                <a:lnTo>
                  <a:pt x="4329176" y="384175"/>
                </a:lnTo>
                <a:lnTo>
                  <a:pt x="4399026" y="436499"/>
                </a:lnTo>
                <a:lnTo>
                  <a:pt x="4465701" y="490474"/>
                </a:lnTo>
                <a:lnTo>
                  <a:pt x="4533900" y="546100"/>
                </a:lnTo>
                <a:lnTo>
                  <a:pt x="4595876" y="601599"/>
                </a:lnTo>
                <a:lnTo>
                  <a:pt x="4654550" y="658749"/>
                </a:lnTo>
                <a:lnTo>
                  <a:pt x="4710176" y="717550"/>
                </a:lnTo>
                <a:lnTo>
                  <a:pt x="4764151" y="776224"/>
                </a:lnTo>
                <a:lnTo>
                  <a:pt x="4813300" y="835025"/>
                </a:lnTo>
                <a:lnTo>
                  <a:pt x="4860925" y="893699"/>
                </a:lnTo>
                <a:lnTo>
                  <a:pt x="4907026" y="955675"/>
                </a:lnTo>
                <a:lnTo>
                  <a:pt x="4945126" y="1017524"/>
                </a:lnTo>
                <a:lnTo>
                  <a:pt x="4984750" y="1079500"/>
                </a:lnTo>
                <a:lnTo>
                  <a:pt x="5021326" y="1141349"/>
                </a:lnTo>
                <a:lnTo>
                  <a:pt x="5051425" y="1203325"/>
                </a:lnTo>
                <a:lnTo>
                  <a:pt x="5083175" y="1265174"/>
                </a:lnTo>
                <a:lnTo>
                  <a:pt x="5108575" y="1328674"/>
                </a:lnTo>
                <a:lnTo>
                  <a:pt x="5133975" y="1393825"/>
                </a:lnTo>
                <a:lnTo>
                  <a:pt x="5153025" y="1455674"/>
                </a:lnTo>
                <a:lnTo>
                  <a:pt x="5170551" y="1519174"/>
                </a:lnTo>
                <a:lnTo>
                  <a:pt x="5183251" y="1584325"/>
                </a:lnTo>
                <a:lnTo>
                  <a:pt x="5194300" y="1649349"/>
                </a:lnTo>
                <a:lnTo>
                  <a:pt x="5203825" y="1712849"/>
                </a:lnTo>
                <a:lnTo>
                  <a:pt x="5208651" y="1778000"/>
                </a:lnTo>
                <a:lnTo>
                  <a:pt x="5211826" y="1843024"/>
                </a:lnTo>
                <a:lnTo>
                  <a:pt x="5211826" y="1906524"/>
                </a:lnTo>
                <a:lnTo>
                  <a:pt x="5208651" y="1968500"/>
                </a:lnTo>
                <a:lnTo>
                  <a:pt x="5203825" y="2033524"/>
                </a:lnTo>
                <a:lnTo>
                  <a:pt x="5192776" y="2097024"/>
                </a:lnTo>
                <a:lnTo>
                  <a:pt x="5181600" y="2159000"/>
                </a:lnTo>
                <a:lnTo>
                  <a:pt x="5164201" y="2224024"/>
                </a:lnTo>
                <a:lnTo>
                  <a:pt x="5145151" y="2286000"/>
                </a:lnTo>
                <a:lnTo>
                  <a:pt x="5124450" y="2347849"/>
                </a:lnTo>
                <a:lnTo>
                  <a:pt x="5099050" y="2409825"/>
                </a:lnTo>
                <a:lnTo>
                  <a:pt x="5072126" y="2470150"/>
                </a:lnTo>
                <a:lnTo>
                  <a:pt x="5040376" y="2531999"/>
                </a:lnTo>
                <a:lnTo>
                  <a:pt x="5006975" y="2590800"/>
                </a:lnTo>
                <a:lnTo>
                  <a:pt x="4970526" y="2651125"/>
                </a:lnTo>
                <a:lnTo>
                  <a:pt x="4930775" y="2709799"/>
                </a:lnTo>
                <a:lnTo>
                  <a:pt x="4886325" y="2765425"/>
                </a:lnTo>
                <a:lnTo>
                  <a:pt x="4841875" y="2824099"/>
                </a:lnTo>
                <a:lnTo>
                  <a:pt x="4791075" y="2879725"/>
                </a:lnTo>
                <a:lnTo>
                  <a:pt x="4740275" y="2933700"/>
                </a:lnTo>
                <a:lnTo>
                  <a:pt x="4684776" y="2989199"/>
                </a:lnTo>
                <a:lnTo>
                  <a:pt x="4625975" y="3043174"/>
                </a:lnTo>
                <a:lnTo>
                  <a:pt x="4567301" y="3093974"/>
                </a:lnTo>
                <a:lnTo>
                  <a:pt x="4502150" y="3144774"/>
                </a:lnTo>
                <a:lnTo>
                  <a:pt x="4435475" y="3194050"/>
                </a:lnTo>
                <a:lnTo>
                  <a:pt x="4362450" y="3241675"/>
                </a:lnTo>
                <a:lnTo>
                  <a:pt x="4289425" y="3289300"/>
                </a:lnTo>
                <a:lnTo>
                  <a:pt x="4213225" y="3336925"/>
                </a:lnTo>
                <a:lnTo>
                  <a:pt x="4135501" y="3382899"/>
                </a:lnTo>
                <a:lnTo>
                  <a:pt x="4051300" y="3424174"/>
                </a:lnTo>
                <a:lnTo>
                  <a:pt x="3963924" y="3467100"/>
                </a:lnTo>
                <a:lnTo>
                  <a:pt x="3876675" y="3508375"/>
                </a:lnTo>
                <a:lnTo>
                  <a:pt x="3784600" y="3547999"/>
                </a:lnTo>
                <a:lnTo>
                  <a:pt x="3689350" y="3584575"/>
                </a:lnTo>
                <a:lnTo>
                  <a:pt x="1522476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569690" y="1743080"/>
            <a:ext cx="3805710" cy="3584575"/>
          </a:xfrm>
          <a:custGeom>
            <a:avLst/>
            <a:gdLst/>
            <a:ahLst/>
            <a:cxnLst/>
            <a:rect l="l" t="t" r="r" b="b"/>
            <a:pathLst>
              <a:path w="4281424" h="3584575">
                <a:moveTo>
                  <a:pt x="1250950" y="3584575"/>
                </a:moveTo>
                <a:lnTo>
                  <a:pt x="1171575" y="3547999"/>
                </a:lnTo>
                <a:lnTo>
                  <a:pt x="1096899" y="3508375"/>
                </a:lnTo>
                <a:lnTo>
                  <a:pt x="1023874" y="3467100"/>
                </a:lnTo>
                <a:lnTo>
                  <a:pt x="954024" y="3424174"/>
                </a:lnTo>
                <a:lnTo>
                  <a:pt x="885825" y="3382899"/>
                </a:lnTo>
                <a:lnTo>
                  <a:pt x="822325" y="3336925"/>
                </a:lnTo>
                <a:lnTo>
                  <a:pt x="757174" y="3289300"/>
                </a:lnTo>
                <a:lnTo>
                  <a:pt x="698500" y="3241675"/>
                </a:lnTo>
                <a:lnTo>
                  <a:pt x="639699" y="3194050"/>
                </a:lnTo>
                <a:lnTo>
                  <a:pt x="582549" y="3144774"/>
                </a:lnTo>
                <a:lnTo>
                  <a:pt x="530225" y="3093974"/>
                </a:lnTo>
                <a:lnTo>
                  <a:pt x="479425" y="3043174"/>
                </a:lnTo>
                <a:lnTo>
                  <a:pt x="431800" y="2989199"/>
                </a:lnTo>
                <a:lnTo>
                  <a:pt x="387350" y="2933700"/>
                </a:lnTo>
                <a:lnTo>
                  <a:pt x="344424" y="2879725"/>
                </a:lnTo>
                <a:lnTo>
                  <a:pt x="306324" y="2824099"/>
                </a:lnTo>
                <a:lnTo>
                  <a:pt x="266700" y="2765425"/>
                </a:lnTo>
                <a:lnTo>
                  <a:pt x="233299" y="2709799"/>
                </a:lnTo>
                <a:lnTo>
                  <a:pt x="198374" y="2651125"/>
                </a:lnTo>
                <a:lnTo>
                  <a:pt x="168275" y="2590800"/>
                </a:lnTo>
                <a:lnTo>
                  <a:pt x="139700" y="2531999"/>
                </a:lnTo>
                <a:lnTo>
                  <a:pt x="115824" y="2470150"/>
                </a:lnTo>
                <a:lnTo>
                  <a:pt x="92075" y="2409825"/>
                </a:lnTo>
                <a:lnTo>
                  <a:pt x="73025" y="2347849"/>
                </a:lnTo>
                <a:lnTo>
                  <a:pt x="55499" y="2286000"/>
                </a:lnTo>
                <a:lnTo>
                  <a:pt x="39624" y="2224024"/>
                </a:lnTo>
                <a:lnTo>
                  <a:pt x="28575" y="2159000"/>
                </a:lnTo>
                <a:lnTo>
                  <a:pt x="17399" y="2097024"/>
                </a:lnTo>
                <a:lnTo>
                  <a:pt x="7874" y="2033524"/>
                </a:lnTo>
                <a:lnTo>
                  <a:pt x="3175" y="1968500"/>
                </a:lnTo>
                <a:lnTo>
                  <a:pt x="0" y="1906524"/>
                </a:lnTo>
                <a:lnTo>
                  <a:pt x="0" y="1843024"/>
                </a:lnTo>
                <a:lnTo>
                  <a:pt x="3175" y="1778000"/>
                </a:lnTo>
                <a:lnTo>
                  <a:pt x="6350" y="1712849"/>
                </a:lnTo>
                <a:lnTo>
                  <a:pt x="14224" y="1649349"/>
                </a:lnTo>
                <a:lnTo>
                  <a:pt x="22225" y="1584325"/>
                </a:lnTo>
                <a:lnTo>
                  <a:pt x="33274" y="1519174"/>
                </a:lnTo>
                <a:lnTo>
                  <a:pt x="50800" y="1455674"/>
                </a:lnTo>
                <a:lnTo>
                  <a:pt x="66675" y="1393825"/>
                </a:lnTo>
                <a:lnTo>
                  <a:pt x="84074" y="1328674"/>
                </a:lnTo>
                <a:lnTo>
                  <a:pt x="106299" y="1265174"/>
                </a:lnTo>
                <a:lnTo>
                  <a:pt x="131699" y="1203325"/>
                </a:lnTo>
                <a:lnTo>
                  <a:pt x="157099" y="1141349"/>
                </a:lnTo>
                <a:lnTo>
                  <a:pt x="187325" y="1079500"/>
                </a:lnTo>
                <a:lnTo>
                  <a:pt x="219075" y="1017524"/>
                </a:lnTo>
                <a:lnTo>
                  <a:pt x="252349" y="955675"/>
                </a:lnTo>
                <a:lnTo>
                  <a:pt x="288925" y="893699"/>
                </a:lnTo>
                <a:lnTo>
                  <a:pt x="328549" y="835025"/>
                </a:lnTo>
                <a:lnTo>
                  <a:pt x="369824" y="776224"/>
                </a:lnTo>
                <a:lnTo>
                  <a:pt x="412750" y="717550"/>
                </a:lnTo>
                <a:lnTo>
                  <a:pt x="460375" y="658749"/>
                </a:lnTo>
                <a:lnTo>
                  <a:pt x="508000" y="601599"/>
                </a:lnTo>
                <a:lnTo>
                  <a:pt x="558800" y="546100"/>
                </a:lnTo>
                <a:lnTo>
                  <a:pt x="611124" y="490474"/>
                </a:lnTo>
                <a:lnTo>
                  <a:pt x="666750" y="436499"/>
                </a:lnTo>
                <a:lnTo>
                  <a:pt x="727075" y="384175"/>
                </a:lnTo>
                <a:lnTo>
                  <a:pt x="787400" y="330200"/>
                </a:lnTo>
                <a:lnTo>
                  <a:pt x="849249" y="279400"/>
                </a:lnTo>
                <a:lnTo>
                  <a:pt x="917575" y="228600"/>
                </a:lnTo>
                <a:lnTo>
                  <a:pt x="984250" y="180975"/>
                </a:lnTo>
                <a:lnTo>
                  <a:pt x="1054100" y="133350"/>
                </a:lnTo>
                <a:lnTo>
                  <a:pt x="1127125" y="85725"/>
                </a:lnTo>
                <a:lnTo>
                  <a:pt x="1203325" y="41275"/>
                </a:lnTo>
                <a:lnTo>
                  <a:pt x="1281049" y="0"/>
                </a:lnTo>
                <a:lnTo>
                  <a:pt x="3003423" y="0"/>
                </a:lnTo>
                <a:lnTo>
                  <a:pt x="3078099" y="41275"/>
                </a:lnTo>
                <a:lnTo>
                  <a:pt x="3154299" y="85725"/>
                </a:lnTo>
                <a:lnTo>
                  <a:pt x="3227324" y="133350"/>
                </a:lnTo>
                <a:lnTo>
                  <a:pt x="3297174" y="180975"/>
                </a:lnTo>
                <a:lnTo>
                  <a:pt x="3367024" y="228600"/>
                </a:lnTo>
                <a:lnTo>
                  <a:pt x="3432048" y="279400"/>
                </a:lnTo>
                <a:lnTo>
                  <a:pt x="3495548" y="330200"/>
                </a:lnTo>
                <a:lnTo>
                  <a:pt x="3554349" y="384175"/>
                </a:lnTo>
                <a:lnTo>
                  <a:pt x="3614674" y="436499"/>
                </a:lnTo>
                <a:lnTo>
                  <a:pt x="3670173" y="490474"/>
                </a:lnTo>
                <a:lnTo>
                  <a:pt x="3722624" y="546100"/>
                </a:lnTo>
                <a:lnTo>
                  <a:pt x="3773424" y="601599"/>
                </a:lnTo>
                <a:lnTo>
                  <a:pt x="3824224" y="658749"/>
                </a:lnTo>
                <a:lnTo>
                  <a:pt x="3868674" y="717550"/>
                </a:lnTo>
                <a:lnTo>
                  <a:pt x="3914648" y="776224"/>
                </a:lnTo>
                <a:lnTo>
                  <a:pt x="3955923" y="835025"/>
                </a:lnTo>
                <a:lnTo>
                  <a:pt x="3992499" y="893699"/>
                </a:lnTo>
                <a:lnTo>
                  <a:pt x="4028948" y="955675"/>
                </a:lnTo>
                <a:lnTo>
                  <a:pt x="4065524" y="1017524"/>
                </a:lnTo>
                <a:lnTo>
                  <a:pt x="4095623" y="1079500"/>
                </a:lnTo>
                <a:lnTo>
                  <a:pt x="4124198" y="1141349"/>
                </a:lnTo>
                <a:lnTo>
                  <a:pt x="4152773" y="1203325"/>
                </a:lnTo>
                <a:lnTo>
                  <a:pt x="4174998" y="1265174"/>
                </a:lnTo>
                <a:lnTo>
                  <a:pt x="4197223" y="1328674"/>
                </a:lnTo>
                <a:lnTo>
                  <a:pt x="4216273" y="1393825"/>
                </a:lnTo>
                <a:lnTo>
                  <a:pt x="4233799" y="1455674"/>
                </a:lnTo>
                <a:lnTo>
                  <a:pt x="4248023" y="1519174"/>
                </a:lnTo>
                <a:lnTo>
                  <a:pt x="4259199" y="1584325"/>
                </a:lnTo>
                <a:lnTo>
                  <a:pt x="4270248" y="1649349"/>
                </a:lnTo>
                <a:lnTo>
                  <a:pt x="4275074" y="1712849"/>
                </a:lnTo>
                <a:lnTo>
                  <a:pt x="4281424" y="1778000"/>
                </a:lnTo>
                <a:lnTo>
                  <a:pt x="4281424" y="1843024"/>
                </a:lnTo>
                <a:lnTo>
                  <a:pt x="4281424" y="1906524"/>
                </a:lnTo>
                <a:lnTo>
                  <a:pt x="4278249" y="1968500"/>
                </a:lnTo>
                <a:lnTo>
                  <a:pt x="4273423" y="2033524"/>
                </a:lnTo>
                <a:lnTo>
                  <a:pt x="4263898" y="2097024"/>
                </a:lnTo>
                <a:lnTo>
                  <a:pt x="4256024" y="2159000"/>
                </a:lnTo>
                <a:lnTo>
                  <a:pt x="4241673" y="2224024"/>
                </a:lnTo>
                <a:lnTo>
                  <a:pt x="4227449" y="2286000"/>
                </a:lnTo>
                <a:lnTo>
                  <a:pt x="4208399" y="2347849"/>
                </a:lnTo>
                <a:lnTo>
                  <a:pt x="4189349" y="2409825"/>
                </a:lnTo>
                <a:lnTo>
                  <a:pt x="4165473" y="2470150"/>
                </a:lnTo>
                <a:lnTo>
                  <a:pt x="4141724" y="2531999"/>
                </a:lnTo>
                <a:lnTo>
                  <a:pt x="4113149" y="2590800"/>
                </a:lnTo>
                <a:lnTo>
                  <a:pt x="4082923" y="2651125"/>
                </a:lnTo>
                <a:lnTo>
                  <a:pt x="4047998" y="2709799"/>
                </a:lnTo>
                <a:lnTo>
                  <a:pt x="4014724" y="2765425"/>
                </a:lnTo>
                <a:lnTo>
                  <a:pt x="3974973" y="2824099"/>
                </a:lnTo>
                <a:lnTo>
                  <a:pt x="3936873" y="2879725"/>
                </a:lnTo>
                <a:lnTo>
                  <a:pt x="3894074" y="2933700"/>
                </a:lnTo>
                <a:lnTo>
                  <a:pt x="3849624" y="2989199"/>
                </a:lnTo>
                <a:lnTo>
                  <a:pt x="3801999" y="3043174"/>
                </a:lnTo>
                <a:lnTo>
                  <a:pt x="3751199" y="3093974"/>
                </a:lnTo>
                <a:lnTo>
                  <a:pt x="3698748" y="3144774"/>
                </a:lnTo>
                <a:lnTo>
                  <a:pt x="3641598" y="3194050"/>
                </a:lnTo>
                <a:lnTo>
                  <a:pt x="3582924" y="3241675"/>
                </a:lnTo>
                <a:lnTo>
                  <a:pt x="3524123" y="3289300"/>
                </a:lnTo>
                <a:lnTo>
                  <a:pt x="3459099" y="3336925"/>
                </a:lnTo>
                <a:lnTo>
                  <a:pt x="3395599" y="3382899"/>
                </a:lnTo>
                <a:lnTo>
                  <a:pt x="3327273" y="3424174"/>
                </a:lnTo>
                <a:lnTo>
                  <a:pt x="3257423" y="3467100"/>
                </a:lnTo>
                <a:lnTo>
                  <a:pt x="3184398" y="3508375"/>
                </a:lnTo>
                <a:lnTo>
                  <a:pt x="3109849" y="3547999"/>
                </a:lnTo>
                <a:lnTo>
                  <a:pt x="3030474" y="3584575"/>
                </a:lnTo>
                <a:lnTo>
                  <a:pt x="1250950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112914" y="1743080"/>
            <a:ext cx="2719268" cy="3584575"/>
          </a:xfrm>
          <a:custGeom>
            <a:avLst/>
            <a:gdLst/>
            <a:ahLst/>
            <a:cxnLst/>
            <a:rect l="l" t="t" r="r" b="b"/>
            <a:pathLst>
              <a:path w="3059176" h="3584575">
                <a:moveTo>
                  <a:pt x="893826" y="3584575"/>
                </a:moveTo>
                <a:lnTo>
                  <a:pt x="838200" y="3547999"/>
                </a:lnTo>
                <a:lnTo>
                  <a:pt x="785876" y="3508375"/>
                </a:lnTo>
                <a:lnTo>
                  <a:pt x="731901" y="3467100"/>
                </a:lnTo>
                <a:lnTo>
                  <a:pt x="681101" y="3424174"/>
                </a:lnTo>
                <a:lnTo>
                  <a:pt x="633476" y="3382899"/>
                </a:lnTo>
                <a:lnTo>
                  <a:pt x="585851" y="3336925"/>
                </a:lnTo>
                <a:lnTo>
                  <a:pt x="541401" y="3289300"/>
                </a:lnTo>
                <a:lnTo>
                  <a:pt x="498475" y="3241675"/>
                </a:lnTo>
                <a:lnTo>
                  <a:pt x="457200" y="3194050"/>
                </a:lnTo>
                <a:lnTo>
                  <a:pt x="417575" y="3144774"/>
                </a:lnTo>
                <a:lnTo>
                  <a:pt x="379475" y="3093974"/>
                </a:lnTo>
                <a:lnTo>
                  <a:pt x="344550" y="3043174"/>
                </a:lnTo>
                <a:lnTo>
                  <a:pt x="307975" y="2989199"/>
                </a:lnTo>
                <a:lnTo>
                  <a:pt x="277875" y="2933700"/>
                </a:lnTo>
                <a:lnTo>
                  <a:pt x="247650" y="2879725"/>
                </a:lnTo>
                <a:lnTo>
                  <a:pt x="219075" y="2824099"/>
                </a:lnTo>
                <a:lnTo>
                  <a:pt x="190500" y="2765425"/>
                </a:lnTo>
                <a:lnTo>
                  <a:pt x="165100" y="2709799"/>
                </a:lnTo>
                <a:lnTo>
                  <a:pt x="142875" y="2651125"/>
                </a:lnTo>
                <a:lnTo>
                  <a:pt x="120650" y="2590800"/>
                </a:lnTo>
                <a:lnTo>
                  <a:pt x="101600" y="2531999"/>
                </a:lnTo>
                <a:lnTo>
                  <a:pt x="81025" y="2470150"/>
                </a:lnTo>
                <a:lnTo>
                  <a:pt x="66675" y="2409825"/>
                </a:lnTo>
                <a:lnTo>
                  <a:pt x="50800" y="2347849"/>
                </a:lnTo>
                <a:lnTo>
                  <a:pt x="39750" y="2286000"/>
                </a:lnTo>
                <a:lnTo>
                  <a:pt x="28575" y="2224024"/>
                </a:lnTo>
                <a:lnTo>
                  <a:pt x="19050" y="2159000"/>
                </a:lnTo>
                <a:lnTo>
                  <a:pt x="11175" y="2097024"/>
                </a:lnTo>
                <a:lnTo>
                  <a:pt x="6350" y="2033524"/>
                </a:lnTo>
                <a:lnTo>
                  <a:pt x="3175" y="1968500"/>
                </a:lnTo>
                <a:lnTo>
                  <a:pt x="0" y="1906524"/>
                </a:lnTo>
                <a:lnTo>
                  <a:pt x="0" y="1843024"/>
                </a:lnTo>
                <a:lnTo>
                  <a:pt x="0" y="1778000"/>
                </a:lnTo>
                <a:lnTo>
                  <a:pt x="6350" y="1712849"/>
                </a:lnTo>
                <a:lnTo>
                  <a:pt x="8000" y="1649349"/>
                </a:lnTo>
                <a:lnTo>
                  <a:pt x="17525" y="1584325"/>
                </a:lnTo>
                <a:lnTo>
                  <a:pt x="25400" y="1519174"/>
                </a:lnTo>
                <a:lnTo>
                  <a:pt x="33400" y="1455674"/>
                </a:lnTo>
                <a:lnTo>
                  <a:pt x="47625" y="1393825"/>
                </a:lnTo>
                <a:lnTo>
                  <a:pt x="61975" y="1328674"/>
                </a:lnTo>
                <a:lnTo>
                  <a:pt x="76200" y="1265174"/>
                </a:lnTo>
                <a:lnTo>
                  <a:pt x="92075" y="1203325"/>
                </a:lnTo>
                <a:lnTo>
                  <a:pt x="112775" y="1141349"/>
                </a:lnTo>
                <a:lnTo>
                  <a:pt x="135000" y="1079500"/>
                </a:lnTo>
                <a:lnTo>
                  <a:pt x="157225" y="1017524"/>
                </a:lnTo>
                <a:lnTo>
                  <a:pt x="179450" y="955675"/>
                </a:lnTo>
                <a:lnTo>
                  <a:pt x="208025" y="893699"/>
                </a:lnTo>
                <a:lnTo>
                  <a:pt x="233425" y="835025"/>
                </a:lnTo>
                <a:lnTo>
                  <a:pt x="263525" y="776224"/>
                </a:lnTo>
                <a:lnTo>
                  <a:pt x="295275" y="717550"/>
                </a:lnTo>
                <a:lnTo>
                  <a:pt x="328675" y="658749"/>
                </a:lnTo>
                <a:lnTo>
                  <a:pt x="361950" y="601599"/>
                </a:lnTo>
                <a:lnTo>
                  <a:pt x="398525" y="546100"/>
                </a:lnTo>
                <a:lnTo>
                  <a:pt x="438150" y="490474"/>
                </a:lnTo>
                <a:lnTo>
                  <a:pt x="476250" y="436499"/>
                </a:lnTo>
                <a:lnTo>
                  <a:pt x="519175" y="384175"/>
                </a:lnTo>
                <a:lnTo>
                  <a:pt x="563626" y="330200"/>
                </a:lnTo>
                <a:lnTo>
                  <a:pt x="608076" y="279400"/>
                </a:lnTo>
                <a:lnTo>
                  <a:pt x="655701" y="228600"/>
                </a:lnTo>
                <a:lnTo>
                  <a:pt x="703326" y="180975"/>
                </a:lnTo>
                <a:lnTo>
                  <a:pt x="754126" y="133350"/>
                </a:lnTo>
                <a:lnTo>
                  <a:pt x="808101" y="85725"/>
                </a:lnTo>
                <a:lnTo>
                  <a:pt x="860425" y="41275"/>
                </a:lnTo>
                <a:lnTo>
                  <a:pt x="917575" y="0"/>
                </a:lnTo>
                <a:lnTo>
                  <a:pt x="2144776" y="0"/>
                </a:lnTo>
                <a:lnTo>
                  <a:pt x="2200275" y="41275"/>
                </a:lnTo>
                <a:lnTo>
                  <a:pt x="2254250" y="85725"/>
                </a:lnTo>
                <a:lnTo>
                  <a:pt x="2305050" y="133350"/>
                </a:lnTo>
                <a:lnTo>
                  <a:pt x="2355850" y="180975"/>
                </a:lnTo>
                <a:lnTo>
                  <a:pt x="2405126" y="228600"/>
                </a:lnTo>
                <a:lnTo>
                  <a:pt x="2451100" y="279400"/>
                </a:lnTo>
                <a:lnTo>
                  <a:pt x="2498725" y="330200"/>
                </a:lnTo>
                <a:lnTo>
                  <a:pt x="2540000" y="384175"/>
                </a:lnTo>
                <a:lnTo>
                  <a:pt x="2582926" y="436499"/>
                </a:lnTo>
                <a:lnTo>
                  <a:pt x="2621026" y="490474"/>
                </a:lnTo>
                <a:lnTo>
                  <a:pt x="2660650" y="546100"/>
                </a:lnTo>
                <a:lnTo>
                  <a:pt x="2697226" y="601599"/>
                </a:lnTo>
                <a:lnTo>
                  <a:pt x="2730500" y="658749"/>
                </a:lnTo>
                <a:lnTo>
                  <a:pt x="2763901" y="717550"/>
                </a:lnTo>
                <a:lnTo>
                  <a:pt x="2795651" y="776224"/>
                </a:lnTo>
                <a:lnTo>
                  <a:pt x="2825750" y="835025"/>
                </a:lnTo>
                <a:lnTo>
                  <a:pt x="2854325" y="893699"/>
                </a:lnTo>
                <a:lnTo>
                  <a:pt x="2879725" y="955675"/>
                </a:lnTo>
                <a:lnTo>
                  <a:pt x="2905125" y="1017524"/>
                </a:lnTo>
                <a:lnTo>
                  <a:pt x="2927350" y="1079500"/>
                </a:lnTo>
                <a:lnTo>
                  <a:pt x="2946400" y="1141349"/>
                </a:lnTo>
                <a:lnTo>
                  <a:pt x="2967101" y="1203325"/>
                </a:lnTo>
                <a:lnTo>
                  <a:pt x="2982976" y="1265174"/>
                </a:lnTo>
                <a:lnTo>
                  <a:pt x="3000375" y="1328674"/>
                </a:lnTo>
                <a:lnTo>
                  <a:pt x="3011551" y="1393825"/>
                </a:lnTo>
                <a:lnTo>
                  <a:pt x="3025775" y="1455674"/>
                </a:lnTo>
                <a:lnTo>
                  <a:pt x="3033776" y="1519174"/>
                </a:lnTo>
                <a:lnTo>
                  <a:pt x="3041650" y="1584325"/>
                </a:lnTo>
                <a:lnTo>
                  <a:pt x="3051175" y="1649349"/>
                </a:lnTo>
                <a:lnTo>
                  <a:pt x="3056001" y="1712849"/>
                </a:lnTo>
                <a:lnTo>
                  <a:pt x="3059176" y="1778000"/>
                </a:lnTo>
                <a:lnTo>
                  <a:pt x="3059176" y="1843024"/>
                </a:lnTo>
                <a:lnTo>
                  <a:pt x="3059176" y="1906524"/>
                </a:lnTo>
                <a:lnTo>
                  <a:pt x="3056001" y="1968500"/>
                </a:lnTo>
                <a:lnTo>
                  <a:pt x="3052826" y="2033524"/>
                </a:lnTo>
                <a:lnTo>
                  <a:pt x="3048000" y="2097024"/>
                </a:lnTo>
                <a:lnTo>
                  <a:pt x="3040126" y="2159000"/>
                </a:lnTo>
                <a:lnTo>
                  <a:pt x="3030601" y="2224024"/>
                </a:lnTo>
                <a:lnTo>
                  <a:pt x="3019425" y="2286000"/>
                </a:lnTo>
                <a:lnTo>
                  <a:pt x="3008376" y="2347849"/>
                </a:lnTo>
                <a:lnTo>
                  <a:pt x="2992501" y="2409825"/>
                </a:lnTo>
                <a:lnTo>
                  <a:pt x="2978150" y="2470150"/>
                </a:lnTo>
                <a:lnTo>
                  <a:pt x="2957576" y="2531999"/>
                </a:lnTo>
                <a:lnTo>
                  <a:pt x="2938526" y="2590800"/>
                </a:lnTo>
                <a:lnTo>
                  <a:pt x="2916301" y="2651125"/>
                </a:lnTo>
                <a:lnTo>
                  <a:pt x="2894076" y="2709799"/>
                </a:lnTo>
                <a:lnTo>
                  <a:pt x="2868676" y="2765425"/>
                </a:lnTo>
                <a:lnTo>
                  <a:pt x="2843276" y="2824099"/>
                </a:lnTo>
                <a:lnTo>
                  <a:pt x="2811526" y="2879725"/>
                </a:lnTo>
                <a:lnTo>
                  <a:pt x="2781300" y="2933700"/>
                </a:lnTo>
                <a:lnTo>
                  <a:pt x="2751201" y="2989199"/>
                </a:lnTo>
                <a:lnTo>
                  <a:pt x="2716276" y="3043174"/>
                </a:lnTo>
                <a:lnTo>
                  <a:pt x="2679700" y="3093974"/>
                </a:lnTo>
                <a:lnTo>
                  <a:pt x="2641600" y="3144774"/>
                </a:lnTo>
                <a:lnTo>
                  <a:pt x="2601976" y="3194050"/>
                </a:lnTo>
                <a:lnTo>
                  <a:pt x="2562225" y="3241675"/>
                </a:lnTo>
                <a:lnTo>
                  <a:pt x="2517775" y="3289300"/>
                </a:lnTo>
                <a:lnTo>
                  <a:pt x="2473325" y="3336925"/>
                </a:lnTo>
                <a:lnTo>
                  <a:pt x="2428875" y="3382899"/>
                </a:lnTo>
                <a:lnTo>
                  <a:pt x="2378075" y="3424174"/>
                </a:lnTo>
                <a:lnTo>
                  <a:pt x="2327275" y="3467100"/>
                </a:lnTo>
                <a:lnTo>
                  <a:pt x="2276475" y="3508375"/>
                </a:lnTo>
                <a:lnTo>
                  <a:pt x="2220976" y="3547999"/>
                </a:lnTo>
                <a:lnTo>
                  <a:pt x="2167001" y="3584575"/>
                </a:lnTo>
                <a:lnTo>
                  <a:pt x="893826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43734" y="1743080"/>
            <a:ext cx="1460444" cy="3584575"/>
          </a:xfrm>
          <a:custGeom>
            <a:avLst/>
            <a:gdLst/>
            <a:ahLst/>
            <a:cxnLst/>
            <a:rect l="l" t="t" r="r" b="b"/>
            <a:pathLst>
              <a:path w="1642999" h="3584575">
                <a:moveTo>
                  <a:pt x="479425" y="3584575"/>
                </a:moveTo>
                <a:lnTo>
                  <a:pt x="450850" y="3547999"/>
                </a:lnTo>
                <a:lnTo>
                  <a:pt x="420624" y="3508375"/>
                </a:lnTo>
                <a:lnTo>
                  <a:pt x="392049" y="3467100"/>
                </a:lnTo>
                <a:lnTo>
                  <a:pt x="366649" y="3424174"/>
                </a:lnTo>
                <a:lnTo>
                  <a:pt x="339725" y="3382899"/>
                </a:lnTo>
                <a:lnTo>
                  <a:pt x="314325" y="3336925"/>
                </a:lnTo>
                <a:lnTo>
                  <a:pt x="292100" y="3289300"/>
                </a:lnTo>
                <a:lnTo>
                  <a:pt x="266700" y="3241675"/>
                </a:lnTo>
                <a:lnTo>
                  <a:pt x="223774" y="3144774"/>
                </a:lnTo>
                <a:lnTo>
                  <a:pt x="184150" y="3043174"/>
                </a:lnTo>
                <a:lnTo>
                  <a:pt x="149225" y="2933700"/>
                </a:lnTo>
                <a:lnTo>
                  <a:pt x="117475" y="2824099"/>
                </a:lnTo>
                <a:lnTo>
                  <a:pt x="88900" y="2709799"/>
                </a:lnTo>
                <a:lnTo>
                  <a:pt x="65024" y="2590800"/>
                </a:lnTo>
                <a:lnTo>
                  <a:pt x="44450" y="2470150"/>
                </a:lnTo>
                <a:lnTo>
                  <a:pt x="28575" y="2347849"/>
                </a:lnTo>
                <a:lnTo>
                  <a:pt x="14224" y="2224024"/>
                </a:lnTo>
                <a:lnTo>
                  <a:pt x="4699" y="2097024"/>
                </a:lnTo>
                <a:lnTo>
                  <a:pt x="0" y="1968500"/>
                </a:lnTo>
                <a:lnTo>
                  <a:pt x="0" y="1843024"/>
                </a:lnTo>
                <a:lnTo>
                  <a:pt x="3175" y="1712849"/>
                </a:lnTo>
                <a:lnTo>
                  <a:pt x="7874" y="1584325"/>
                </a:lnTo>
                <a:lnTo>
                  <a:pt x="19050" y="1455674"/>
                </a:lnTo>
                <a:lnTo>
                  <a:pt x="33274" y="1328674"/>
                </a:lnTo>
                <a:lnTo>
                  <a:pt x="50800" y="1203325"/>
                </a:lnTo>
                <a:lnTo>
                  <a:pt x="69850" y="1079500"/>
                </a:lnTo>
                <a:lnTo>
                  <a:pt x="95250" y="955675"/>
                </a:lnTo>
                <a:lnTo>
                  <a:pt x="125349" y="835025"/>
                </a:lnTo>
                <a:lnTo>
                  <a:pt x="157099" y="717550"/>
                </a:lnTo>
                <a:lnTo>
                  <a:pt x="193675" y="601599"/>
                </a:lnTo>
                <a:lnTo>
                  <a:pt x="234950" y="490474"/>
                </a:lnTo>
                <a:lnTo>
                  <a:pt x="277749" y="384175"/>
                </a:lnTo>
                <a:lnTo>
                  <a:pt x="325374" y="279400"/>
                </a:lnTo>
                <a:lnTo>
                  <a:pt x="377825" y="180975"/>
                </a:lnTo>
                <a:lnTo>
                  <a:pt x="403225" y="133350"/>
                </a:lnTo>
                <a:lnTo>
                  <a:pt x="431800" y="85725"/>
                </a:lnTo>
                <a:lnTo>
                  <a:pt x="461899" y="41275"/>
                </a:lnTo>
                <a:lnTo>
                  <a:pt x="490474" y="0"/>
                </a:lnTo>
                <a:lnTo>
                  <a:pt x="1152525" y="0"/>
                </a:lnTo>
                <a:lnTo>
                  <a:pt x="1182624" y="41275"/>
                </a:lnTo>
                <a:lnTo>
                  <a:pt x="1211199" y="85725"/>
                </a:lnTo>
                <a:lnTo>
                  <a:pt x="1239774" y="133350"/>
                </a:lnTo>
                <a:lnTo>
                  <a:pt x="1263650" y="180975"/>
                </a:lnTo>
                <a:lnTo>
                  <a:pt x="1317625" y="279400"/>
                </a:lnTo>
                <a:lnTo>
                  <a:pt x="1365250" y="384175"/>
                </a:lnTo>
                <a:lnTo>
                  <a:pt x="1406525" y="490474"/>
                </a:lnTo>
                <a:lnTo>
                  <a:pt x="1449324" y="601599"/>
                </a:lnTo>
                <a:lnTo>
                  <a:pt x="1485773" y="717550"/>
                </a:lnTo>
                <a:lnTo>
                  <a:pt x="1515999" y="835025"/>
                </a:lnTo>
                <a:lnTo>
                  <a:pt x="1547749" y="955675"/>
                </a:lnTo>
                <a:lnTo>
                  <a:pt x="1573149" y="1079500"/>
                </a:lnTo>
                <a:lnTo>
                  <a:pt x="1592199" y="1203325"/>
                </a:lnTo>
                <a:lnTo>
                  <a:pt x="1609598" y="1328674"/>
                </a:lnTo>
                <a:lnTo>
                  <a:pt x="1622298" y="1455674"/>
                </a:lnTo>
                <a:lnTo>
                  <a:pt x="1634998" y="1584325"/>
                </a:lnTo>
                <a:lnTo>
                  <a:pt x="1639824" y="1712849"/>
                </a:lnTo>
                <a:lnTo>
                  <a:pt x="1642999" y="1843024"/>
                </a:lnTo>
                <a:lnTo>
                  <a:pt x="1642999" y="1968500"/>
                </a:lnTo>
                <a:lnTo>
                  <a:pt x="1636649" y="2097024"/>
                </a:lnTo>
                <a:lnTo>
                  <a:pt x="1628648" y="2224024"/>
                </a:lnTo>
                <a:lnTo>
                  <a:pt x="1614424" y="2347849"/>
                </a:lnTo>
                <a:lnTo>
                  <a:pt x="1598549" y="2470150"/>
                </a:lnTo>
                <a:lnTo>
                  <a:pt x="1577848" y="2590800"/>
                </a:lnTo>
                <a:lnTo>
                  <a:pt x="1552448" y="2709799"/>
                </a:lnTo>
                <a:lnTo>
                  <a:pt x="1525524" y="2824099"/>
                </a:lnTo>
                <a:lnTo>
                  <a:pt x="1493774" y="2933700"/>
                </a:lnTo>
                <a:lnTo>
                  <a:pt x="1457198" y="3043174"/>
                </a:lnTo>
                <a:lnTo>
                  <a:pt x="1419225" y="3144774"/>
                </a:lnTo>
                <a:lnTo>
                  <a:pt x="1373124" y="3241675"/>
                </a:lnTo>
                <a:lnTo>
                  <a:pt x="1350899" y="3289300"/>
                </a:lnTo>
                <a:lnTo>
                  <a:pt x="1328674" y="3336925"/>
                </a:lnTo>
                <a:lnTo>
                  <a:pt x="1303274" y="3382899"/>
                </a:lnTo>
                <a:lnTo>
                  <a:pt x="1274699" y="3424174"/>
                </a:lnTo>
                <a:lnTo>
                  <a:pt x="1250950" y="3467100"/>
                </a:lnTo>
                <a:lnTo>
                  <a:pt x="1222375" y="3508375"/>
                </a:lnTo>
                <a:lnTo>
                  <a:pt x="1192149" y="3547999"/>
                </a:lnTo>
                <a:lnTo>
                  <a:pt x="1163574" y="3584575"/>
                </a:lnTo>
                <a:lnTo>
                  <a:pt x="479425" y="35845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469071" y="1743075"/>
            <a:ext cx="4177" cy="3581400"/>
          </a:xfrm>
          <a:custGeom>
            <a:avLst/>
            <a:gdLst/>
            <a:ahLst/>
            <a:cxnLst/>
            <a:rect l="l" t="t" r="r" b="b"/>
            <a:pathLst>
              <a:path w="4699" h="3581400">
                <a:moveTo>
                  <a:pt x="4699" y="3581400"/>
                </a:moveTo>
                <a:lnTo>
                  <a:pt x="0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712167" y="1874902"/>
            <a:ext cx="3513667" cy="1524"/>
          </a:xfrm>
          <a:custGeom>
            <a:avLst/>
            <a:gdLst/>
            <a:ahLst/>
            <a:cxnLst/>
            <a:rect l="l" t="t" r="r" b="b"/>
            <a:pathLst>
              <a:path w="3952875" h="1524">
                <a:moveTo>
                  <a:pt x="0" y="0"/>
                </a:moveTo>
                <a:lnTo>
                  <a:pt x="3952875" y="152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233864" y="2090804"/>
            <a:ext cx="4477399" cy="1524"/>
          </a:xfrm>
          <a:custGeom>
            <a:avLst/>
            <a:gdLst/>
            <a:ahLst/>
            <a:cxnLst/>
            <a:rect l="l" t="t" r="r" b="b"/>
            <a:pathLst>
              <a:path w="5037074" h="1524">
                <a:moveTo>
                  <a:pt x="0" y="0"/>
                </a:moveTo>
                <a:lnTo>
                  <a:pt x="5037074" y="152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732845" y="2401968"/>
            <a:ext cx="5475111" cy="3175"/>
          </a:xfrm>
          <a:custGeom>
            <a:avLst/>
            <a:gdLst/>
            <a:ahLst/>
            <a:cxnLst/>
            <a:rect l="l" t="t" r="r" b="b"/>
            <a:pathLst>
              <a:path w="6159500" h="3175">
                <a:moveTo>
                  <a:pt x="0" y="3175"/>
                </a:moveTo>
                <a:lnTo>
                  <a:pt x="6159500" y="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343380" y="2757554"/>
            <a:ext cx="6252690" cy="1524"/>
          </a:xfrm>
          <a:custGeom>
            <a:avLst/>
            <a:gdLst/>
            <a:ahLst/>
            <a:cxnLst/>
            <a:rect l="l" t="t" r="r" b="b"/>
            <a:pathLst>
              <a:path w="7034276" h="1524">
                <a:moveTo>
                  <a:pt x="0" y="0"/>
                </a:moveTo>
                <a:lnTo>
                  <a:pt x="7034276" y="152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085155" y="3155950"/>
            <a:ext cx="6773389" cy="1524"/>
          </a:xfrm>
          <a:custGeom>
            <a:avLst/>
            <a:gdLst/>
            <a:ahLst/>
            <a:cxnLst/>
            <a:rect l="l" t="t" r="r" b="b"/>
            <a:pathLst>
              <a:path w="7620063" h="1524">
                <a:moveTo>
                  <a:pt x="0" y="0"/>
                </a:moveTo>
                <a:lnTo>
                  <a:pt x="7620063" y="152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987787" y="3598927"/>
            <a:ext cx="6968067" cy="1524"/>
          </a:xfrm>
          <a:custGeom>
            <a:avLst/>
            <a:gdLst/>
            <a:ahLst/>
            <a:cxnLst/>
            <a:rect l="l" t="t" r="r" b="b"/>
            <a:pathLst>
              <a:path w="7839075" h="1524">
                <a:moveTo>
                  <a:pt x="0" y="0"/>
                </a:moveTo>
                <a:lnTo>
                  <a:pt x="7839075" y="152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092200" y="4059301"/>
            <a:ext cx="6760690" cy="1524"/>
          </a:xfrm>
          <a:custGeom>
            <a:avLst/>
            <a:gdLst/>
            <a:ahLst/>
            <a:cxnLst/>
            <a:rect l="l" t="t" r="r" b="b"/>
            <a:pathLst>
              <a:path w="7605776" h="1524">
                <a:moveTo>
                  <a:pt x="0" y="0"/>
                </a:moveTo>
                <a:lnTo>
                  <a:pt x="7605776" y="1524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365958" y="4454525"/>
            <a:ext cx="6207534" cy="1650"/>
          </a:xfrm>
          <a:custGeom>
            <a:avLst/>
            <a:gdLst/>
            <a:ahLst/>
            <a:cxnLst/>
            <a:rect l="l" t="t" r="r" b="b"/>
            <a:pathLst>
              <a:path w="6983476" h="1650">
                <a:moveTo>
                  <a:pt x="0" y="0"/>
                </a:moveTo>
                <a:lnTo>
                  <a:pt x="6983476" y="165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804875" y="4808614"/>
            <a:ext cx="5322711" cy="3175"/>
          </a:xfrm>
          <a:custGeom>
            <a:avLst/>
            <a:gdLst/>
            <a:ahLst/>
            <a:cxnLst/>
            <a:rect l="l" t="t" r="r" b="b"/>
            <a:pathLst>
              <a:path w="5988050" h="3175">
                <a:moveTo>
                  <a:pt x="0" y="0"/>
                </a:moveTo>
                <a:lnTo>
                  <a:pt x="5988050" y="3175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417297" y="5116448"/>
            <a:ext cx="4097867" cy="1650"/>
          </a:xfrm>
          <a:custGeom>
            <a:avLst/>
            <a:gdLst/>
            <a:ahLst/>
            <a:cxnLst/>
            <a:rect l="l" t="t" r="r" b="b"/>
            <a:pathLst>
              <a:path w="4610100" h="1650">
                <a:moveTo>
                  <a:pt x="0" y="0"/>
                </a:moveTo>
                <a:lnTo>
                  <a:pt x="4610100" y="1650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696437" y="2816365"/>
            <a:ext cx="1726071" cy="509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atin typeface="Arial" panose="020B0604020202020204" pitchFamily="34" charset="0"/>
              </a:rPr>
              <a:t>Средний Восток и Северная Африка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>
                <a:latin typeface="Arial" panose="020B0604020202020204" pitchFamily="34" charset="0"/>
              </a:rPr>
              <a:t>240 000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4510" y="3267439"/>
            <a:ext cx="1411790" cy="193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/>
            <a:r>
              <a:rPr lang="ru-RU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[150 000–320 000]</a:t>
            </a:r>
            <a:endParaRPr lang="ru-RU" sz="1200" dirty="0">
              <a:solidFill>
                <a:srgbClr val="4D4D4D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9246" y="3392039"/>
            <a:ext cx="1531169" cy="3249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/>
            <a:r>
              <a:rPr lang="ru-RU" sz="1200" b="1" dirty="0">
                <a:latin typeface="Arial" panose="020B0604020202020204" pitchFamily="34" charset="0"/>
              </a:rPr>
              <a:t>Африка к югу от Сахары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99371" y="3734497"/>
            <a:ext cx="1840012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ts val="1614"/>
              </a:lnSpc>
            </a:pPr>
            <a:r>
              <a:rPr lang="ru-RU" sz="1400" b="1" dirty="0">
                <a:latin typeface="Arial" panose="020B0604020202020204" pitchFamily="34" charset="0"/>
              </a:rPr>
              <a:t>25,8 миллиона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55"/>
              </a:lnSpc>
            </a:pPr>
            <a:r>
              <a:rPr lang="ru-RU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[24,0–28,7 миллиона]</a:t>
            </a:r>
            <a:endParaRPr lang="ru-RU" sz="1200" dirty="0">
              <a:solidFill>
                <a:srgbClr val="4D4D4D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9872" y="2085721"/>
            <a:ext cx="138566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latin typeface="Arial" panose="020B0604020202020204" pitchFamily="34" charset="0"/>
              </a:rPr>
              <a:t>Восточная Европа и Центральная Азия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</a:rPr>
              <a:t>1,5 миллиона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01936" y="2565400"/>
            <a:ext cx="1386976" cy="193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/>
            <a:r>
              <a:rPr lang="ru-RU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[1,3–1,8 миллиона]</a:t>
            </a:r>
            <a:endParaRPr lang="ru-RU" sz="1200" dirty="0">
              <a:solidFill>
                <a:srgbClr val="4D4D4D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25999" y="3189734"/>
            <a:ext cx="1670072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ru-RU" sz="1050" b="1" dirty="0">
                <a:latin typeface="Arial" panose="020B0604020202020204" pitchFamily="34" charset="0"/>
              </a:rPr>
              <a:t>Азиатско-Тихоокеанский регион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5,0 миллионов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[4,5–5,6 миллиона]</a:t>
            </a:r>
            <a:endParaRPr lang="ru-RU" sz="1200" dirty="0">
              <a:solidFill>
                <a:srgbClr val="4D4D4D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1811" y="2085725"/>
            <a:ext cx="2752198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/>
            <a:r>
              <a:rPr lang="ru-RU" sz="1200" b="1" dirty="0">
                <a:latin typeface="Arial" panose="020B0604020202020204" pitchFamily="34" charset="0"/>
              </a:rPr>
              <a:t>Северная Америка, Западная и Центральная Европа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85397" y="2453741"/>
            <a:ext cx="1496220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1095">
              <a:lnSpc>
                <a:spcPts val="1614"/>
              </a:lnSpc>
            </a:pPr>
            <a:r>
              <a:rPr lang="ru-RU" sz="1300" b="1" dirty="0">
                <a:latin typeface="Arial" panose="020B0604020202020204" pitchFamily="34" charset="0"/>
              </a:rPr>
              <a:t>2,4 миллиона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75">
              <a:lnSpc>
                <a:spcPts val="1155"/>
              </a:lnSpc>
            </a:pPr>
            <a:r>
              <a:rPr lang="ru-RU" sz="1200" spc="-10" dirty="0">
                <a:solidFill>
                  <a:srgbClr val="4D4D4D"/>
                </a:solidFill>
                <a:latin typeface="Arial Narrow"/>
              </a:rPr>
              <a:t>[</a:t>
            </a:r>
            <a:r>
              <a:rPr lang="ru-RU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[1,5–3,5 миллиона]</a:t>
            </a:r>
            <a:endParaRPr lang="ru-RU" sz="1200" dirty="0">
              <a:solidFill>
                <a:srgbClr val="4D4D4D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39753" y="3670680"/>
            <a:ext cx="1442936" cy="489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</a:rPr>
              <a:t>Латинская Америка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1,7 миллиона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[1,4–2,0 миллиона]</a:t>
            </a:r>
            <a:endParaRPr lang="ru-RU" sz="1200" dirty="0">
              <a:solidFill>
                <a:srgbClr val="4D4D4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19177" y="2780928"/>
            <a:ext cx="977279" cy="1808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/>
            <a:r>
              <a:rPr lang="ru-RU" sz="1200" b="1" dirty="0">
                <a:latin typeface="Arial" panose="020B0604020202020204" pitchFamily="34" charset="0"/>
              </a:rPr>
              <a:t>Карибский регион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90983" y="3102104"/>
            <a:ext cx="940476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/>
            <a:r>
              <a:rPr lang="ru-RU" sz="1400" b="1" dirty="0">
                <a:latin typeface="Arial" panose="020B0604020202020204" pitchFamily="34" charset="0"/>
              </a:rPr>
              <a:t>280 000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17295" y="3263809"/>
            <a:ext cx="1255171" cy="193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/>
            <a:r>
              <a:rPr lang="ru-RU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[210 000–340 000]</a:t>
            </a:r>
            <a:endParaRPr lang="ru-RU" sz="1200" dirty="0">
              <a:solidFill>
                <a:srgbClr val="4D4D4D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07288" cy="7920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75" algn="l"/>
            <a:r>
              <a:rPr lang="ru-RU" sz="2000" dirty="0"/>
              <a:t>Количество взрослых и </a:t>
            </a:r>
            <a:r>
              <a:rPr lang="ru-RU" sz="2000" dirty="0" smtClean="0"/>
              <a:t>детей, живущих </a:t>
            </a:r>
            <a:r>
              <a:rPr lang="ru-RU" sz="2000" dirty="0"/>
              <a:t>с ВИЧ, 2014 год</a:t>
            </a:r>
            <a:endParaRPr lang="ru-RU" sz="2000" dirty="0"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" y="5913132"/>
            <a:ext cx="1492426" cy="55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41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2519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512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172" tIns="39086" rIns="78172" bIns="39086" numCol="1" anchor="t" anchorCtr="0" compatLnSpc="1">
            <a:prstTxWarp prst="textNoShape">
              <a:avLst/>
            </a:prstTxWarp>
          </a:bodyPr>
          <a:lstStyle>
            <a:lvl1pPr algn="ctr" defTabSz="78161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pitchFamily="-65" charset="-128"/>
              </a:defRPr>
            </a:lvl1pPr>
            <a:lvl2pPr algn="ctr" defTabSz="78161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-65" charset="0"/>
                <a:ea typeface="ＭＳ Ｐゴシック" charset="-128"/>
                <a:cs typeface="ＭＳ Ｐゴシック" pitchFamily="-65" charset="-128"/>
              </a:defRPr>
            </a:lvl2pPr>
            <a:lvl3pPr algn="ctr" defTabSz="78161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-65" charset="0"/>
                <a:ea typeface="ＭＳ Ｐゴシック" charset="-128"/>
                <a:cs typeface="ＭＳ Ｐゴシック" pitchFamily="-65" charset="-128"/>
              </a:defRPr>
            </a:lvl3pPr>
            <a:lvl4pPr algn="ctr" defTabSz="78161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-65" charset="0"/>
                <a:ea typeface="ＭＳ Ｐゴシック" charset="-128"/>
                <a:cs typeface="ＭＳ Ｐゴシック" pitchFamily="-65" charset="-128"/>
              </a:defRPr>
            </a:lvl4pPr>
            <a:lvl5pPr algn="ctr" defTabSz="781616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-65" charset="0"/>
                <a:ea typeface="ＭＳ Ｐゴシック" charset="-128"/>
                <a:cs typeface="ＭＳ Ｐゴシック" pitchFamily="-65" charset="-128"/>
              </a:defRPr>
            </a:lvl5pPr>
            <a:lvl6pPr marL="109503" algn="ctr" defTabSz="976049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-65" charset="0"/>
              </a:defRPr>
            </a:lvl6pPr>
            <a:lvl7pPr marL="219006" algn="ctr" defTabSz="976049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-65" charset="0"/>
              </a:defRPr>
            </a:lvl7pPr>
            <a:lvl8pPr marL="328517" algn="ctr" defTabSz="976049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-65" charset="0"/>
              </a:defRPr>
            </a:lvl8pPr>
            <a:lvl9pPr marL="438023" algn="ctr" defTabSz="976049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-65" charset="0"/>
              </a:defRPr>
            </a:lvl9pPr>
          </a:lstStyle>
          <a:p>
            <a:pPr algn="l"/>
            <a:r>
              <a:rPr lang="ru-RU" altLang="en-US" sz="2400" kern="0" dirty="0">
                <a:solidFill>
                  <a:schemeClr val="tx1"/>
                </a:solidFill>
                <a:latin typeface="Calibri" panose="020F0502020204030204" pitchFamily="34" charset="0"/>
              </a:rPr>
              <a:t>Упущенные возможности диагностики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59" y="910059"/>
            <a:ext cx="8058049" cy="4967881"/>
          </a:xfrm>
          <a:prstGeom prst="rect">
            <a:avLst/>
          </a:prstGeom>
        </p:spPr>
      </p:pic>
      <p:graphicFrame>
        <p:nvGraphicFramePr>
          <p:cNvPr id="14" name="16 Diagrama"/>
          <p:cNvGraphicFramePr/>
          <p:nvPr>
            <p:extLst>
              <p:ext uri="{D42A27DB-BD31-4B8C-83A1-F6EECF244321}">
                <p14:modId xmlns:p14="http://schemas.microsoft.com/office/powerpoint/2010/main" val="2625402030"/>
              </p:ext>
            </p:extLst>
          </p:nvPr>
        </p:nvGraphicFramePr>
        <p:xfrm>
          <a:off x="1325745" y="5769693"/>
          <a:ext cx="67687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18 Rectángulo redondeado"/>
          <p:cNvSpPr/>
          <p:nvPr/>
        </p:nvSpPr>
        <p:spPr>
          <a:xfrm>
            <a:off x="3483858" y="5013176"/>
            <a:ext cx="4973150" cy="72008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7 Rectángulo redondeado"/>
          <p:cNvSpPr/>
          <p:nvPr/>
        </p:nvSpPr>
        <p:spPr>
          <a:xfrm>
            <a:off x="3347864" y="3068960"/>
            <a:ext cx="4973149" cy="36004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179512" y="6266853"/>
            <a:ext cx="1951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Pérez Elías MJ, EACS 2013 PS8/3</a:t>
            </a:r>
          </a:p>
        </p:txBody>
      </p:sp>
    </p:spTree>
    <p:extLst>
      <p:ext uri="{BB962C8B-B14F-4D97-AF65-F5344CB8AC3E}">
        <p14:creationId xmlns:p14="http://schemas.microsoft.com/office/powerpoint/2010/main" val="1232288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892494"/>
              </p:ext>
            </p:extLst>
          </p:nvPr>
        </p:nvGraphicFramePr>
        <p:xfrm>
          <a:off x="683568" y="836712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6698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90600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>
                <a:latin typeface="Calibri" panose="020F0502020204030204" pitchFamily="34" charset="0"/>
              </a:rPr>
              <a:t>Часто возникающие проблемы, связанные с тестированием на ВИЧ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5589240"/>
            <a:ext cx="8363272" cy="536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1844704"/>
            <a:ext cx="5248200" cy="540000"/>
          </a:xfrm>
          <a:prstGeom prst="rect">
            <a:avLst/>
          </a:prstGeom>
        </p:spPr>
        <p:txBody>
          <a:bodyPr vert="horz" lIns="91238" tIns="45619" rIns="91238" bIns="45619" rtlCol="0" anchor="t">
            <a:normAutofit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itchFamily="34" charset="0"/>
              </a:rPr>
              <a:t>На уровне пациента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3645024"/>
            <a:ext cx="7200800" cy="540000"/>
          </a:xfrm>
          <a:prstGeom prst="rect">
            <a:avLst/>
          </a:prstGeom>
        </p:spPr>
        <p:txBody>
          <a:bodyPr vert="horz" lIns="91238" tIns="45619" rIns="91238" bIns="45619" rtlCol="0" anchor="t">
            <a:noAutofit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itchFamily="34" charset="0"/>
              </a:rPr>
              <a:t>На институциональном уровне / на уровне политики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2708920"/>
            <a:ext cx="5248200" cy="540000"/>
          </a:xfrm>
          <a:prstGeom prst="rect">
            <a:avLst/>
          </a:prstGeom>
        </p:spPr>
        <p:txBody>
          <a:bodyPr vert="horz" lIns="91238" tIns="45619" rIns="91238" bIns="45619" rtlCol="0" anchor="t">
            <a:normAutofit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itchFamily="34" charset="0"/>
              </a:rPr>
              <a:t>На уровне </a:t>
            </a:r>
            <a:r>
              <a:rPr lang="ru-RU" sz="2400" dirty="0" smtClean="0">
                <a:latin typeface="Calibri" pitchFamily="34" charset="0"/>
              </a:rPr>
              <a:t>медицинского учреждения</a:t>
            </a:r>
            <a:endParaRPr lang="ru-RU" sz="2400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2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24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238" tIns="45619" rIns="91238" bIns="4561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Потенциальные барьеры на уровне пациента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1600" y="1556792"/>
            <a:ext cx="2280342" cy="3047698"/>
            <a:chOff x="192300" y="781762"/>
            <a:chExt cx="2280342" cy="3047698"/>
          </a:xfrm>
        </p:grpSpPr>
        <p:sp>
          <p:nvSpPr>
            <p:cNvPr id="6" name="Rounded Rectangle 5"/>
            <p:cNvSpPr/>
            <p:nvPr/>
          </p:nvSpPr>
          <p:spPr>
            <a:xfrm>
              <a:off x="192300" y="781762"/>
              <a:ext cx="2280342" cy="3047698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59089" y="848551"/>
              <a:ext cx="2146764" cy="2914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>
                  <a:solidFill>
                    <a:schemeClr val="tx1"/>
                  </a:solidFill>
                </a:rPr>
                <a:t>Барьеры на уровне пациента могут различаться в зависимости от страны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2244" y="2374750"/>
            <a:ext cx="687057" cy="922267"/>
            <a:chOff x="2796726" y="1844478"/>
            <a:chExt cx="687057" cy="922267"/>
          </a:xfrm>
        </p:grpSpPr>
        <p:sp>
          <p:nvSpPr>
            <p:cNvPr id="9" name="Right Arrow 8"/>
            <p:cNvSpPr/>
            <p:nvPr/>
          </p:nvSpPr>
          <p:spPr>
            <a:xfrm>
              <a:off x="2796726" y="1844478"/>
              <a:ext cx="687057" cy="9222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9EDF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2796726" y="2028931"/>
              <a:ext cx="480940" cy="553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88024" y="1428231"/>
            <a:ext cx="3718745" cy="3316926"/>
            <a:chOff x="3768978" y="647148"/>
            <a:chExt cx="3718745" cy="3316926"/>
          </a:xfrm>
        </p:grpSpPr>
        <p:sp>
          <p:nvSpPr>
            <p:cNvPr id="12" name="Rounded Rectangle 11"/>
            <p:cNvSpPr/>
            <p:nvPr/>
          </p:nvSpPr>
          <p:spPr>
            <a:xfrm>
              <a:off x="3768978" y="647148"/>
              <a:ext cx="3718745" cy="3316926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66127" y="744297"/>
              <a:ext cx="3524447" cy="3122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>
                  <a:solidFill>
                    <a:schemeClr val="tx1"/>
                  </a:solidFill>
                </a:rPr>
                <a:t>Межкультурные барьеры: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solidFill>
                    <a:schemeClr val="tx1"/>
                  </a:solidFill>
                </a:rPr>
                <a:t>Низкое восприятие риска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solidFill>
                    <a:schemeClr val="tx1"/>
                  </a:solidFill>
                </a:rPr>
                <a:t>Боязнь ВИЧ-инфекции и ее влияния на здоровье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solidFill>
                    <a:schemeClr val="tx1"/>
                  </a:solidFill>
                </a:rPr>
                <a:t>Боязнь огласки 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solidFill>
                    <a:schemeClr val="tx1"/>
                  </a:solidFill>
                </a:rPr>
                <a:t>Отрицание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>
                  <a:solidFill>
                    <a:schemeClr val="tx1"/>
                  </a:solidFill>
                </a:rPr>
                <a:t>Отсутствие доступа к мед. обслуживанию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47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576065"/>
          </a:xfrm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 уровне медучреждений: потенциальные барьеры и проблемы</a:t>
            </a:r>
            <a:r>
              <a:rPr dirty="0"/>
              <a:t/>
            </a:r>
            <a:br>
              <a:rPr dirty="0"/>
            </a:br>
            <a:endParaRPr lang="ru-RU" sz="2000" dirty="0">
              <a:solidFill>
                <a:srgbClr val="1D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768506"/>
              </p:ext>
            </p:extLst>
          </p:nvPr>
        </p:nvGraphicFramePr>
        <p:xfrm>
          <a:off x="611560" y="962596"/>
          <a:ext cx="79928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836712"/>
            <a:ext cx="7992888" cy="172819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37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507164"/>
            <a:ext cx="7992888" cy="172819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37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4235356"/>
            <a:ext cx="5328592" cy="172819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37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4235356"/>
            <a:ext cx="2657007" cy="172819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370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3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17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260648"/>
            <a:ext cx="8208912" cy="792088"/>
          </a:xfrm>
          <a:prstGeom prst="rect">
            <a:avLst/>
          </a:prstGeom>
        </p:spPr>
        <p:txBody>
          <a:bodyPr vert="horz" lIns="91238" tIns="45619" rIns="91238" bIns="45619" rtlCol="0" anchor="t">
            <a:normAutofit lnSpcReduction="10000"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Институциональный уровень: потенциальные барьеры и способы решения проблем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1306" y="1414565"/>
            <a:ext cx="3099227" cy="1589907"/>
            <a:chOff x="4501" y="127174"/>
            <a:chExt cx="3099227" cy="1589907"/>
          </a:xfrm>
        </p:grpSpPr>
        <p:sp>
          <p:nvSpPr>
            <p:cNvPr id="7" name="Chevron 6"/>
            <p:cNvSpPr/>
            <p:nvPr/>
          </p:nvSpPr>
          <p:spPr>
            <a:xfrm>
              <a:off x="4501" y="153312"/>
              <a:ext cx="3099227" cy="156376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835621" y="127174"/>
              <a:ext cx="1436988" cy="1589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Повышение расходов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93122" y="1440703"/>
            <a:ext cx="3174496" cy="1485476"/>
            <a:chOff x="3188256" y="133134"/>
            <a:chExt cx="3174496" cy="1485476"/>
          </a:xfrm>
        </p:grpSpPr>
        <p:sp>
          <p:nvSpPr>
            <p:cNvPr id="10" name="Chevron 9"/>
            <p:cNvSpPr/>
            <p:nvPr/>
          </p:nvSpPr>
          <p:spPr>
            <a:xfrm>
              <a:off x="3188256" y="153313"/>
              <a:ext cx="3174496" cy="1465297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4008585" y="133134"/>
              <a:ext cx="1709199" cy="1465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Тестирование экономически выгодно при выявлении по крайней мере 1 человека на 1000 прошедших тестирование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17980" y="1476869"/>
            <a:ext cx="2977247" cy="1465297"/>
            <a:chOff x="5515193" y="201944"/>
            <a:chExt cx="2977247" cy="1465297"/>
          </a:xfrm>
        </p:grpSpPr>
        <p:sp>
          <p:nvSpPr>
            <p:cNvPr id="13" name="Chevron 12"/>
            <p:cNvSpPr/>
            <p:nvPr/>
          </p:nvSpPr>
          <p:spPr>
            <a:xfrm>
              <a:off x="5515193" y="201944"/>
              <a:ext cx="2977247" cy="1465297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6228728" y="201944"/>
              <a:ext cx="1511950" cy="1465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Сравните расходы учреждения при несвоевременном </a:t>
              </a:r>
              <a:r>
                <a:rPr lang="ru-RU" sz="1200" kern="1200" dirty="0" smtClean="0"/>
                <a:t>выявлении ВИЧ</a:t>
              </a:r>
              <a:r>
                <a:rPr lang="ru-RU" sz="1200" kern="1200" dirty="0"/>
                <a:t>, что приводит к большим расходам в будущем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3740" y="3140968"/>
            <a:ext cx="3099227" cy="1239690"/>
            <a:chOff x="4501" y="1890638"/>
            <a:chExt cx="3099227" cy="1239690"/>
          </a:xfrm>
        </p:grpSpPr>
        <p:sp>
          <p:nvSpPr>
            <p:cNvPr id="16" name="Chevron 15"/>
            <p:cNvSpPr/>
            <p:nvPr/>
          </p:nvSpPr>
          <p:spPr>
            <a:xfrm>
              <a:off x="4501" y="1890638"/>
              <a:ext cx="3099227" cy="123969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624346" y="1890638"/>
              <a:ext cx="1859537" cy="1239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Предполагаемая низкая вероятность выявления новых </a:t>
              </a:r>
              <a:r>
                <a:rPr lang="ru-RU" sz="1600" kern="1200" dirty="0" smtClean="0"/>
                <a:t>случаев</a:t>
              </a:r>
              <a:endParaRPr lang="ru-RU" sz="16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35491" y="3140968"/>
            <a:ext cx="2897041" cy="1168272"/>
            <a:chOff x="2700828" y="1926347"/>
            <a:chExt cx="2897041" cy="1168272"/>
          </a:xfrm>
        </p:grpSpPr>
        <p:sp>
          <p:nvSpPr>
            <p:cNvPr id="19" name="Chevron 18"/>
            <p:cNvSpPr/>
            <p:nvPr/>
          </p:nvSpPr>
          <p:spPr>
            <a:xfrm>
              <a:off x="2700828" y="1926347"/>
              <a:ext cx="2897041" cy="1168272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3284964" y="1926347"/>
              <a:ext cx="1728769" cy="1168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Рассмотрите результаты исследования HIDES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3740" y="4506812"/>
            <a:ext cx="3099227" cy="1239690"/>
            <a:chOff x="4501" y="3344936"/>
            <a:chExt cx="3099227" cy="1239690"/>
          </a:xfrm>
        </p:grpSpPr>
        <p:sp>
          <p:nvSpPr>
            <p:cNvPr id="22" name="Chevron 21"/>
            <p:cNvSpPr/>
            <p:nvPr/>
          </p:nvSpPr>
          <p:spPr>
            <a:xfrm>
              <a:off x="4501" y="3344936"/>
              <a:ext cx="3099227" cy="123969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624346" y="3344936"/>
              <a:ext cx="1859537" cy="1239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bg1"/>
                  </a:solidFill>
                </a:rPr>
                <a:t>Влияние на </a:t>
              </a:r>
              <a:r>
                <a:rPr lang="ru-RU" sz="1600" kern="1200" dirty="0" smtClean="0">
                  <a:solidFill>
                    <a:schemeClr val="bg1"/>
                  </a:solidFill>
                </a:rPr>
                <a:t>существующую систему оказания помощи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48652" y="4468823"/>
            <a:ext cx="5507192" cy="1315668"/>
            <a:chOff x="2757582" y="3306947"/>
            <a:chExt cx="2515604" cy="1315668"/>
          </a:xfrm>
        </p:grpSpPr>
        <p:sp>
          <p:nvSpPr>
            <p:cNvPr id="25" name="Chevron 24"/>
            <p:cNvSpPr/>
            <p:nvPr/>
          </p:nvSpPr>
          <p:spPr>
            <a:xfrm>
              <a:off x="2757582" y="3344936"/>
              <a:ext cx="2515604" cy="1239690"/>
            </a:xfrm>
            <a:prstGeom prst="chevron">
              <a:avLst>
                <a:gd name="adj" fmla="val 48963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3358662" y="3306947"/>
              <a:ext cx="1256690" cy="1315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Необходимо упростить процедуры получения согласия, </a:t>
              </a:r>
              <a:r>
                <a:rPr lang="ru-RU" sz="1200" dirty="0" smtClean="0"/>
                <a:t>внепланового дополнительного </a:t>
              </a:r>
              <a:r>
                <a:rPr lang="ru-RU" sz="1200" kern="1200" dirty="0" smtClean="0"/>
                <a:t>тестирования</a:t>
              </a:r>
              <a:endParaRPr lang="ru-RU" sz="12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32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15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Барьеры на уровне политики и законодательства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Этот слайд следует изменить на основе местных данных, если существует </a:t>
            </a:r>
            <a:r>
              <a:rPr lang="ru-RU" sz="2000" dirty="0" smtClean="0"/>
              <a:t>потенциальные политические </a:t>
            </a:r>
            <a:r>
              <a:rPr lang="ru-RU" sz="2000" dirty="0"/>
              <a:t>и/или законодательные барьеры, например определяющие лиц, которые могут проводить тестирование. Учитывая содержащуюся здесь информацию, рассмотрите проблемы, связанные непосредственно с группой МСМ, доступом неофициальных </a:t>
            </a:r>
            <a:r>
              <a:rPr lang="ru-RU" sz="2000" dirty="0" smtClean="0"/>
              <a:t>мигрантов и ПИН </a:t>
            </a:r>
            <a:r>
              <a:rPr lang="ru-RU" sz="2000" dirty="0"/>
              <a:t>к услугам здравоохранения </a:t>
            </a:r>
            <a:r>
              <a:rPr lang="ru-RU" sz="2000" dirty="0" smtClean="0"/>
              <a:t>в </a:t>
            </a:r>
            <a:r>
              <a:rPr lang="ru-RU" sz="2000" dirty="0"/>
              <a:t>тех странах, где эти проблемы стоят остро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322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37282"/>
              </p:ext>
            </p:extLst>
          </p:nvPr>
        </p:nvGraphicFramePr>
        <p:xfrm>
          <a:off x="611560" y="980728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6698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latin typeface="Corbel" panose="020B0503020204020204" pitchFamily="34" charset="0"/>
              </a:rPr>
              <a:t/>
            </a:r>
            <a:br>
              <a:rPr lang="en-GB" sz="2700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364969"/>
              </p:ext>
            </p:extLst>
          </p:nvPr>
        </p:nvGraphicFramePr>
        <p:xfrm>
          <a:off x="611560" y="926529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2059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2771800" y="1568658"/>
            <a:ext cx="1119758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99792" y="5991144"/>
            <a:ext cx="1152128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99792" y="4869160"/>
            <a:ext cx="1152128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09978" cy="720080"/>
          </a:xfrm>
        </p:spPr>
        <p:txBody>
          <a:bodyPr anchor="t"/>
          <a:lstStyle/>
          <a:p>
            <a:pPr algn="l"/>
            <a:r>
              <a:rPr lang="ru-RU" sz="2400" dirty="0">
                <a:latin typeface="Calibri" panose="020F0502020204030204" pitchFamily="34" charset="0"/>
              </a:rPr>
              <a:t>Стратегии тестирования на ВИЧ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9592" y="1244622"/>
            <a:ext cx="1872208" cy="648072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Ориентация на конкретного человека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7757" y="3008670"/>
            <a:ext cx="1835878" cy="634538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Ориентация на условия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00314" y="1244622"/>
            <a:ext cx="4248472" cy="648072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Лица в группах высокого риска </a:t>
            </a:r>
          </a:p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МСМ, ПИН, чернокожие и представители этнических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меньшинств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113583759"/>
              </p:ext>
            </p:extLst>
          </p:nvPr>
        </p:nvGraphicFramePr>
        <p:xfrm>
          <a:off x="6216513" y="2250731"/>
          <a:ext cx="20162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99592" y="4581128"/>
            <a:ext cx="1800200" cy="576064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Ориентация на местонахождение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67944" y="4581128"/>
            <a:ext cx="4248472" cy="576064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Области с высокой серопревалентностью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9592" y="5661248"/>
            <a:ext cx="1800200" cy="612068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Ориентация на состояние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00314" y="5769260"/>
            <a:ext cx="4248472" cy="504056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ВИЧ-индикаторные состояния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7944" y="3643208"/>
            <a:ext cx="4209578" cy="385253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Сообщество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067944" y="2600908"/>
            <a:ext cx="2049338" cy="432048"/>
          </a:xfrm>
          <a:prstGeom prst="roundRect">
            <a:avLst/>
          </a:prstGeom>
          <a:solidFill>
            <a:srgbClr val="E9EDF4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Клиническое обслуживание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771800" y="3325939"/>
            <a:ext cx="651706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23506" y="2888941"/>
            <a:ext cx="0" cy="90009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23506" y="2888941"/>
            <a:ext cx="468052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23506" y="3789040"/>
            <a:ext cx="468052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2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90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Graphic spid="31" grpId="0">
        <p:bldAsOne/>
      </p:bldGraphic>
      <p:bldP spid="10" grpId="0" animBg="1"/>
      <p:bldP spid="11" grpId="0" animBg="1"/>
      <p:bldP spid="12" grpId="0" animBg="1"/>
      <p:bldP spid="13" grpId="0" animBg="1"/>
      <p:bldP spid="1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ru-RU" sz="2400" dirty="0" smtClean="0"/>
              <a:t>Новые случаи ВИЧ, </a:t>
            </a:r>
            <a:r>
              <a:rPr lang="ru-RU" sz="2400" dirty="0"/>
              <a:t>2014, Европейский регион </a:t>
            </a:r>
            <a:r>
              <a:rPr lang="ru-RU" sz="2400" dirty="0" smtClean="0"/>
              <a:t>ВОЗ</a:t>
            </a:r>
            <a:br>
              <a:rPr lang="ru-RU" sz="2400" dirty="0" smtClean="0"/>
            </a:br>
            <a:r>
              <a:rPr lang="ru-RU" sz="1800" dirty="0" smtClean="0"/>
              <a:t>(показатель на 100 000 человек)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7" y="1205297"/>
            <a:ext cx="75342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4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27" y="5685769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31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42" y="476671"/>
            <a:ext cx="3817181" cy="581213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50800" dir="576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4273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311"/>
            <a:ext cx="4032448" cy="57651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488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Guidance do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417442"/>
            <a:ext cx="5842266" cy="58487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2308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229600" cy="990600"/>
          </a:xfrm>
          <a:prstGeom prst="rect">
            <a:avLst/>
          </a:prstGeom>
        </p:spPr>
        <p:txBody>
          <a:bodyPr vert="horz" lIns="91238" tIns="45619" rIns="91238" bIns="45619" rtlCol="0" anchor="t">
            <a:normAutofit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Тестирование на ВИЧ на основании индикаторных заболеваний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1520" y="902011"/>
            <a:ext cx="8892480" cy="5053977"/>
          </a:xfrm>
          <a:prstGeom prst="rightArrow">
            <a:avLst/>
          </a:prstGeom>
          <a:solidFill>
            <a:srgbClr val="E9EDF4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388523" y="2339184"/>
            <a:ext cx="1618756" cy="2021590"/>
            <a:chOff x="3702" y="1516193"/>
            <a:chExt cx="1618756" cy="2021590"/>
          </a:xfrm>
        </p:grpSpPr>
        <p:sp>
          <p:nvSpPr>
            <p:cNvPr id="7" name="Rounded Rectangle 6"/>
            <p:cNvSpPr/>
            <p:nvPr/>
          </p:nvSpPr>
          <p:spPr>
            <a:xfrm>
              <a:off x="3702" y="1516193"/>
              <a:ext cx="1618756" cy="202159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82723" y="1595214"/>
              <a:ext cx="1460714" cy="186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И</a:t>
              </a:r>
              <a:r>
                <a:rPr lang="ru-RU" sz="1200" kern="1200" dirty="0"/>
                <a:t>ндикаторные заболевания представляют собой заболевания, связанные с </a:t>
              </a:r>
              <a:r>
                <a:rPr lang="ru-RU" sz="1200" kern="1200" dirty="0" smtClean="0"/>
                <a:t>повышенной вероятностью положительного </a:t>
              </a:r>
              <a:r>
                <a:rPr lang="ru-RU" sz="1200" kern="1200" dirty="0"/>
                <a:t>результата </a:t>
              </a:r>
              <a:r>
                <a:rPr lang="ru-RU" sz="1200" kern="1200" dirty="0" smtClean="0"/>
                <a:t> тестирования на ВИЧ</a:t>
              </a:r>
              <a:endParaRPr lang="ru-RU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16715" y="2339184"/>
            <a:ext cx="1618756" cy="2021590"/>
            <a:chOff x="1703396" y="1516193"/>
            <a:chExt cx="1618756" cy="2021590"/>
          </a:xfrm>
        </p:grpSpPr>
        <p:sp>
          <p:nvSpPr>
            <p:cNvPr id="12" name="Rounded Rectangle 11"/>
            <p:cNvSpPr/>
            <p:nvPr/>
          </p:nvSpPr>
          <p:spPr>
            <a:xfrm>
              <a:off x="1703396" y="1516193"/>
              <a:ext cx="1618756" cy="202159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782417" y="1595214"/>
              <a:ext cx="1460714" cy="186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Растущая доказательная база указывает </a:t>
              </a:r>
              <a:r>
                <a:rPr lang="ru-RU" sz="1200" kern="1200" dirty="0"/>
                <a:t>на увеличенную </a:t>
              </a:r>
              <a:r>
                <a:rPr lang="ru-RU" sz="1200" dirty="0" smtClean="0"/>
                <a:t>распространенность ВИЧ</a:t>
              </a:r>
              <a:r>
                <a:rPr lang="ru-RU" sz="1200" kern="1200" dirty="0" smtClean="0"/>
                <a:t> </a:t>
              </a:r>
              <a:r>
                <a:rPr lang="ru-RU" sz="1200" kern="1200" dirty="0"/>
                <a:t>при различных индикаторных заболеваниях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2972" y="2339184"/>
            <a:ext cx="1618756" cy="2021590"/>
            <a:chOff x="3403089" y="1516193"/>
            <a:chExt cx="1618756" cy="2021590"/>
          </a:xfrm>
        </p:grpSpPr>
        <p:sp>
          <p:nvSpPr>
            <p:cNvPr id="15" name="Rounded Rectangle 14"/>
            <p:cNvSpPr/>
            <p:nvPr/>
          </p:nvSpPr>
          <p:spPr>
            <a:xfrm>
              <a:off x="3403089" y="1516193"/>
              <a:ext cx="1618756" cy="202159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482110" y="1595214"/>
              <a:ext cx="1460714" cy="186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Проведение тестирования на ВИЧ в качестве стандарта является эффективным при распространенности </a:t>
              </a:r>
              <a:r>
                <a:rPr lang="ru-RU" sz="1200" kern="1200" dirty="0" err="1" smtClean="0"/>
                <a:t>недиагностирован-ных</a:t>
              </a:r>
              <a:r>
                <a:rPr lang="ru-RU" sz="1200" kern="1200" dirty="0" smtClean="0"/>
                <a:t> </a:t>
              </a:r>
              <a:r>
                <a:rPr lang="ru-RU" sz="1200" kern="1200" dirty="0"/>
                <a:t>случаев </a:t>
              </a:r>
              <a:r>
                <a:rPr lang="ru-RU" sz="1200" kern="1200" dirty="0" smtClean="0"/>
                <a:t>ВИЧ-инфекции </a:t>
              </a:r>
              <a:r>
                <a:rPr lang="ru-RU" sz="1200" kern="1200" dirty="0"/>
                <a:t>в целевой группе &gt; 0,1 %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59032" y="2339184"/>
            <a:ext cx="1618756" cy="2021590"/>
            <a:chOff x="4372426" y="1516191"/>
            <a:chExt cx="1618756" cy="2021590"/>
          </a:xfrm>
        </p:grpSpPr>
        <p:sp>
          <p:nvSpPr>
            <p:cNvPr id="18" name="Rounded Rectangle 17"/>
            <p:cNvSpPr/>
            <p:nvPr/>
          </p:nvSpPr>
          <p:spPr>
            <a:xfrm>
              <a:off x="4372426" y="1516191"/>
              <a:ext cx="1618756" cy="202159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4372426" y="1608545"/>
              <a:ext cx="1460714" cy="186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Тестирование на ВИЧ на основе индикаторных заболеваний входит во многие руководства по </a:t>
              </a:r>
              <a:r>
                <a:rPr lang="ru-RU" sz="1200" kern="1200" dirty="0" smtClean="0"/>
                <a:t>тестированию, </a:t>
              </a:r>
              <a:r>
                <a:rPr lang="ru-RU" sz="1200" kern="1200" dirty="0"/>
                <a:t>но исполнение на практике может быть различным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08304" y="2339184"/>
            <a:ext cx="1618756" cy="2021590"/>
            <a:chOff x="6802477" y="1516193"/>
            <a:chExt cx="1618756" cy="2021590"/>
          </a:xfrm>
        </p:grpSpPr>
        <p:sp>
          <p:nvSpPr>
            <p:cNvPr id="21" name="Rounded Rectangle 20"/>
            <p:cNvSpPr/>
            <p:nvPr/>
          </p:nvSpPr>
          <p:spPr>
            <a:xfrm>
              <a:off x="6802477" y="1516193"/>
              <a:ext cx="1618756" cy="202159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6881498" y="1595214"/>
              <a:ext cx="1460714" cy="186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Этот факт стал предпосылкой для проведения исследования ВИЧ-индикаторных заболеваний в Европе (HIDES)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25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16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/>
              <a:t>Что такое тестирование на ВИЧ на основе индикаторных заболеваний?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268761"/>
            <a:ext cx="7920880" cy="11521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/>
              <a:t>Это подход, при котором специалисты в области здравоохранения предлагают в качестве стандарта тестирование на ВИЧ всем лицам, у которых при обращении за медицинской помощью отмечается индикаторное заболевание, связанное с </a:t>
            </a:r>
            <a:r>
              <a:rPr lang="ru-RU" sz="2100" dirty="0" smtClean="0"/>
              <a:t>возможной ВИЧ-инфекцией.</a:t>
            </a:r>
            <a:endParaRPr lang="ru-RU" sz="2100" dirty="0"/>
          </a:p>
          <a:p>
            <a:pPr marL="0" indent="0">
              <a:spcBef>
                <a:spcPts val="0"/>
              </a:spcBef>
              <a:buNone/>
            </a:pPr>
            <a:endParaRPr lang="ru-RU" sz="2100" dirty="0"/>
          </a:p>
          <a:p>
            <a:pPr marL="0" indent="0">
              <a:spcBef>
                <a:spcPts val="0"/>
              </a:spcBef>
              <a:buNone/>
            </a:pPr>
            <a:endParaRPr lang="ru-RU" sz="2100" dirty="0"/>
          </a:p>
          <a:p>
            <a:pPr marL="0" indent="0">
              <a:spcBef>
                <a:spcPts val="0"/>
              </a:spcBef>
              <a:buNone/>
            </a:pPr>
            <a:endParaRPr lang="ru-RU" sz="21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11560" y="263691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Исследования показывают, что стандартное тестирование на ВИЧ экономически эффективно при частоте недиагностированных случаев ВИЧ у лиц с определенным индикаторным заболеванием более 0,1 %.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146" y="4005064"/>
            <a:ext cx="7856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Концепция тестирования на ВИЧ на основе индикаторного заболевания — это подход, при котором специалистам в области здравоохранения рекомендуется предлагать пациентам проведение тестирования при наличии индикаторного заболевания, а не при </a:t>
            </a:r>
            <a:r>
              <a:rPr lang="ru-RU" dirty="0" smtClean="0"/>
              <a:t>рискованном поведении пациента или его принадлежности к группе </a:t>
            </a:r>
            <a:r>
              <a:rPr lang="ru-RU" dirty="0"/>
              <a:t>риска. Такой подход может потенциально решить многие проблемы, возникающие у пациента и поставщиков медицинских услуг в плане тестирования на ВИЧ.</a:t>
            </a:r>
            <a:endParaRPr lang="ru-RU" baseline="3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1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" y="332656"/>
            <a:ext cx="8229600" cy="634082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/>
              <a:t>Индикаторные заболевания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12961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/>
              <a:t>Категории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628650" indent="-6286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СПИД-индикаторные </a:t>
            </a:r>
            <a:r>
              <a:rPr lang="ru-RU" sz="1600" dirty="0"/>
              <a:t>заболевания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	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ru-RU" sz="16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Rectangle 3"/>
          <p:cNvSpPr/>
          <p:nvPr/>
        </p:nvSpPr>
        <p:spPr>
          <a:xfrm>
            <a:off x="549492" y="2092764"/>
            <a:ext cx="8029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2.a </a:t>
            </a:r>
            <a:r>
              <a:rPr lang="en-US" sz="1600" dirty="0"/>
              <a:t>	</a:t>
            </a:r>
            <a:r>
              <a:rPr lang="ru-RU" sz="1600" dirty="0"/>
              <a:t>Заболевания, </a:t>
            </a:r>
            <a:r>
              <a:rPr lang="ru-RU" sz="1600" dirty="0" smtClean="0"/>
              <a:t>при которых распространенность </a:t>
            </a:r>
            <a:r>
              <a:rPr lang="ru-RU" sz="1600" dirty="0" err="1" smtClean="0"/>
              <a:t>недиагностированной</a:t>
            </a:r>
            <a:r>
              <a:rPr lang="ru-RU" sz="1600" dirty="0" smtClean="0"/>
              <a:t> ВИЧ-инфекции </a:t>
            </a:r>
            <a:r>
              <a:rPr lang="ru-RU" sz="1600" dirty="0"/>
              <a:t>&gt; 0,1 %                                                                      </a:t>
            </a:r>
          </a:p>
          <a:p>
            <a:pPr marL="622300" indent="-6223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2.b </a:t>
            </a:r>
            <a:r>
              <a:rPr lang="en-US" sz="1600" dirty="0"/>
              <a:t>	</a:t>
            </a:r>
            <a:r>
              <a:rPr lang="ru-RU" sz="1600" dirty="0"/>
              <a:t>Прочие заболевания, </a:t>
            </a:r>
            <a:r>
              <a:rPr lang="ru-RU" sz="1600" dirty="0" smtClean="0"/>
              <a:t>при которых </a:t>
            </a:r>
            <a:r>
              <a:rPr lang="ru-RU" sz="1600" dirty="0"/>
              <a:t>по экспертному мнению </a:t>
            </a:r>
            <a:r>
              <a:rPr lang="ru-RU" sz="1600" dirty="0" smtClean="0"/>
              <a:t>распространенность </a:t>
            </a:r>
            <a:r>
              <a:rPr lang="ru-RU" sz="1600" dirty="0" err="1" smtClean="0"/>
              <a:t>недиагностированной</a:t>
            </a:r>
            <a:r>
              <a:rPr lang="ru-RU" sz="1600" dirty="0" smtClean="0"/>
              <a:t> ВИЧ-инфекции может быть  </a:t>
            </a:r>
            <a:r>
              <a:rPr lang="ru-RU" sz="1600" dirty="0"/>
              <a:t>&gt; 0,1 %. </a:t>
            </a:r>
          </a:p>
          <a:p>
            <a:pPr>
              <a:lnSpc>
                <a:spcPct val="120000"/>
              </a:lnSpc>
            </a:pPr>
            <a:endParaRPr lang="ru-RU" sz="1600" dirty="0"/>
          </a:p>
        </p:txBody>
      </p:sp>
      <p:sp>
        <p:nvSpPr>
          <p:cNvPr id="5" name="Rectangle 4"/>
          <p:cNvSpPr/>
          <p:nvPr/>
        </p:nvSpPr>
        <p:spPr>
          <a:xfrm>
            <a:off x="567032" y="3284984"/>
            <a:ext cx="7821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>
              <a:lnSpc>
                <a:spcPct val="120000"/>
              </a:lnSpc>
              <a:spcBef>
                <a:spcPts val="0"/>
              </a:spcBef>
              <a:buAutoNum type="arabicPeriod" startAt="3"/>
            </a:pPr>
            <a:r>
              <a:rPr lang="ru-RU" sz="1600" dirty="0"/>
              <a:t>Заболевания, при которых невыявление ВИЧ-инфекции может </a:t>
            </a:r>
            <a:r>
              <a:rPr lang="ru-RU" sz="1600" dirty="0" smtClean="0"/>
              <a:t>привести к </a:t>
            </a:r>
            <a:r>
              <a:rPr lang="ru-RU" sz="1600" dirty="0"/>
              <a:t>серьезным нежелательным последствиям для </a:t>
            </a:r>
            <a:r>
              <a:rPr lang="ru-RU" sz="1600" dirty="0" smtClean="0"/>
              <a:t>лечения пациента</a:t>
            </a:r>
            <a:r>
              <a:rPr lang="ru-RU" sz="1600" dirty="0"/>
              <a:t>.</a:t>
            </a:r>
          </a:p>
          <a:p>
            <a:pPr marL="622300" indent="-622300">
              <a:lnSpc>
                <a:spcPct val="120000"/>
              </a:lnSpc>
              <a:spcBef>
                <a:spcPts val="0"/>
              </a:spcBef>
              <a:buAutoNum type="arabicPeriod" startAt="3"/>
            </a:pP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683568" y="5122234"/>
            <a:ext cx="75608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/>
              <a:t>В исследовании HIDES (исследование ВИЧ-индикаторных заболеваний в Европе) изучалась распространенность ВИЧ при возможных индикаторных заболеваниях в Европе.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16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9" y="391453"/>
            <a:ext cx="8229600" cy="504056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>
                <a:latin typeface="Calibri" panose="020F0502020204030204" pitchFamily="34" charset="0"/>
              </a:rPr>
              <a:t>Исследование HIDES – фаза 2, 2012–2014 гг.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1"/>
            <a:ext cx="3888432" cy="4824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</a:rPr>
              <a:t>Предложение пройти тестирование на ВИЧ в рамках стандартной процедуры пациентам (в возрасте 18–65 лет) с индикаторным заболеванием</a:t>
            </a:r>
          </a:p>
          <a:p>
            <a:pPr marL="0" indent="0">
              <a:buNone/>
            </a:pP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</a:rPr>
              <a:t>Первичная конечная точка: частота </a:t>
            </a:r>
            <a:r>
              <a:rPr lang="ru-RU" sz="1800" dirty="0" smtClean="0">
                <a:latin typeface="Calibri" panose="020F0502020204030204" pitchFamily="34" charset="0"/>
              </a:rPr>
              <a:t>выявления ранее </a:t>
            </a:r>
            <a:r>
              <a:rPr lang="ru-RU" sz="1800" dirty="0">
                <a:latin typeface="Calibri" panose="020F0502020204030204" pitchFamily="34" charset="0"/>
              </a:rPr>
              <a:t>недиагностированной ВИЧ-инфекции &gt; 0,1 % по каждому индикаторному заболеванию (ИЗ) </a:t>
            </a:r>
          </a:p>
          <a:p>
            <a:pPr marL="0" indent="0"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4089"/>
              </p:ext>
            </p:extLst>
          </p:nvPr>
        </p:nvGraphicFramePr>
        <p:xfrm>
          <a:off x="4211960" y="1196752"/>
          <a:ext cx="4536505" cy="48465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8830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Тип заболевания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Индикаторные заболевания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2358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Злокачественные опухоли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Лимфома</a:t>
                      </a:r>
                    </a:p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Цервикальная дисплазия или рак (CIN II и выше)</a:t>
                      </a:r>
                    </a:p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Анальная дисплазия или рак (AIN II и выше)</a:t>
                      </a:r>
                    </a:p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Первичный рак легких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9235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Вирусные инфекции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rbel" panose="020B0503020204020204" pitchFamily="34" charset="0"/>
                        </a:rPr>
                        <a:t>ВГВ-инфекция</a:t>
                      </a:r>
                      <a:endParaRPr lang="ru-RU" sz="1050" dirty="0">
                        <a:latin typeface="Corbel" panose="020B0503020204020204" pitchFamily="34" charset="0"/>
                      </a:endParaRPr>
                    </a:p>
                    <a:p>
                      <a:r>
                        <a:rPr lang="ru-RU" sz="1050" dirty="0" smtClean="0">
                          <a:latin typeface="Corbel" panose="020B0503020204020204" pitchFamily="34" charset="0"/>
                        </a:rPr>
                        <a:t>ВГС-инфекция</a:t>
                      </a:r>
                      <a:endParaRPr lang="ru-RU" sz="1050" dirty="0">
                        <a:latin typeface="Corbel" panose="020B0503020204020204" pitchFamily="34" charset="0"/>
                      </a:endParaRPr>
                    </a:p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Сочетанная </a:t>
                      </a:r>
                      <a:r>
                        <a:rPr lang="ru-RU" sz="1050" dirty="0" smtClean="0">
                          <a:latin typeface="Corbel" panose="020B0503020204020204" pitchFamily="34" charset="0"/>
                        </a:rPr>
                        <a:t>инфекция, вызванная вирусами гепатитов  В </a:t>
                      </a:r>
                      <a:r>
                        <a:rPr lang="ru-RU" sz="1050" dirty="0">
                          <a:latin typeface="Corbel" panose="020B0503020204020204" pitchFamily="34" charset="0"/>
                        </a:rPr>
                        <a:t>и С</a:t>
                      </a:r>
                    </a:p>
                    <a:p>
                      <a:r>
                        <a:rPr lang="ru-RU" sz="1050" dirty="0" err="1" smtClean="0">
                          <a:latin typeface="Corbel" panose="020B0503020204020204" pitchFamily="34" charset="0"/>
                        </a:rPr>
                        <a:t>Мононуклеозоподобный</a:t>
                      </a:r>
                      <a:r>
                        <a:rPr lang="ru-RU" sz="105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ru-RU" sz="1050" dirty="0">
                          <a:latin typeface="Corbel" panose="020B0503020204020204" pitchFamily="34" charset="0"/>
                        </a:rPr>
                        <a:t>синдром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8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Corbel" panose="020B0503020204020204" pitchFamily="34" charset="0"/>
                        </a:rPr>
                        <a:t>Гематологические нарушения</a:t>
                      </a:r>
                    </a:p>
                    <a:p>
                      <a:endParaRPr lang="ru-RU" sz="1050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Лейкоцитопения и/или тромбоцитопения </a:t>
                      </a:r>
                    </a:p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Лимфаденопатия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67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Дерматологические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Corbel" panose="020B0503020204020204" pitchFamily="34" charset="0"/>
                        </a:rPr>
                        <a:t>Псориаз, тяжелая форма</a:t>
                      </a:r>
                      <a:endParaRPr lang="ru-RU" sz="1050" dirty="0">
                        <a:latin typeface="Corbel" panose="020B0503020204020204" pitchFamily="34" charset="0"/>
                      </a:endParaRPr>
                    </a:p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Себорейный дерматит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67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Другое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Пневмония (лечение в стационаре)</a:t>
                      </a:r>
                    </a:p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Периферическая нейропатия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IDES 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5870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8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143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848" cy="6480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Включение </a:t>
            </a:r>
            <a:r>
              <a:rPr lang="ru-RU" sz="2400" dirty="0"/>
              <a:t>в </a:t>
            </a:r>
            <a:r>
              <a:rPr lang="ru-RU" sz="2400" dirty="0" smtClean="0"/>
              <a:t>исследование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Было проведено 150 опросов в 42 клинических центрах из 20 стран четырех регионов Европы.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10 139 пациентов были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включены в исследование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668 пациентов были исключены из исследования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Общее количество участников: </a:t>
            </a:r>
            <a:r>
              <a:rPr lang="ru-RU" sz="2000" b="1" dirty="0">
                <a:solidFill>
                  <a:schemeClr val="tx2"/>
                </a:solidFill>
              </a:rPr>
              <a:t>9 471</a:t>
            </a:r>
          </a:p>
        </p:txBody>
      </p:sp>
      <p:graphicFrame>
        <p:nvGraphicFramePr>
          <p:cNvPr id="4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24692"/>
              </p:ext>
            </p:extLst>
          </p:nvPr>
        </p:nvGraphicFramePr>
        <p:xfrm>
          <a:off x="2123728" y="3212976"/>
          <a:ext cx="5328592" cy="3072384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{9D7B26C5-4107-4FEC-AEDC-1716B250A1EF}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Набор участников по регионам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Количество зачисленных в исследование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kumimoji="0" lang="ru-R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9471</a:t>
                      </a:r>
                      <a:endParaRPr kumimoji="0" lang="ru-R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kumimoji="0" lang="ru-R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Южный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5,3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Центральный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942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Северный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2297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Восток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5732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5" descr="HIDES 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21" y="5766800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4547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Данные об участниках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Участники</a:t>
            </a:r>
            <a:r>
              <a:rPr lang="en-US" sz="1800" dirty="0"/>
              <a:t>				</a:t>
            </a:r>
            <a:r>
              <a:rPr lang="ru-RU" sz="1800" dirty="0"/>
              <a:t>9 471</a:t>
            </a:r>
          </a:p>
          <a:p>
            <a:pPr marL="0" indent="0">
              <a:buNone/>
            </a:pPr>
            <a:r>
              <a:rPr lang="ru-RU" sz="1800" dirty="0"/>
              <a:t>Мужчины</a:t>
            </a:r>
            <a:r>
              <a:rPr lang="en-US" sz="1800" dirty="0"/>
              <a:t>				</a:t>
            </a:r>
            <a:r>
              <a:rPr lang="ru-RU" sz="1800" dirty="0"/>
              <a:t>54 %</a:t>
            </a:r>
          </a:p>
          <a:p>
            <a:pPr marL="0" indent="0">
              <a:buNone/>
            </a:pPr>
            <a:r>
              <a:rPr lang="ru-RU" sz="1800" dirty="0"/>
              <a:t>Средний возраст</a:t>
            </a:r>
            <a:r>
              <a:rPr lang="en-US" sz="1800" dirty="0"/>
              <a:t>				</a:t>
            </a:r>
            <a:r>
              <a:rPr lang="ru-RU" sz="1800" dirty="0"/>
              <a:t>37 лет</a:t>
            </a:r>
            <a:r>
              <a:rPr lang="en-US" sz="1800" dirty="0"/>
              <a:t>	</a:t>
            </a:r>
            <a:r>
              <a:rPr lang="ru-RU" sz="1800" dirty="0"/>
              <a:t> (</a:t>
            </a:r>
            <a:r>
              <a:rPr lang="ru-RU" sz="1800" dirty="0" smtClean="0"/>
              <a:t>МКИ </a:t>
            </a:r>
            <a:r>
              <a:rPr lang="ru-RU" sz="1800" dirty="0"/>
              <a:t>29–49 лет)</a:t>
            </a:r>
          </a:p>
          <a:p>
            <a:pPr marL="0" indent="0">
              <a:buNone/>
            </a:pPr>
            <a:r>
              <a:rPr lang="ru-RU" sz="1800" dirty="0"/>
              <a:t>Европеоиды</a:t>
            </a:r>
            <a:r>
              <a:rPr lang="en-US" sz="1800" dirty="0"/>
              <a:t>				</a:t>
            </a:r>
            <a:r>
              <a:rPr lang="ru-RU" sz="1800" dirty="0"/>
              <a:t>87 %</a:t>
            </a:r>
          </a:p>
          <a:p>
            <a:pPr marL="0" indent="0">
              <a:buNone/>
            </a:pPr>
            <a:r>
              <a:rPr lang="ru-RU" sz="1800" dirty="0"/>
              <a:t>Ранее проходившие тестирование на ВИЧ</a:t>
            </a:r>
            <a:r>
              <a:rPr lang="en-US" sz="1800" dirty="0"/>
              <a:t>	</a:t>
            </a:r>
            <a:r>
              <a:rPr lang="ru-RU" sz="1800" dirty="0"/>
              <a:t>14 %</a:t>
            </a:r>
          </a:p>
          <a:p>
            <a:pPr marL="0" indent="0">
              <a:buNone/>
            </a:pPr>
            <a:r>
              <a:rPr lang="ru-RU" sz="1800" dirty="0"/>
              <a:t> - медиана времени с последнего тестирования: 1,3 года (</a:t>
            </a:r>
            <a:r>
              <a:rPr lang="ru-RU" sz="1800" dirty="0" smtClean="0"/>
              <a:t>МКИ </a:t>
            </a:r>
            <a:r>
              <a:rPr lang="ru-RU" sz="1800" dirty="0"/>
              <a:t>0,4–3,2 года)</a:t>
            </a:r>
            <a:endParaRPr lang="en-GB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учреждение:</a:t>
            </a:r>
            <a:endParaRPr lang="ru-RU" sz="1800" dirty="0"/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03950"/>
              </p:ext>
            </p:extLst>
          </p:nvPr>
        </p:nvGraphicFramePr>
        <p:xfrm>
          <a:off x="2195737" y="3573016"/>
          <a:ext cx="5184575" cy="2497689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{9D7B26C5-4107-4FEC-AEDC-1716B250A1EF}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0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1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Количество зачисленных в исследование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9471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Амбулаторно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В больнице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3564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Отделение скорой помощи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270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Не установлено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  <a:endParaRPr kumimoji="0" lang="ru-R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5" descr="HIDES 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21" y="5694361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4133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35080" cy="850106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Положительные результаты тестирования на ВИЧ (общие)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235 человек получили положительный результат из 9 471, прошедших тестирование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Частота распространения ВИЧ: 2,5 % [ДИ 95 % 2,2–2,8]</a:t>
            </a:r>
          </a:p>
          <a:p>
            <a:pPr marL="0" indent="0"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Выраженные изменения по регионам: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59</a:t>
            </a:fld>
            <a:endParaRPr lang="ru-RU" dirty="0"/>
          </a:p>
        </p:txBody>
      </p:sp>
      <p:graphicFrame>
        <p:nvGraphicFramePr>
          <p:cNvPr id="4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75177"/>
              </p:ext>
            </p:extLst>
          </p:nvPr>
        </p:nvGraphicFramePr>
        <p:xfrm>
          <a:off x="1273150" y="2996952"/>
          <a:ext cx="6480721" cy="2969684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{9D7B26C5-4107-4FEC-AEDC-1716B250A1EF}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Количество зачисленных в исследование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человек с ВИЧ+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ДИ 95 %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kumimoji="0" lang="ru-RU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9471</a:t>
                      </a:r>
                      <a:endParaRPr kumimoji="0" lang="ru-RU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  <a:endParaRPr kumimoji="0" lang="ru-RU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2,2–2,8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Южный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3,1–6,9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Центральный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942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0,4–1,7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Северный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2297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0,9–1,8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Восток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5732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169</a:t>
                      </a:r>
                      <a:endParaRPr kumimoji="0" lang="ru-R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2,5–3,4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5" descr="HIDES 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52" y="5805065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0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7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371654" y="326637"/>
            <a:ext cx="8171067" cy="8223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latin typeface="+mn-lt"/>
              </a:rPr>
              <a:t>Новые </a:t>
            </a:r>
            <a:r>
              <a:rPr lang="ru-RU" sz="2700" dirty="0" smtClean="0">
                <a:latin typeface="+mn-lt"/>
              </a:rPr>
              <a:t>случаи ВИЧ</a:t>
            </a:r>
            <a:r>
              <a:rPr lang="ru-RU" sz="2700" dirty="0">
                <a:latin typeface="+mn-lt"/>
              </a:rPr>
              <a:t>, 2014 г., ЕС/ЕЭП</a:t>
            </a:r>
            <a:r>
              <a:rPr dirty="0"/>
              <a:t/>
            </a:r>
            <a:br>
              <a:rPr dirty="0"/>
            </a:br>
            <a:endParaRPr lang="ru-RU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44" y="1347688"/>
            <a:ext cx="1507080" cy="2138058"/>
            <a:chOff x="0" y="4264587"/>
            <a:chExt cx="2140300" cy="193633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5392448"/>
              <a:ext cx="2140300" cy="296082"/>
            </a:xfrm>
            <a:prstGeom prst="rect">
              <a:avLst/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1800" i="0" u="sng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&gt;</a:t>
              </a:r>
              <a:r>
                <a:rPr kumimoji="0" lang="ru-RU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20   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0" y="5026252"/>
              <a:ext cx="2140300" cy="296082"/>
            </a:xfrm>
            <a:prstGeom prst="rect">
              <a:avLst/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18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от 10 до &lt; 20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0" y="4660056"/>
              <a:ext cx="2140300" cy="296082"/>
            </a:xfrm>
            <a:prstGeom prst="rect">
              <a:avLst/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ru-RU" sz="18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от 2 </a:t>
              </a:r>
              <a:r>
                <a:rPr lang="ru-RU" sz="1800" dirty="0">
                  <a:latin typeface="Calibri" panose="020F0502020204030204" pitchFamily="34" charset="0"/>
                </a:rPr>
                <a:t>до </a:t>
              </a:r>
              <a:r>
                <a:rPr kumimoji="0" lang="ru-RU" sz="18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&lt; 10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0" y="4264587"/>
              <a:ext cx="2140300" cy="325355"/>
            </a:xfrm>
            <a:prstGeom prst="rect">
              <a:avLst/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800" dirty="0">
                  <a:latin typeface="Calibri" panose="020F0502020204030204" pitchFamily="34" charset="0"/>
                  <a:sym typeface="Symbol"/>
                </a:rPr>
                <a:t>&lt;</a:t>
              </a:r>
              <a:r>
                <a:rPr kumimoji="0" lang="ru-RU" sz="18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 2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" y="5736066"/>
              <a:ext cx="2140296" cy="464851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Не включены в рейтинг или 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отсутствуют</a:t>
              </a:r>
              <a:r>
                <a:rPr kumimoji="0" lang="ru-RU" sz="1100" b="0" i="0" u="none" strike="noStrike" cap="none" normalizeH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 сведения</a:t>
              </a:r>
              <a:endParaRPr kumimoji="0" lang="ru-RU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12592" y="5217080"/>
            <a:ext cx="363714" cy="217383"/>
          </a:xfrm>
          <a:prstGeom prst="rect">
            <a:avLst/>
          </a:prstGeom>
          <a:solidFill>
            <a:srgbClr val="FFFF00"/>
          </a:solidFill>
          <a:ln>
            <a:solidFill>
              <a:srgbClr val="99C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70079" y="5178282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Лихтенштейн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4875" y="5527973"/>
            <a:ext cx="363714" cy="217383"/>
          </a:xfrm>
          <a:prstGeom prst="rect">
            <a:avLst/>
          </a:prstGeom>
          <a:solidFill>
            <a:srgbClr val="FFDD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1549" y="5474032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Люксембург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8589" y="5788576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Мальта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5941" y="5849162"/>
            <a:ext cx="363714" cy="217383"/>
          </a:xfrm>
          <a:prstGeom prst="rect">
            <a:avLst/>
          </a:prstGeom>
          <a:solidFill>
            <a:srgbClr val="FFDD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094" y="4852694"/>
            <a:ext cx="1795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Calibri" panose="020F0502020204030204" pitchFamily="34" charset="0"/>
              </a:rPr>
              <a:t>Страны, которые не видны на карте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1654" y="993329"/>
            <a:ext cx="21544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Количество на 100 000 человек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1071346"/>
            <a:ext cx="4016692" cy="42790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7544" y="3808124"/>
            <a:ext cx="333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Количество 5,9 на 100 000 в ЕС/ЕЭП</a:t>
            </a:r>
            <a:r>
              <a:rPr lang="ru-RU" sz="2000" b="1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72100" y="6488794"/>
            <a:ext cx="3134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</a:rPr>
              <a:t>* Количество случаев в ЕС, скорректированное с учетом задержки отчетности, составляет 6,4 на 100 000 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37" y="5756337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2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1671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90" y="274069"/>
            <a:ext cx="8229600" cy="70398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/>
              <a:t>Фаза 2 HIDES - </a:t>
            </a:r>
            <a:r>
              <a:rPr lang="ru-RU" sz="2400" dirty="0" smtClean="0"/>
              <a:t>Распространенность </a:t>
            </a:r>
            <a:r>
              <a:rPr lang="ru-RU" sz="2400" dirty="0"/>
              <a:t>ВИЧ </a:t>
            </a:r>
            <a:r>
              <a:rPr lang="ru-RU" sz="2400" dirty="0" smtClean="0"/>
              <a:t>при индикаторном заболевании</a:t>
            </a:r>
            <a:endParaRPr lang="ru-RU" sz="2400" dirty="0"/>
          </a:p>
        </p:txBody>
      </p:sp>
      <p:graphicFrame>
        <p:nvGraphicFramePr>
          <p:cNvPr id="6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344148"/>
              </p:ext>
            </p:extLst>
          </p:nvPr>
        </p:nvGraphicFramePr>
        <p:xfrm>
          <a:off x="715760" y="1148069"/>
          <a:ext cx="7879750" cy="446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ru-RU"/>
              <a:t> </a:t>
            </a:r>
          </a:p>
        </p:txBody>
      </p:sp>
      <p:sp>
        <p:nvSpPr>
          <p:cNvPr id="10" name="Tekstboks 4"/>
          <p:cNvSpPr txBox="1"/>
          <p:nvPr/>
        </p:nvSpPr>
        <p:spPr>
          <a:xfrm>
            <a:off x="6805706" y="1372911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238" tIns="45619" rIns="91238" bIns="45619" rtlCol="0">
            <a:spAutoFit/>
          </a:bodyPr>
          <a:lstStyle/>
          <a:p>
            <a:r>
              <a:rPr lang="ru-RU" sz="1600" dirty="0">
                <a:solidFill>
                  <a:srgbClr val="292934"/>
                </a:solidFill>
                <a:latin typeface="Corbel" panose="020B0503020204020204" pitchFamily="34" charset="0"/>
              </a:rPr>
              <a:t>         ДИ 95 % &gt; 0,1</a:t>
            </a:r>
          </a:p>
          <a:p>
            <a:r>
              <a:rPr lang="ru-RU" sz="1600" dirty="0">
                <a:solidFill>
                  <a:srgbClr val="292934"/>
                </a:solidFill>
                <a:latin typeface="Corbel" panose="020B0503020204020204" pitchFamily="34" charset="0"/>
              </a:rPr>
              <a:t>         ДИ 95 % &lt; 0,1</a:t>
            </a:r>
          </a:p>
        </p:txBody>
      </p:sp>
      <p:sp>
        <p:nvSpPr>
          <p:cNvPr id="11" name="Oval 28"/>
          <p:cNvSpPr/>
          <p:nvPr/>
        </p:nvSpPr>
        <p:spPr>
          <a:xfrm>
            <a:off x="6927945" y="1493912"/>
            <a:ext cx="144016" cy="1348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27945" y="1772816"/>
            <a:ext cx="144016" cy="134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39771"/>
              </p:ext>
            </p:extLst>
          </p:nvPr>
        </p:nvGraphicFramePr>
        <p:xfrm>
          <a:off x="614976" y="5498534"/>
          <a:ext cx="7056783" cy="77185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83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6238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379">
                <a:tc>
                  <a:txBody>
                    <a:bodyPr/>
                    <a:lstStyle/>
                    <a:p>
                      <a:r>
                        <a:rPr lang="ru-RU" sz="500" dirty="0">
                          <a:latin typeface="Corbel" panose="020B0503020204020204" pitchFamily="34" charset="0"/>
                        </a:rPr>
                        <a:t>Прошли тестирование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73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734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401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722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1881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84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1751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299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1126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1339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588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276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53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Corbel" panose="020B0503020204020204" pitchFamily="34" charset="0"/>
                        </a:rPr>
                        <a:t>144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379">
                <a:tc>
                  <a:txBody>
                    <a:bodyPr/>
                    <a:lstStyle/>
                    <a:p>
                      <a:r>
                        <a:rPr lang="ru-RU" sz="500" b="1" dirty="0">
                          <a:latin typeface="Corbel" panose="020B0503020204020204" pitchFamily="34" charset="0"/>
                        </a:rPr>
                        <a:t>ВИЧ+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39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32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61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41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211429" y="765043"/>
            <a:ext cx="2053767" cy="5852393"/>
            <a:chOff x="4563619" y="888975"/>
            <a:chExt cx="2053767" cy="585239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590503" y="1196752"/>
              <a:ext cx="0" cy="55446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563619" y="888975"/>
              <a:ext cx="2053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292934"/>
                  </a:solidFill>
                  <a:latin typeface="Corbel" panose="020B0503020204020204" pitchFamily="34" charset="0"/>
                </a:rPr>
                <a:t>0,1 % и LL (нижн. предел) ДИ 95 % &gt; 0,1 %</a:t>
              </a:r>
            </a:p>
          </p:txBody>
        </p:sp>
      </p:grpSp>
      <p:sp useBgFill="1">
        <p:nvSpPr>
          <p:cNvPr id="8" name="Rectangle 7"/>
          <p:cNvSpPr/>
          <p:nvPr/>
        </p:nvSpPr>
        <p:spPr>
          <a:xfrm>
            <a:off x="7525786" y="2093616"/>
            <a:ext cx="1080120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4" name="Picture 4" descr="HIDES 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8" y="5670720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7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57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864096"/>
          </a:xfrm>
        </p:spPr>
        <p:txBody>
          <a:bodyPr anchor="t">
            <a:noAutofit/>
          </a:bodyPr>
          <a:lstStyle/>
          <a:p>
            <a:pPr algn="l"/>
            <a:r>
              <a:rPr lang="ru-RU" sz="2200" dirty="0"/>
              <a:t>Фаза 2 HIDES - Вероятность выявления </a:t>
            </a:r>
            <a:r>
              <a:rPr lang="ru-RU" sz="2200" dirty="0" smtClean="0"/>
              <a:t>ВИЧ+ статуса </a:t>
            </a:r>
            <a:r>
              <a:rPr lang="ru-RU" sz="2200" dirty="0"/>
              <a:t>во время тестирования по индикаторным заболеваниям (скорректировано)</a:t>
            </a:r>
          </a:p>
        </p:txBody>
      </p:sp>
      <p:graphicFrame>
        <p:nvGraphicFramePr>
          <p:cNvPr id="6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354204"/>
              </p:ext>
            </p:extLst>
          </p:nvPr>
        </p:nvGraphicFramePr>
        <p:xfrm>
          <a:off x="683570" y="1185862"/>
          <a:ext cx="6624290" cy="567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10521"/>
              </p:ext>
            </p:extLst>
          </p:nvPr>
        </p:nvGraphicFramePr>
        <p:xfrm>
          <a:off x="395536" y="1196754"/>
          <a:ext cx="2520280" cy="4721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556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orbel" panose="020B0503020204020204" pitchFamily="34" charset="0"/>
                        </a:rPr>
                        <a:t>Индикаторное заболевание: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689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Пневмония</a:t>
                      </a:r>
                    </a:p>
                    <a:p>
                      <a:endParaRPr lang="ru-RU" sz="1100" dirty="0">
                        <a:latin typeface="Corbel" panose="020B0503020204020204" pitchFamily="34" charset="0"/>
                      </a:endParaRPr>
                    </a:p>
                    <a:p>
                      <a:endParaRPr lang="ru-RU" sz="11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56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Цервикальная дисплазия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59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Гепатит 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Гепатит 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00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Мононуклеозоподобный синдром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Лейко-/тромбоцитопения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99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Лимфаденопатия</a:t>
                      </a:r>
                    </a:p>
                    <a:p>
                      <a:endParaRPr lang="ru-RU" sz="1100" dirty="0">
                        <a:latin typeface="Corbel" panose="020B0503020204020204" pitchFamily="34" charset="0"/>
                      </a:endParaRPr>
                    </a:p>
                    <a:p>
                      <a:endParaRPr lang="ru-RU" sz="11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56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orbel" panose="020B0503020204020204" pitchFamily="34" charset="0"/>
                        </a:rPr>
                        <a:t>Другие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35696" y="6361587"/>
            <a:ext cx="4464496" cy="2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38" tIns="45619" rIns="91238" bIns="456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sz="1100" dirty="0">
                <a:solidFill>
                  <a:srgbClr val="292934"/>
                </a:solidFill>
                <a:latin typeface="Corbel" panose="020B0503020204020204" pitchFamily="34" charset="0"/>
              </a:rPr>
              <a:t>Скорректированная вероятность выявления статуса ВИЧ+ (ДИ 95 %)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1268760"/>
            <a:ext cx="2592288" cy="1600234"/>
          </a:xfrm>
          <a:prstGeom prst="rect">
            <a:avLst/>
          </a:prstGeom>
          <a:noFill/>
        </p:spPr>
        <p:txBody>
          <a:bodyPr wrap="square" lIns="91238" tIns="45619" rIns="91238" bIns="45619" rtlCol="0">
            <a:spAutoFit/>
          </a:bodyPr>
          <a:lstStyle/>
          <a:p>
            <a:r>
              <a:rPr lang="ru-RU" sz="1400" dirty="0">
                <a:solidFill>
                  <a:srgbClr val="292934"/>
                </a:solidFill>
                <a:latin typeface="Corbel" panose="020B0503020204020204" pitchFamily="34" charset="0"/>
              </a:rPr>
              <a:t>Модель скорректирована по полу, этнической принадлежности, проведению ранее тестирования на ВИЧ, Европейскому региону, месту проведения, возрасту, дате и количеству центров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51920" y="3717032"/>
            <a:ext cx="2160240" cy="720080"/>
          </a:xfrm>
          <a:prstGeom prst="roundRect">
            <a:avLst>
              <a:gd name="adj" fmla="val 6331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2" name="Picture 4" descr="HIDES 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21" y="5694363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4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73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9079"/>
            <a:ext cx="8229600" cy="1143000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007672"/>
              </p:ext>
            </p:extLst>
          </p:nvPr>
        </p:nvGraphicFramePr>
        <p:xfrm>
          <a:off x="683568" y="1224846"/>
          <a:ext cx="777621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04664"/>
            <a:ext cx="8640960" cy="791939"/>
          </a:xfrm>
          <a:prstGeom prst="rect">
            <a:avLst/>
          </a:prstGeom>
        </p:spPr>
        <p:txBody>
          <a:bodyPr vert="horz" lIns="91238" tIns="45619" rIns="91238" bIns="45619" rtlCol="0" anchor="t">
            <a:normAutofit lnSpcReduction="10000"/>
          </a:bodyPr>
          <a:lstStyle>
            <a:lvl1pPr algn="ctr" defTabSz="9123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" panose="020F0502020204030204" pitchFamily="34" charset="0"/>
              </a:rPr>
              <a:t>Фаза 2 HIDES - Данные </a:t>
            </a:r>
            <a:r>
              <a:rPr lang="ru-RU" sz="2400" dirty="0" smtClean="0">
                <a:latin typeface="Calibri" panose="020F0502020204030204" pitchFamily="34" charset="0"/>
              </a:rPr>
              <a:t>участников, у которых была выявлена ВИЧ-инфекция</a:t>
            </a:r>
            <a:endParaRPr lang="ru-RU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HIDES l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02933"/>
            <a:ext cx="1368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10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59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/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Существует острая необходимость </a:t>
            </a:r>
            <a:r>
              <a:rPr lang="ru-RU" sz="2000" smtClean="0"/>
              <a:t>расширения охвата тестированием </a:t>
            </a:r>
            <a:r>
              <a:rPr lang="ru-RU" sz="2000" dirty="0" smtClean="0"/>
              <a:t>на ВИЧ, </a:t>
            </a:r>
            <a:r>
              <a:rPr lang="ru-RU" sz="2000" dirty="0"/>
              <a:t>что позволит сократить случаи позднего </a:t>
            </a:r>
            <a:r>
              <a:rPr lang="ru-RU" sz="2000" dirty="0" smtClean="0"/>
              <a:t>выявления заболевания </a:t>
            </a:r>
            <a:r>
              <a:rPr lang="ru-RU" sz="2000" dirty="0"/>
              <a:t>и количество человек с ВИЧ-инфекцией, которые не знают о своем статусе.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Это снизит заболеваемость, смертность, </a:t>
            </a:r>
            <a:r>
              <a:rPr lang="ru-RU" sz="2000" dirty="0" smtClean="0"/>
              <a:t>передачу инфекции и </a:t>
            </a:r>
            <a:r>
              <a:rPr lang="ru-RU" sz="2000" dirty="0"/>
              <a:t>расходы на медицинское обслуживание.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Тестирование на основе индикаторных заболеваний является эффективной и целесообразной стратегией в условиях медицинских учреждений, направленной на распространение тестирования на </a:t>
            </a:r>
            <a:r>
              <a:rPr lang="ru-RU" sz="2000" dirty="0" smtClean="0"/>
              <a:t>ВИЧ-инфекцию </a:t>
            </a:r>
            <a:r>
              <a:rPr lang="ru-RU" sz="2000" dirty="0"/>
              <a:t>и </a:t>
            </a:r>
            <a:r>
              <a:rPr lang="ru-RU" sz="2000" dirty="0" smtClean="0"/>
              <a:t>ее своевременную </a:t>
            </a:r>
            <a:r>
              <a:rPr lang="ru-RU" sz="2000" dirty="0"/>
              <a:t>диагностику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727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ru-RU" sz="2400" dirty="0"/>
              <a:t>П</a:t>
            </a:r>
            <a:r>
              <a:rPr lang="ru-RU" sz="2400" dirty="0" smtClean="0"/>
              <a:t>оказатель выявления новых случаев ВИЧ в Европейском регионе ВОЗ в период 2005–2014 </a:t>
            </a:r>
            <a:r>
              <a:rPr lang="ru-RU" sz="2400" dirty="0" err="1" smtClean="0"/>
              <a:t>гг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7" y="1532434"/>
            <a:ext cx="8308962" cy="398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06" y="5682718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6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907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4" y="332656"/>
            <a:ext cx="8724219" cy="1152128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latin typeface="+mn-lt"/>
              </a:rPr>
              <a:t>Динамика показателя выявления новых случаев ВИЧ в </a:t>
            </a:r>
            <a:r>
              <a:rPr lang="ru-RU" sz="2400" dirty="0">
                <a:latin typeface="+mn-lt"/>
              </a:rPr>
              <a:t>ЕС/ЕЭП, </a:t>
            </a:r>
            <a:r>
              <a:rPr lang="ru-RU" sz="2400" dirty="0" smtClean="0">
                <a:latin typeface="+mn-lt"/>
              </a:rPr>
              <a:t>в период 1984–2013 </a:t>
            </a:r>
            <a:r>
              <a:rPr lang="ru-RU" sz="2400" dirty="0" err="1" smtClean="0">
                <a:latin typeface="+mn-lt"/>
              </a:rPr>
              <a:t>гг</a:t>
            </a:r>
            <a:endParaRPr lang="ru-RU" sz="2400" dirty="0">
              <a:latin typeface="+mn-lt"/>
            </a:endParaRPr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28612" y="6561138"/>
            <a:ext cx="4243388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</a:rPr>
              <a:t>Источник: ЕЦПКЗ/ВОЗ (2014). Контроль заболеваемости ВИЧ/СПИД в Европе в 2013 году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086621"/>
              </p:ext>
            </p:extLst>
          </p:nvPr>
        </p:nvGraphicFramePr>
        <p:xfrm>
          <a:off x="640257" y="1628800"/>
          <a:ext cx="7863523" cy="409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30" y="5760913"/>
            <a:ext cx="2203992" cy="6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6381328"/>
            <a:ext cx="8888434" cy="372932"/>
            <a:chOff x="179512" y="6381328"/>
            <a:chExt cx="8888434" cy="372932"/>
          </a:xfrm>
        </p:grpSpPr>
        <p:pic>
          <p:nvPicPr>
            <p:cNvPr id="9" name="Picture 3" descr="E:\Work\1___CPH_HIV\HiE\1. OptTEST start\text for optest\Logo\Optest full_cropp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860" y="6381328"/>
              <a:ext cx="963086" cy="37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9512" y="6633596"/>
              <a:ext cx="84969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9512" y="6685436"/>
              <a:ext cx="7992888" cy="0"/>
            </a:xfrm>
            <a:prstGeom prst="line">
              <a:avLst/>
            </a:prstGeom>
            <a:ln w="38100">
              <a:solidFill>
                <a:srgbClr val="617A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8655844" y="6584156"/>
              <a:ext cx="142875" cy="49440"/>
            </a:xfrm>
            <a:custGeom>
              <a:avLst/>
              <a:gdLst>
                <a:gd name="connsiteX0" fmla="*/ 142875 w 142875"/>
                <a:gd name="connsiteY0" fmla="*/ 0 h 52388"/>
                <a:gd name="connsiteX1" fmla="*/ 85725 w 142875"/>
                <a:gd name="connsiteY1" fmla="*/ 42863 h 52388"/>
                <a:gd name="connsiteX2" fmla="*/ 0 w 142875"/>
                <a:gd name="connsiteY2" fmla="*/ 52388 h 52388"/>
                <a:gd name="connsiteX3" fmla="*/ 0 w 142875"/>
                <a:gd name="connsiteY3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2388">
                  <a:moveTo>
                    <a:pt x="142875" y="0"/>
                  </a:moveTo>
                  <a:cubicBezTo>
                    <a:pt x="126206" y="17066"/>
                    <a:pt x="109537" y="34132"/>
                    <a:pt x="85725" y="42863"/>
                  </a:cubicBezTo>
                  <a:cubicBezTo>
                    <a:pt x="61913" y="51594"/>
                    <a:pt x="0" y="52388"/>
                    <a:pt x="0" y="52388"/>
                  </a:cubicBezTo>
                  <a:lnTo>
                    <a:pt x="0" y="523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4788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908720"/>
          </a:xfrm>
        </p:spPr>
        <p:txBody>
          <a:bodyPr>
            <a:noAutofit/>
          </a:bodyPr>
          <a:lstStyle/>
          <a:p>
            <a:r>
              <a:rPr lang="ru-RU" sz="3200" smtClean="0"/>
              <a:t>Распространенность </a:t>
            </a:r>
            <a:r>
              <a:rPr lang="ru-RU" sz="3200" dirty="0" smtClean="0"/>
              <a:t>ВИЧ</a:t>
            </a:r>
            <a:r>
              <a:rPr lang="ru-RU" sz="3200" dirty="0"/>
              <a:t>, 2014 г., ЕС/ЕЭП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90575"/>
            <a:ext cx="7345362" cy="60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886171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fI Review - HIV &amp; STI Dept Nov 2005">
  <a:themeElements>
    <a:clrScheme name="CfI Review - HIV &amp; STI Dept Nov 200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fI Review - HIV &amp; STI Dept Nov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fI Review - HIV &amp; STI Dept Nov 200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I Review - HIV &amp; STI Dept Nov 200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8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fI Review - HIV &amp; STI Dept Nov 2005">
  <a:themeElements>
    <a:clrScheme name="CfI Review - HIV &amp; STI Dept Nov 200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fI Review - HIV &amp; STI Dept Nov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fI Review - HIV &amp; STI Dept Nov 200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I Review - HIV &amp; STI Dept Nov 200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I Review - HIV &amp; STI Dept Nov 2005 8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19623</TotalTime>
  <Words>6551</Words>
  <Application>Microsoft Office PowerPoint</Application>
  <PresentationFormat>Skærmshow (4:3)</PresentationFormat>
  <Paragraphs>1171</Paragraphs>
  <Slides>63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Diastitler</vt:lpstr>
      </vt:variant>
      <vt:variant>
        <vt:i4>63</vt:i4>
      </vt:variant>
    </vt:vector>
  </HeadingPairs>
  <TitlesOfParts>
    <vt:vector size="75" baseType="lpstr">
      <vt:lpstr>7_Custom Design</vt:lpstr>
      <vt:lpstr>CfI Review - HIV &amp; STI Dept Nov 2005</vt:lpstr>
      <vt:lpstr>ECDC_PowerPoint_Template_2009_rev_1_4</vt:lpstr>
      <vt:lpstr>Theme2</vt:lpstr>
      <vt:lpstr>8_Custom Design</vt:lpstr>
      <vt:lpstr>3_Office Theme</vt:lpstr>
      <vt:lpstr>10_Office Theme</vt:lpstr>
      <vt:lpstr>12_Office Theme</vt:lpstr>
      <vt:lpstr>18_Office Theme</vt:lpstr>
      <vt:lpstr>1_CfI Review - HIV &amp; STI Dept Nov 2005</vt:lpstr>
      <vt:lpstr>2_Default Design</vt:lpstr>
      <vt:lpstr>1_ECDC_PowerPoint_Template_2009_rev_1_4</vt:lpstr>
      <vt:lpstr>Тестирование на ВИЧ</vt:lpstr>
      <vt:lpstr> </vt:lpstr>
      <vt:lpstr> </vt:lpstr>
      <vt:lpstr>Количество взрослых и детей, живущих с ВИЧ, 2014 год</vt:lpstr>
      <vt:lpstr>Новые случаи ВИЧ, 2014, Европейский регион ВОЗ (показатель на 100 000 человек)</vt:lpstr>
      <vt:lpstr>Новые случаи ВИЧ, 2014 г., ЕС/ЕЭП </vt:lpstr>
      <vt:lpstr>Показатель выявления новых случаев ВИЧ в Европейском регионе ВОЗ в период 2005–2014 гг</vt:lpstr>
      <vt:lpstr>Динамика показателя выявления новых случаев ВИЧ в ЕС/ЕЭП, в период 1984–2013 гг</vt:lpstr>
      <vt:lpstr>Распространенность ВИЧ, 2014 г., ЕС/ЕЭП</vt:lpstr>
      <vt:lpstr>Новые случаи ВИЧ в зависимости от пути передачи, 2005–2014 гг., Европейский регион ВОЗ</vt:lpstr>
      <vt:lpstr>Новые случаи ВИЧ в группах с различными путями передачи, 2005–2014 гг., ЕС/ЕЭП </vt:lpstr>
      <vt:lpstr>PowerPoint-præsentation</vt:lpstr>
      <vt:lpstr>Процентное соотношение новых случаев ВИЧ в зависимости от пути передачи и страны выявления, ЕС/ЕЭП, 2014 г.  (n = 24 083)</vt:lpstr>
      <vt:lpstr> </vt:lpstr>
      <vt:lpstr> </vt:lpstr>
      <vt:lpstr>Для чего необходимо проводить тестирование на ВИЧ?</vt:lpstr>
      <vt:lpstr>Для чего необходимо проводить тестирование на ВИЧ?</vt:lpstr>
      <vt:lpstr>Снижение количества случаев недиагностированной ВИЧ-инфекции </vt:lpstr>
      <vt:lpstr> </vt:lpstr>
      <vt:lpstr>Доля поздно диагностированных случаев ВИЧ (CD4&lt;350 клеток/мм3) 2014, ЕС/ЕЭП</vt:lpstr>
      <vt:lpstr>Поздняя диагностика в Европе: Позднее выявление и количество клеток CD4 при постановке диагноза ВИЧ в 2000–2011 гг. (COHERE) </vt:lpstr>
      <vt:lpstr>PowerPoint-præsentation</vt:lpstr>
      <vt:lpstr>Новые случаи ВИЧ в различных группах риска и количество клеток CD4 при постановке диагноза, ЕС/ЕЭП, 2014 г.</vt:lpstr>
      <vt:lpstr>Поздняя диагностика в &lt;СТРАНА&gt;, &lt;ГОД&gt; </vt:lpstr>
      <vt:lpstr>PowerPoint-præsentation</vt:lpstr>
      <vt:lpstr> </vt:lpstr>
      <vt:lpstr> </vt:lpstr>
      <vt:lpstr>Последствия поздней диагностики</vt:lpstr>
      <vt:lpstr>PowerPoint-præsentation</vt:lpstr>
      <vt:lpstr>Суммарная вероятность летального исхода в зависимости от времени, прошедшего после постановки диагноза и количества CD4 при постановке диагноза</vt:lpstr>
      <vt:lpstr>PowerPoint-præsentation</vt:lpstr>
      <vt:lpstr>Недиагностированный ВИЧ и передача заболевания Результаты моделирования в США</vt:lpstr>
      <vt:lpstr>Повышение расходов на медицинское обслуживание</vt:lpstr>
      <vt:lpstr> </vt:lpstr>
      <vt:lpstr>Преимущества ранней диагностики: доступ к лечению и медицинскому обслуживанию</vt:lpstr>
      <vt:lpstr> </vt:lpstr>
      <vt:lpstr>Скорректированный относительный риск СПИДа или смерти в период до ВААРТ, ранней ВААРТ и современной ВААРТ на основе исследования EuroSIDA.</vt:lpstr>
      <vt:lpstr>PowerPoint-præsentation</vt:lpstr>
      <vt:lpstr> </vt:lpstr>
      <vt:lpstr> </vt:lpstr>
      <vt:lpstr> </vt:lpstr>
      <vt:lpstr>Часто возникающие проблемы, связанные с тестированием на ВИЧ </vt:lpstr>
      <vt:lpstr>Потенциальные барьеры на уровне пациента</vt:lpstr>
      <vt:lpstr>На уровне медучреждений: потенциальные барьеры и проблемы </vt:lpstr>
      <vt:lpstr> </vt:lpstr>
      <vt:lpstr>Барьеры на уровне политики и законодательства</vt:lpstr>
      <vt:lpstr> </vt:lpstr>
      <vt:lpstr> </vt:lpstr>
      <vt:lpstr>Стратегии тестирования на ВИЧ </vt:lpstr>
      <vt:lpstr>PowerPoint-præsentation</vt:lpstr>
      <vt:lpstr>PowerPoint-præsentation</vt:lpstr>
      <vt:lpstr>PowerPoint-præsentation</vt:lpstr>
      <vt:lpstr> </vt:lpstr>
      <vt:lpstr>Что такое тестирование на ВИЧ на основе индикаторных заболеваний?</vt:lpstr>
      <vt:lpstr>Индикаторные заболевания</vt:lpstr>
      <vt:lpstr>Исследование HIDES – фаза 2, 2012–2014 гг.</vt:lpstr>
      <vt:lpstr>Включение в исследование</vt:lpstr>
      <vt:lpstr>Данные об участниках</vt:lpstr>
      <vt:lpstr>Положительные результаты тестирования на ВИЧ (общие)</vt:lpstr>
      <vt:lpstr>Фаза 2 HIDES - Распространенность ВИЧ при индикаторном заболевании</vt:lpstr>
      <vt:lpstr>Фаза 2 HIDES - Вероятность выявления ВИЧ+ статуса во время тестирования по индикаторным заболеваниям (скорректировано)</vt:lpstr>
      <vt:lpstr> </vt:lpstr>
      <vt:lpstr>Заключение</vt:lpstr>
    </vt:vector>
  </TitlesOfParts>
  <Company>Chelsea and Westminster Healthcare NHS Fdn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Rae, Caroline</dc:creator>
  <cp:lastModifiedBy>Ida Sperle</cp:lastModifiedBy>
  <cp:revision>989</cp:revision>
  <cp:lastPrinted>2016-01-18T14:43:28Z</cp:lastPrinted>
  <dcterms:created xsi:type="dcterms:W3CDTF">2015-10-06T09:45:17Z</dcterms:created>
  <dcterms:modified xsi:type="dcterms:W3CDTF">2017-07-13T11:54:56Z</dcterms:modified>
</cp:coreProperties>
</file>